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6"/>
    <p:sldMasterId id="2147483880" r:id="rId7"/>
    <p:sldMasterId id="2147483905" r:id="rId8"/>
    <p:sldMasterId id="2147483960" r:id="rId9"/>
  </p:sldMasterIdLst>
  <p:notesMasterIdLst>
    <p:notesMasterId r:id="rId42"/>
  </p:notesMasterIdLst>
  <p:handoutMasterIdLst>
    <p:handoutMasterId r:id="rId43"/>
  </p:handoutMasterIdLst>
  <p:sldIdLst>
    <p:sldId id="335" r:id="rId10"/>
    <p:sldId id="345" r:id="rId11"/>
    <p:sldId id="346" r:id="rId12"/>
    <p:sldId id="466" r:id="rId13"/>
    <p:sldId id="468" r:id="rId14"/>
    <p:sldId id="477" r:id="rId15"/>
    <p:sldId id="479" r:id="rId16"/>
    <p:sldId id="469" r:id="rId17"/>
    <p:sldId id="446" r:id="rId18"/>
    <p:sldId id="447" r:id="rId19"/>
    <p:sldId id="472" r:id="rId20"/>
    <p:sldId id="452" r:id="rId21"/>
    <p:sldId id="473" r:id="rId22"/>
    <p:sldId id="474" r:id="rId23"/>
    <p:sldId id="475" r:id="rId24"/>
    <p:sldId id="476" r:id="rId25"/>
    <p:sldId id="481" r:id="rId26"/>
    <p:sldId id="483" r:id="rId27"/>
    <p:sldId id="453" r:id="rId28"/>
    <p:sldId id="454" r:id="rId29"/>
    <p:sldId id="455" r:id="rId30"/>
    <p:sldId id="456" r:id="rId31"/>
    <p:sldId id="458" r:id="rId32"/>
    <p:sldId id="460" r:id="rId33"/>
    <p:sldId id="461" r:id="rId34"/>
    <p:sldId id="462" r:id="rId35"/>
    <p:sldId id="463" r:id="rId36"/>
    <p:sldId id="464" r:id="rId37"/>
    <p:sldId id="465" r:id="rId38"/>
    <p:sldId id="467" r:id="rId39"/>
    <p:sldId id="387" r:id="rId40"/>
    <p:sldId id="319" r:id="rId41"/>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p:defaultTextStyle>
  <p:extLst>
    <p:ext uri="{521415D9-36F7-43E2-AB2F-B90AF26B5E84}">
      <p14:sectionLst xmlns:p14="http://schemas.microsoft.com/office/powerpoint/2010/main">
        <p14:section name="Default Section" id="{705E02D0-AA54-486B-B9B0-DEA7C1B0312A}">
          <p14:sldIdLst>
            <p14:sldId id="335"/>
            <p14:sldId id="345"/>
            <p14:sldId id="346"/>
            <p14:sldId id="466"/>
            <p14:sldId id="468"/>
            <p14:sldId id="477"/>
            <p14:sldId id="479"/>
            <p14:sldId id="469"/>
            <p14:sldId id="446"/>
            <p14:sldId id="447"/>
          </p14:sldIdLst>
        </p14:section>
        <p14:section name="ADL Store" id="{A5CD26C3-4FD4-4306-98D2-1772E5671CA3}">
          <p14:sldIdLst>
            <p14:sldId id="472"/>
            <p14:sldId id="452"/>
            <p14:sldId id="473"/>
            <p14:sldId id="474"/>
            <p14:sldId id="475"/>
            <p14:sldId id="476"/>
            <p14:sldId id="481"/>
            <p14:sldId id="483"/>
            <p14:sldId id="453"/>
            <p14:sldId id="454"/>
            <p14:sldId id="455"/>
            <p14:sldId id="456"/>
            <p14:sldId id="458"/>
            <p14:sldId id="460"/>
            <p14:sldId id="461"/>
            <p14:sldId id="462"/>
            <p14:sldId id="463"/>
            <p14:sldId id="464"/>
            <p14:sldId id="465"/>
            <p14:sldId id="467"/>
            <p14:sldId id="387"/>
          </p14:sldIdLst>
        </p14:section>
        <p14:section name="End" id="{AD61A089-DA03-4388-B364-82916F49702B}">
          <p14:sldIdLst>
            <p14:sldId id="319"/>
          </p14:sldIdLst>
        </p14:section>
      </p14:sectionLst>
    </p:ex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Theresa Howe" initials="TH" lastIdx="91" clrIdx="1">
    <p:extLst>
      <p:ext uri="{19B8F6BF-5375-455C-9EA6-DF929625EA0E}">
        <p15:presenceInfo xmlns:p15="http://schemas.microsoft.com/office/powerpoint/2012/main" userId="8dfc3a0cf05d9ab4" providerId="Windows Live"/>
      </p:ext>
    </p:extLst>
  </p:cmAuthor>
  <p:cmAuthor id="6" name="Nishant Thacker" initials="NT" lastIdx="7" clrIdx="0">
    <p:extLst>
      <p:ext uri="{19B8F6BF-5375-455C-9EA6-DF929625EA0E}">
        <p15:presenceInfo xmlns:p15="http://schemas.microsoft.com/office/powerpoint/2012/main" userId="S-1-5-21-2127521184-1604012920-1887927527-169700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DDFFD"/>
    <a:srgbClr val="2D0CB8"/>
    <a:srgbClr val="FF9966"/>
    <a:srgbClr val="FF9933"/>
    <a:srgbClr val="FFCCFF"/>
    <a:srgbClr val="FF3300"/>
    <a:srgbClr val="CCFFCC"/>
    <a:srgbClr val="FFFFCC"/>
    <a:srgbClr val="3F3F3F"/>
    <a:srgbClr val="021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4323" autoAdjust="0"/>
  </p:normalViewPr>
  <p:slideViewPr>
    <p:cSldViewPr snapToObjects="1">
      <p:cViewPr varScale="1">
        <p:scale>
          <a:sx n="93" d="100"/>
          <a:sy n="93" d="100"/>
        </p:scale>
        <p:origin x="1212" y="9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notesViewPr>
    <p:cSldViewPr snapToObjects="1">
      <p:cViewPr varScale="1">
        <p:scale>
          <a:sx n="90" d="100"/>
          <a:sy n="90" d="100"/>
        </p:scale>
        <p:origin x="283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EF8CE4AB-7BA0-4C3D-A304-A6B213760697}" type="datetimeFigureOut">
              <a:rPr lang="en-US"/>
              <a:pPr>
                <a:defRPr/>
              </a:pPr>
              <a:t>11/5/2017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2516B1D2-AF25-4C26-B660-BD31A36F60D1}" type="slidenum">
              <a:rPr lang="en-US"/>
              <a:pPr>
                <a:defRPr/>
              </a:pPr>
              <a:t>‹#›</a:t>
            </a:fld>
            <a:endParaRPr lang="en-US"/>
          </a:p>
        </p:txBody>
      </p:sp>
    </p:spTree>
    <p:extLst>
      <p:ext uri="{BB962C8B-B14F-4D97-AF65-F5344CB8AC3E}">
        <p14:creationId xmlns:p14="http://schemas.microsoft.com/office/powerpoint/2010/main" val="13549997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Segoe UI Ligh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Segoe UI Light"/>
              </a:defRPr>
            </a:lvl1pPr>
          </a:lstStyle>
          <a:p>
            <a:pPr>
              <a:defRPr/>
            </a:pPr>
            <a:fld id="{B3EE22F7-DB29-4F03-92B9-5349EBF78AD7}" type="datetimeFigureOut">
              <a:rPr lang="en-US"/>
              <a:pPr>
                <a:defRPr/>
              </a:pPr>
              <a:t>11/5/2017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Segoe UI Ligh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Segoe UI Light"/>
              </a:defRPr>
            </a:lvl1pPr>
          </a:lstStyle>
          <a:p>
            <a:pPr>
              <a:defRPr/>
            </a:pPr>
            <a:fld id="{63E62E8F-1DA9-4739-B729-97AB4EFA26B1}" type="slidenum">
              <a:rPr lang="en-US"/>
              <a:pPr>
                <a:defRPr/>
              </a:pPr>
              <a:t>‹#›</a:t>
            </a:fld>
            <a:endParaRPr lang="en-US"/>
          </a:p>
        </p:txBody>
      </p:sp>
    </p:spTree>
    <p:extLst>
      <p:ext uri="{BB962C8B-B14F-4D97-AF65-F5344CB8AC3E}">
        <p14:creationId xmlns:p14="http://schemas.microsoft.com/office/powerpoint/2010/main" val="747874257"/>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Segoe UI Light"/>
        <a:ea typeface="+mn-ea"/>
        <a:cs typeface="+mn-cs"/>
      </a:defRPr>
    </a:lvl1pPr>
    <a:lvl2pPr marL="457200" algn="l" defTabSz="457200" rtl="0" fontAlgn="base">
      <a:spcBef>
        <a:spcPct val="30000"/>
      </a:spcBef>
      <a:spcAft>
        <a:spcPct val="0"/>
      </a:spcAft>
      <a:defRPr sz="1200" kern="1200">
        <a:solidFill>
          <a:schemeClr val="tx1"/>
        </a:solidFill>
        <a:latin typeface="Segoe UI Light"/>
        <a:ea typeface="+mn-ea"/>
        <a:cs typeface="+mn-cs"/>
      </a:defRPr>
    </a:lvl2pPr>
    <a:lvl3pPr marL="914400" algn="l" defTabSz="457200" rtl="0" fontAlgn="base">
      <a:spcBef>
        <a:spcPct val="30000"/>
      </a:spcBef>
      <a:spcAft>
        <a:spcPct val="0"/>
      </a:spcAft>
      <a:defRPr sz="1200" kern="1200">
        <a:solidFill>
          <a:schemeClr val="tx1"/>
        </a:solidFill>
        <a:latin typeface="Segoe UI Light"/>
        <a:ea typeface="+mn-ea"/>
        <a:cs typeface="+mn-cs"/>
      </a:defRPr>
    </a:lvl3pPr>
    <a:lvl4pPr marL="1371600" algn="l" defTabSz="457200" rtl="0" fontAlgn="base">
      <a:spcBef>
        <a:spcPct val="30000"/>
      </a:spcBef>
      <a:spcAft>
        <a:spcPct val="0"/>
      </a:spcAft>
      <a:defRPr sz="1200" kern="1200">
        <a:solidFill>
          <a:schemeClr val="tx1"/>
        </a:solidFill>
        <a:latin typeface="Segoe UI Light"/>
        <a:ea typeface="+mn-ea"/>
        <a:cs typeface="+mn-cs"/>
      </a:defRPr>
    </a:lvl4pPr>
    <a:lvl5pPr marL="1828800" algn="l" defTabSz="457200" rtl="0" fontAlgn="base">
      <a:spcBef>
        <a:spcPct val="30000"/>
      </a:spcBef>
      <a:spcAft>
        <a:spcPct val="0"/>
      </a:spcAft>
      <a:defRPr sz="1200" kern="1200">
        <a:solidFill>
          <a:schemeClr val="tx1"/>
        </a:solidFill>
        <a:latin typeface="Segoe UI Ligh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linkedin.com/pulse/marketers-ask-what-can-hadoop-do-my-data-warehouse-cant-tamara-dul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Segoe UI Light" panose="020B0502040204020203" pitchFamily="34" charset="0"/>
            </a:endParaRP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86B268A0-35D9-4F52-BC47-FB9C687F4D44}" type="slidenum">
              <a:rPr lang="en-US">
                <a:solidFill>
                  <a:srgbClr val="000000"/>
                </a:solidFill>
                <a:latin typeface="Segoe UI Light" panose="020B0502040204020203" pitchFamily="34" charset="0"/>
              </a:rPr>
              <a:pPr fontAlgn="base">
                <a:spcBef>
                  <a:spcPct val="0"/>
                </a:spcBef>
                <a:spcAft>
                  <a:spcPct val="0"/>
                </a:spcAft>
              </a:pPr>
              <a:t>1</a:t>
            </a:fld>
            <a:endParaRPr lang="en-US" dirty="0">
              <a:solidFill>
                <a:srgbClr val="000000"/>
              </a:solidFill>
              <a:latin typeface="Segoe UI Light" panose="020B0502040204020203" pitchFamily="34" charset="0"/>
            </a:endParaRPr>
          </a:p>
        </p:txBody>
      </p:sp>
    </p:spTree>
    <p:extLst>
      <p:ext uri="{BB962C8B-B14F-4D97-AF65-F5344CB8AC3E}">
        <p14:creationId xmlns:p14="http://schemas.microsoft.com/office/powerpoint/2010/main" val="1746182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10</a:t>
            </a:fld>
            <a:endParaRPr lang="en-US">
              <a:solidFill>
                <a:prstClr val="black"/>
              </a:solidFill>
            </a:endParaRPr>
          </a:p>
        </p:txBody>
      </p:sp>
    </p:spTree>
    <p:extLst>
      <p:ext uri="{BB962C8B-B14F-4D97-AF65-F5344CB8AC3E}">
        <p14:creationId xmlns:p14="http://schemas.microsoft.com/office/powerpoint/2010/main" val="134800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11</a:t>
            </a:fld>
            <a:endParaRPr lang="en-US"/>
          </a:p>
        </p:txBody>
      </p:sp>
    </p:spTree>
    <p:extLst>
      <p:ext uri="{BB962C8B-B14F-4D97-AF65-F5344CB8AC3E}">
        <p14:creationId xmlns:p14="http://schemas.microsoft.com/office/powerpoint/2010/main" val="358131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12</a:t>
            </a:fld>
            <a:endParaRPr lang="en-US"/>
          </a:p>
        </p:txBody>
      </p:sp>
    </p:spTree>
    <p:extLst>
      <p:ext uri="{BB962C8B-B14F-4D97-AF65-F5344CB8AC3E}">
        <p14:creationId xmlns:p14="http://schemas.microsoft.com/office/powerpoint/2010/main" val="187645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75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chemeClr val="bg2">
                    <a:lumMod val="50000"/>
                  </a:schemeClr>
                </a:solidFill>
              </a:rPr>
              <a:t>Azure Data Lake Store is fully compliant with </a:t>
            </a:r>
            <a:r>
              <a:rPr lang="en-US" sz="1800" b="1" dirty="0">
                <a:solidFill>
                  <a:schemeClr val="bg2">
                    <a:lumMod val="50000"/>
                  </a:schemeClr>
                </a:solidFill>
              </a:rPr>
              <a:t>WebHDFS 2.7 </a:t>
            </a:r>
            <a:r>
              <a:rPr lang="en-US" sz="1800" dirty="0">
                <a:solidFill>
                  <a:schemeClr val="bg2">
                    <a:lumMod val="50000"/>
                  </a:schemeClr>
                </a:solidFill>
              </a:rPr>
              <a:t>specification</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Enables applications not running inside Hadoop clusters to access data in HDFS </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Includes all operations to create, read, write, rename files and directories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File read and write calls are directed to corresponding data nodes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Takes advantages of HDFS parallelism and uses the full bandwidth of Hadoop clusters</a:t>
            </a:r>
          </a:p>
          <a:p>
            <a:pPr marL="396865" lvl="1" indent="-342900" defTabSz="931954" fontAlgn="base">
              <a:spcBef>
                <a:spcPts val="600"/>
              </a:spcBef>
              <a:spcAft>
                <a:spcPts val="300"/>
              </a:spcAft>
              <a:buClr>
                <a:schemeClr val="accent3">
                  <a:lumMod val="75000"/>
                </a:schemeClr>
              </a:buClr>
              <a:buFont typeface="Wingdings" panose="05000000000000000000" pitchFamily="2" charset="2"/>
              <a:buChar char="ü"/>
              <a:tabLst>
                <a:tab pos="658368" algn="l"/>
              </a:tabLst>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Retains the security that the native Hadoop protocol offers.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54786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ADLCopy</a:t>
            </a:r>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01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13369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17</a:t>
            </a:fld>
            <a:endParaRPr lang="en-US" dirty="0"/>
          </a:p>
        </p:txBody>
      </p:sp>
    </p:spTree>
    <p:extLst>
      <p:ext uri="{BB962C8B-B14F-4D97-AF65-F5344CB8AC3E}">
        <p14:creationId xmlns:p14="http://schemas.microsoft.com/office/powerpoint/2010/main" val="3105933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18</a:t>
            </a:fld>
            <a:endParaRPr lang="en-US"/>
          </a:p>
        </p:txBody>
      </p:sp>
    </p:spTree>
    <p:extLst>
      <p:ext uri="{BB962C8B-B14F-4D97-AF65-F5344CB8AC3E}">
        <p14:creationId xmlns:p14="http://schemas.microsoft.com/office/powerpoint/2010/main" val="575058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19</a:t>
            </a:fld>
            <a:endParaRPr lang="en-US"/>
          </a:p>
        </p:txBody>
      </p:sp>
    </p:spTree>
    <p:extLst>
      <p:ext uri="{BB962C8B-B14F-4D97-AF65-F5344CB8AC3E}">
        <p14:creationId xmlns:p14="http://schemas.microsoft.com/office/powerpoint/2010/main" val="1189555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a:t>
            </a:fld>
            <a:endParaRPr lang="en-US"/>
          </a:p>
        </p:txBody>
      </p:sp>
    </p:spTree>
    <p:extLst>
      <p:ext uri="{BB962C8B-B14F-4D97-AF65-F5344CB8AC3E}">
        <p14:creationId xmlns:p14="http://schemas.microsoft.com/office/powerpoint/2010/main" val="210067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20</a:t>
            </a:fld>
            <a:endParaRPr lang="en-US"/>
          </a:p>
        </p:txBody>
      </p:sp>
    </p:spTree>
    <p:extLst>
      <p:ext uri="{BB962C8B-B14F-4D97-AF65-F5344CB8AC3E}">
        <p14:creationId xmlns:p14="http://schemas.microsoft.com/office/powerpoint/2010/main" val="188496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21</a:t>
            </a:fld>
            <a:endParaRPr lang="en-US"/>
          </a:p>
        </p:txBody>
      </p:sp>
    </p:spTree>
    <p:extLst>
      <p:ext uri="{BB962C8B-B14F-4D97-AF65-F5344CB8AC3E}">
        <p14:creationId xmlns:p14="http://schemas.microsoft.com/office/powerpoint/2010/main" val="61519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11/5/2017 11:57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5665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23</a:t>
            </a:fld>
            <a:endParaRPr lang="en-US"/>
          </a:p>
        </p:txBody>
      </p:sp>
    </p:spTree>
    <p:extLst>
      <p:ext uri="{BB962C8B-B14F-4D97-AF65-F5344CB8AC3E}">
        <p14:creationId xmlns:p14="http://schemas.microsoft.com/office/powerpoint/2010/main" val="3677922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24</a:t>
            </a:fld>
            <a:endParaRPr lang="en-US"/>
          </a:p>
        </p:txBody>
      </p:sp>
    </p:spTree>
    <p:extLst>
      <p:ext uri="{BB962C8B-B14F-4D97-AF65-F5344CB8AC3E}">
        <p14:creationId xmlns:p14="http://schemas.microsoft.com/office/powerpoint/2010/main" val="1839647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25</a:t>
            </a:fld>
            <a:endParaRPr lang="en-US"/>
          </a:p>
        </p:txBody>
      </p:sp>
    </p:spTree>
    <p:extLst>
      <p:ext uri="{BB962C8B-B14F-4D97-AF65-F5344CB8AC3E}">
        <p14:creationId xmlns:p14="http://schemas.microsoft.com/office/powerpoint/2010/main" val="322046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26</a:t>
            </a:fld>
            <a:endParaRPr lang="en-US"/>
          </a:p>
        </p:txBody>
      </p:sp>
    </p:spTree>
    <p:extLst>
      <p:ext uri="{BB962C8B-B14F-4D97-AF65-F5344CB8AC3E}">
        <p14:creationId xmlns:p14="http://schemas.microsoft.com/office/powerpoint/2010/main" val="108381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27</a:t>
            </a:fld>
            <a:endParaRPr lang="en-US"/>
          </a:p>
        </p:txBody>
      </p:sp>
    </p:spTree>
    <p:extLst>
      <p:ext uri="{BB962C8B-B14F-4D97-AF65-F5344CB8AC3E}">
        <p14:creationId xmlns:p14="http://schemas.microsoft.com/office/powerpoint/2010/main" val="3515422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28</a:t>
            </a:fld>
            <a:endParaRPr lang="en-US"/>
          </a:p>
        </p:txBody>
      </p:sp>
    </p:spTree>
    <p:extLst>
      <p:ext uri="{BB962C8B-B14F-4D97-AF65-F5344CB8AC3E}">
        <p14:creationId xmlns:p14="http://schemas.microsoft.com/office/powerpoint/2010/main" val="3502944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29</a:t>
            </a:fld>
            <a:endParaRPr lang="en-US"/>
          </a:p>
        </p:txBody>
      </p:sp>
    </p:spTree>
    <p:extLst>
      <p:ext uri="{BB962C8B-B14F-4D97-AF65-F5344CB8AC3E}">
        <p14:creationId xmlns:p14="http://schemas.microsoft.com/office/powerpoint/2010/main" val="300975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buFont typeface="Arial" panose="020B0604020202020204" pitchFamily="34" charset="0"/>
              <a:buNone/>
              <a:defRPr/>
            </a:pPr>
            <a:endParaRPr lang="en-US" dirty="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67CC388A-6290-4D93-8DF0-831AAE94DACA}" type="slidenum">
              <a:rPr lang="en-US">
                <a:latin typeface="Segoe UI Light" panose="020B0502040204020203" pitchFamily="34" charset="0"/>
              </a:rPr>
              <a:pPr fontAlgn="base">
                <a:spcBef>
                  <a:spcPct val="0"/>
                </a:spcBef>
                <a:spcAft>
                  <a:spcPct val="0"/>
                </a:spcAft>
              </a:pPr>
              <a:t>3</a:t>
            </a:fld>
            <a:endParaRPr lang="en-US" dirty="0">
              <a:latin typeface="Segoe UI Light" panose="020B0502040204020203" pitchFamily="34" charset="0"/>
            </a:endParaRPr>
          </a:p>
        </p:txBody>
      </p:sp>
    </p:spTree>
    <p:extLst>
      <p:ext uri="{BB962C8B-B14F-4D97-AF65-F5344CB8AC3E}">
        <p14:creationId xmlns:p14="http://schemas.microsoft.com/office/powerpoint/2010/main" val="3850616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30</a:t>
            </a:fld>
            <a:endParaRPr lang="en-US"/>
          </a:p>
        </p:txBody>
      </p:sp>
    </p:spTree>
    <p:extLst>
      <p:ext uri="{BB962C8B-B14F-4D97-AF65-F5344CB8AC3E}">
        <p14:creationId xmlns:p14="http://schemas.microsoft.com/office/powerpoint/2010/main" val="4094342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31</a:t>
            </a:fld>
            <a:endParaRPr lang="en-US"/>
          </a:p>
        </p:txBody>
      </p:sp>
    </p:spTree>
    <p:extLst>
      <p:ext uri="{BB962C8B-B14F-4D97-AF65-F5344CB8AC3E}">
        <p14:creationId xmlns:p14="http://schemas.microsoft.com/office/powerpoint/2010/main" val="195861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3E62E8F-1DA9-4739-B729-97AB4EFA26B1}" type="slidenum">
              <a:rPr lang="en-US" smtClean="0"/>
              <a:pPr>
                <a:defRPr/>
              </a:pPr>
              <a:t>32</a:t>
            </a:fld>
            <a:endParaRPr lang="en-US"/>
          </a:p>
        </p:txBody>
      </p:sp>
    </p:spTree>
    <p:extLst>
      <p:ext uri="{BB962C8B-B14F-4D97-AF65-F5344CB8AC3E}">
        <p14:creationId xmlns:p14="http://schemas.microsoft.com/office/powerpoint/2010/main" val="725163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lvl="0"/>
            <a:r>
              <a:rPr lang="en-US" dirty="0"/>
              <a:t>“If you think of a </a:t>
            </a:r>
            <a:r>
              <a:rPr lang="en-US" dirty="0" err="1"/>
              <a:t>datamart</a:t>
            </a:r>
            <a:r>
              <a:rPr lang="en-US" dirty="0"/>
              <a:t> as a store of bottled water – cleansed and packaged and structured for easy consumption – the data lake is a large body of water in a more natural state. The contents of the data lake stream in from a source to fill the lake, and various users of the lake can come to examine, dive in, or take samples.”</a:t>
            </a:r>
          </a:p>
          <a:p>
            <a:pPr lvl="0"/>
            <a:endParaRPr lang="en-US" dirty="0"/>
          </a:p>
          <a:p>
            <a:r>
              <a:rPr lang="en-US" b="1" dirty="0"/>
              <a:t>Data</a:t>
            </a:r>
            <a:r>
              <a:rPr lang="en-US" dirty="0"/>
              <a:t>. A data warehouse only stores data that has been modeled/structured, while a data lake is no respecter of data. It stores it all—structured, semi-structured, and unstructured. [See my </a:t>
            </a:r>
            <a:r>
              <a:rPr lang="en-US" i="1" dirty="0">
                <a:hlinkClick r:id="rId3"/>
              </a:rPr>
              <a:t>big data is not new</a:t>
            </a:r>
            <a:r>
              <a:rPr lang="en-US" dirty="0"/>
              <a:t> graphic. The data warehouse can only store the orange data, while the data lake can store all the orange and blue data.]</a:t>
            </a:r>
          </a:p>
          <a:p>
            <a:r>
              <a:rPr lang="en-US" b="1" dirty="0"/>
              <a:t>Processing</a:t>
            </a:r>
            <a:r>
              <a:rPr lang="en-US" dirty="0"/>
              <a:t>. Before we can load data into a data warehouse, we first need to give it some shape and structure—i.e., we need to model it. That’s called schema-on-write. With a data lake, you just load in the raw data, as-is, and then when you’re ready to use the data, that’s when you give it shape and structure. That’s called schema-on-read. Two very different approaches.</a:t>
            </a:r>
          </a:p>
          <a:p>
            <a:r>
              <a:rPr lang="en-US" b="1" dirty="0"/>
              <a:t>Storage</a:t>
            </a:r>
            <a:r>
              <a:rPr lang="en-US" dirty="0"/>
              <a:t>. One of the primary features of big data technologies like Hadoop is that the cost of storing data is relatively low as compared to the data warehouse. There are two key reasons for this: First, Hadoop is open source software, so the licensing and community support is free. And second, Hadoop is designed to be installed on low-cost commodity hardware.</a:t>
            </a:r>
          </a:p>
          <a:p>
            <a:r>
              <a:rPr lang="en-US" b="1" dirty="0"/>
              <a:t>Agility</a:t>
            </a:r>
            <a:r>
              <a:rPr lang="en-US" dirty="0"/>
              <a:t>. A data warehouse is a highly-structured repository, by definition. It’s not technically hard to change the structure, but it can be very time-consuming given all the business processes that are tied to it. A data lake, on the other hand, lacks the structure of a data warehouse—which gives developers and data scientists the ability to easily configure and reconfigure their models, queries, and apps on-the-fly.</a:t>
            </a:r>
          </a:p>
          <a:p>
            <a:r>
              <a:rPr lang="en-US" b="1" dirty="0"/>
              <a:t>Security</a:t>
            </a:r>
            <a:r>
              <a:rPr lang="en-US" dirty="0"/>
              <a:t>. Data warehouse technologies have been around for decades, while big data technologies (the underpinnings of a data lake) are relatively new. Thus, the ability to secure data in a data warehouse is much more mature than securing data in a data lake. It should be noted, however, that there’s a significant effort being placed on security right now in the big data industry. It’s not a question of if, but when.</a:t>
            </a:r>
          </a:p>
          <a:p>
            <a:r>
              <a:rPr lang="en-US" b="1" dirty="0"/>
              <a:t>Users</a:t>
            </a:r>
            <a:r>
              <a:rPr lang="en-US" dirty="0"/>
              <a:t>. For a long time, the rally cry has been BI and analytics for everyone! We’ve built the data warehouse and invited “everyone” to come, but have they come? On average, 20-25% of them have. Is it the same cry for the data lake? Will we build the data lake and invite everyone to come? Not if you’re smart. Trust me, a data lake, at this point in its maturity, is best suited for the data scientists.</a:t>
            </a:r>
          </a:p>
          <a:p>
            <a:pPr lvl="0"/>
            <a:endParaRPr lang="en-US" dirty="0"/>
          </a:p>
        </p:txBody>
      </p:sp>
      <p:sp>
        <p:nvSpPr>
          <p:cNvPr id="5" name="Date Placeholder 4"/>
          <p:cNvSpPr>
            <a:spLocks noGrp="1"/>
          </p:cNvSpPr>
          <p:nvPr>
            <p:ph type="dt" idx="10"/>
          </p:nvPr>
        </p:nvSpPr>
        <p:spPr/>
        <p:txBody>
          <a:bodyPr/>
          <a:lstStyle/>
          <a:p>
            <a:fld id="{F22B3E36-5CE0-4CB7-82DE-38A88C71BFA8}" type="datetime1">
              <a:rPr lang="en-US" smtClean="0"/>
              <a:pPr/>
              <a:t>11/5/2017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75262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HDInsight – Cluster as a service</a:t>
            </a:r>
          </a:p>
          <a:p>
            <a:r>
              <a:rPr lang="en-US" dirty="0"/>
              <a:t>Analytics – Big Data queries as a service</a:t>
            </a:r>
          </a:p>
          <a:p>
            <a:r>
              <a:rPr lang="en-US" dirty="0"/>
              <a:t>Store – Hyper-scale storage optimized for analytics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33979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Lake includes all the capabilities required to make it easy for developers, data scientists, and analysts to store data of any size, shape, and speed, and do all types of processing and analytics across platforms and languages. It removes the complexities of ingesting and storing all of your data while making it faster to get up and running with batch, streaming, and interactive analytics. </a:t>
            </a:r>
          </a:p>
          <a:p>
            <a:endParaRPr lang="en-US" dirty="0"/>
          </a:p>
          <a:p>
            <a:r>
              <a:rPr lang="en-US" dirty="0"/>
              <a:t>Azure Data Lake works with existing IT investments for identity, management, and security for simplified data management and governance. It also integrates seamlessly with operational stores and data warehouses so you can extend current data applications.</a:t>
            </a:r>
          </a:p>
          <a:p>
            <a:endParaRPr lang="en-US" dirty="0"/>
          </a:p>
          <a:p>
            <a:r>
              <a:rPr lang="en-US" dirty="0"/>
              <a:t>We’ve drawn on the experience of working with enterprise customers and running some of the largest scale processing and analytics in the world for Microsoft businesses like Office 365, Xbox Live, Azure, Windows, Bing, and Skype. Azure Data Lake solves many of the productivity and scalability challenges that prevent you from maximizing the value of data assets with a service that’s ready to meet current and future business needs.</a:t>
            </a:r>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6</a:t>
            </a:fld>
            <a:endParaRPr lang="en-US" dirty="0"/>
          </a:p>
        </p:txBody>
      </p:sp>
    </p:spTree>
    <p:extLst>
      <p:ext uri="{BB962C8B-B14F-4D97-AF65-F5344CB8AC3E}">
        <p14:creationId xmlns:p14="http://schemas.microsoft.com/office/powerpoint/2010/main" val="2411493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b="1" dirty="0"/>
              <a:t>Petabyte-size files and trillions of objects</a:t>
            </a:r>
          </a:p>
          <a:p>
            <a:r>
              <a:rPr lang="en-US" dirty="0"/>
              <a:t>With Azure Data Lake Store, analyze all of your data in one place with no artificial constraints. Data Lake Store can store trillions of files. A single file can be larger than one petabyte in size—200 times larger than other cloud store options. This makes Data Lake Store ideal for storing any type of data including massive datasets like high-resolution video, genomic and seismic datasets, medical data, and data from a wide variety of industries.</a:t>
            </a:r>
          </a:p>
          <a:p>
            <a:endParaRPr lang="en-GB" dirty="0"/>
          </a:p>
          <a:p>
            <a:r>
              <a:rPr lang="en-US" b="1" dirty="0"/>
              <a:t>Scalable throughput for massively-parallel analytics</a:t>
            </a:r>
          </a:p>
          <a:p>
            <a:r>
              <a:rPr lang="en-US" dirty="0"/>
              <a:t>Without you redesigning your application or repartitioning your data at higher scale, Data Lake Store scales throughput to support any size of analytic workload. You get massive throughput to run analytic jobs with thousands of concurrent executors that efficiently read and write hundreds of terabytes of data.</a:t>
            </a:r>
          </a:p>
          <a:p>
            <a:endParaRPr lang="en-GB" dirty="0"/>
          </a:p>
          <a:p>
            <a:r>
              <a:rPr lang="en-US" b="1" dirty="0"/>
              <a:t>Always encrypted, role-based security and auditing</a:t>
            </a:r>
          </a:p>
          <a:p>
            <a:r>
              <a:rPr lang="en-US" dirty="0"/>
              <a:t>Data Lake Store protects your data assets and extends your on-premises security and governance controls to the cloud. Your data is always encrypted, while in motion using SSL, and at rest using service or user-managed HSM-backed keys in Azure Key Vault. Single sign-on (SSO), multi-factor authentication, and seamless management of millions of identities is built-in through Azure Active Directory. Authorize users and groups with fine-grained POSIX-based ACLs for all data in your store and enable role-based access controls. Meet security and regulatory compliance needs by auditing every access or configuration change to the system.</a:t>
            </a:r>
          </a:p>
          <a:p>
            <a:endParaRPr lang="en-GB" dirty="0"/>
          </a:p>
          <a:p>
            <a:r>
              <a:rPr lang="en-US" b="1" dirty="0"/>
              <a:t>HDFS for the cloud</a:t>
            </a:r>
          </a:p>
          <a:p>
            <a:r>
              <a:rPr lang="en-US" dirty="0"/>
              <a:t>Microsoft Azure Data Lake Store supports any application that uses the open Apache Hadoop Distributed File System (HDFS) standard. By supporting HDFS, you can easily migrate your existing Hadoop and Spark data to the cloud without recreating your HDFS directory structure.</a:t>
            </a:r>
          </a:p>
          <a:p>
            <a:endParaRPr lang="en-GB" dirty="0"/>
          </a:p>
        </p:txBody>
      </p:sp>
      <p:sp>
        <p:nvSpPr>
          <p:cNvPr id="4" name="Slide Number Placeholder 3"/>
          <p:cNvSpPr>
            <a:spLocks noGrp="1"/>
          </p:cNvSpPr>
          <p:nvPr>
            <p:ph type="sldNum" sz="quarter" idx="10"/>
          </p:nvPr>
        </p:nvSpPr>
        <p:spPr/>
        <p:txBody>
          <a:bodyPr/>
          <a:lstStyle/>
          <a:p>
            <a:fld id="{A305278E-5E87-46DA-836C-231A3458D216}" type="slidenum">
              <a:rPr lang="en-US" smtClean="0"/>
              <a:t>7</a:t>
            </a:fld>
            <a:endParaRPr lang="en-US" dirty="0"/>
          </a:p>
        </p:txBody>
      </p:sp>
    </p:spTree>
    <p:extLst>
      <p:ext uri="{BB962C8B-B14F-4D97-AF65-F5344CB8AC3E}">
        <p14:creationId xmlns:p14="http://schemas.microsoft.com/office/powerpoint/2010/main" val="2402155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26199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2457310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47166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tx1"/>
        </a:solidFill>
        <a:effectLst/>
      </p:bgPr>
    </p:bg>
    <p:spTree>
      <p:nvGrpSpPr>
        <p:cNvPr id="1" name=""/>
        <p:cNvGrpSpPr/>
        <p:nvPr/>
      </p:nvGrpSpPr>
      <p:grpSpPr>
        <a:xfrm>
          <a:off x="0" y="0"/>
          <a:ext cx="0" cy="0"/>
          <a:chOff x="0" y="0"/>
          <a:chExt cx="0" cy="0"/>
        </a:xfrm>
      </p:grpSpPr>
      <p:sp>
        <p:nvSpPr>
          <p:cNvPr id="11"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3"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5611770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2"/>
            <a:ext cx="11655078" cy="899665"/>
          </a:xfrm>
        </p:spPr>
        <p:txBody>
          <a:bodyPr/>
          <a:lstStyle>
            <a:lvl1pPr>
              <a:defRPr/>
            </a:lvl1pPr>
          </a:lstStyle>
          <a:p>
            <a:r>
              <a:rPr lang="en-US" dirty="0"/>
              <a:t>Slide for Developer Code</a:t>
            </a:r>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447803"/>
            <a:ext cx="11155093" cy="2089751"/>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sz="1800">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sz="1600">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sz="1400">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sz="1400">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416501914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38" t="27302" r="9446" b="26762"/>
          <a:stretch/>
        </p:blipFill>
        <p:spPr>
          <a:xfrm>
            <a:off x="459230" y="3145040"/>
            <a:ext cx="3325370" cy="704879"/>
          </a:xfrm>
          <a:prstGeom prst="rect">
            <a:avLst/>
          </a:prstGeom>
        </p:spPr>
      </p:pic>
    </p:spTree>
    <p:extLst>
      <p:ext uri="{BB962C8B-B14F-4D97-AF65-F5344CB8AC3E}">
        <p14:creationId xmlns:p14="http://schemas.microsoft.com/office/powerpoint/2010/main" val="1833255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86" rtl="0" eaLnBrk="1" latinLnBrk="0" hangingPunct="1">
              <a:lnSpc>
                <a:spcPct val="90000"/>
              </a:lnSpc>
              <a:spcBef>
                <a:spcPct val="0"/>
              </a:spcBef>
              <a:buNone/>
              <a:defRPr lang="en-US" sz="6600"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227996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3425062792"/>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923397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chemeClr val="bg2"/>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p:nvPr>
        </p:nvSpPr>
        <p:spPr>
          <a:xfrm>
            <a:off x="0" y="3429000"/>
            <a:ext cx="3048000" cy="1143000"/>
          </a:xfrm>
          <a:prstGeom prst="rect">
            <a:avLst/>
          </a:prstGeom>
          <a:solidFill>
            <a:schemeClr val="accent2">
              <a:alpha val="90000"/>
            </a:schemeClr>
          </a:solidFill>
        </p:spPr>
        <p:txBody>
          <a:bodyPr lIns="91440" tIns="91440">
            <a:normAutofit/>
          </a:bodyPr>
          <a:lstStyle>
            <a:lvl1pPr marL="0" indent="0">
              <a:lnSpc>
                <a:spcPct val="100000"/>
              </a:lnSpc>
              <a:buFontTx/>
              <a:buNone/>
              <a:defRPr sz="1600" baseline="0">
                <a:solidFill>
                  <a:schemeClr val="bg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1"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684246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788388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Date Placeholder 2"/>
          <p:cNvSpPr>
            <a:spLocks noGrp="1"/>
          </p:cNvSpPr>
          <p:nvPr>
            <p:ph type="dt" sz="half" idx="14"/>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353550" y="6492875"/>
            <a:ext cx="2844800" cy="365125"/>
          </a:xfrm>
        </p:spPr>
        <p:txBody>
          <a:bodyPr/>
          <a:lstStyle>
            <a:lvl1pPr>
              <a:defRPr smtClean="0">
                <a:solidFill>
                  <a:srgbClr val="3F3F3F"/>
                </a:solidFill>
                <a:latin typeface="+mn-lt"/>
              </a:defRPr>
            </a:lvl1pPr>
          </a:lstStyle>
          <a:p>
            <a:pPr>
              <a:defRPr/>
            </a:pPr>
            <a:fld id="{3345F842-F93F-4EE0-94D2-EED9F9F91338}" type="slidenum">
              <a:rPr lang="en-US"/>
              <a:pPr>
                <a:defRPr/>
              </a:pPr>
              <a:t>‹#›</a:t>
            </a:fld>
            <a:endParaRPr lang="en-US"/>
          </a:p>
        </p:txBody>
      </p:sp>
    </p:spTree>
    <p:extLst>
      <p:ext uri="{BB962C8B-B14F-4D97-AF65-F5344CB8AC3E}">
        <p14:creationId xmlns:p14="http://schemas.microsoft.com/office/powerpoint/2010/main" val="27259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spcBef>
                <a:spcPts val="300"/>
              </a:spcBef>
              <a:buFontTx/>
              <a:buNone/>
              <a:defRPr sz="1600" baseline="0">
                <a:solidFill>
                  <a:srgbClr val="3F3F3F"/>
                </a:solidFill>
                <a:latin typeface="+mn-lt"/>
              </a:defRPr>
            </a:lvl1pPr>
          </a:lstStyle>
          <a:p>
            <a:pPr lvl="0"/>
            <a:r>
              <a:rPr lang="en-US"/>
              <a:t>Click to edit Master text styles</a:t>
            </a:r>
          </a:p>
        </p:txBody>
      </p:sp>
      <p:sp>
        <p:nvSpPr>
          <p:cNvPr id="5" name="Date Placeholder 2"/>
          <p:cNvSpPr>
            <a:spLocks noGrp="1"/>
          </p:cNvSpPr>
          <p:nvPr>
            <p:ph type="dt" sz="half" idx="14"/>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6" name="Slide Number Placeholder 3"/>
          <p:cNvSpPr>
            <a:spLocks noGrp="1"/>
          </p:cNvSpPr>
          <p:nvPr>
            <p:ph type="sldNum" sz="quarter" idx="15"/>
          </p:nvPr>
        </p:nvSpPr>
        <p:spPr>
          <a:xfrm>
            <a:off x="9353550" y="6492875"/>
            <a:ext cx="2844800" cy="365125"/>
          </a:xfrm>
        </p:spPr>
        <p:txBody>
          <a:bodyPr/>
          <a:lstStyle>
            <a:lvl1pPr>
              <a:defRPr smtClean="0">
                <a:solidFill>
                  <a:srgbClr val="3F3F3F"/>
                </a:solidFill>
                <a:latin typeface="+mn-lt"/>
              </a:defRPr>
            </a:lvl1pPr>
          </a:lstStyle>
          <a:p>
            <a:pPr>
              <a:defRPr/>
            </a:pPr>
            <a:fld id="{B5B90C1E-6F3C-4021-8BED-A3C6E480437D}" type="slidenum">
              <a:rPr lang="en-US"/>
              <a:pPr>
                <a:defRPr/>
              </a:pPr>
              <a:t>‹#›</a:t>
            </a:fld>
            <a:endParaRPr lang="en-US"/>
          </a:p>
        </p:txBody>
      </p:sp>
    </p:spTree>
    <p:extLst>
      <p:ext uri="{BB962C8B-B14F-4D97-AF65-F5344CB8AC3E}">
        <p14:creationId xmlns:p14="http://schemas.microsoft.com/office/powerpoint/2010/main" val="1128656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tx1"/>
        </a:solidFill>
        <a:effectLst/>
      </p:bgPr>
    </p:bg>
    <p:spTree>
      <p:nvGrpSpPr>
        <p:cNvPr id="1" name=""/>
        <p:cNvGrpSpPr/>
        <p:nvPr/>
      </p:nvGrpSpPr>
      <p:grpSpPr>
        <a:xfrm>
          <a:off x="0" y="0"/>
          <a:ext cx="0" cy="0"/>
          <a:chOff x="0" y="0"/>
          <a:chExt cx="0" cy="0"/>
        </a:xfrm>
      </p:grpSpPr>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2"/>
          <p:cNvSpPr>
            <a:spLocks noGrp="1"/>
          </p:cNvSpPr>
          <p:nvPr>
            <p:ph type="dt" sz="half" idx="17"/>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12" name="Slide Number Placeholder 3"/>
          <p:cNvSpPr>
            <a:spLocks noGrp="1"/>
          </p:cNvSpPr>
          <p:nvPr>
            <p:ph type="sldNum" sz="quarter" idx="18"/>
          </p:nvPr>
        </p:nvSpPr>
        <p:spPr>
          <a:xfrm>
            <a:off x="9353550" y="6492875"/>
            <a:ext cx="2844800" cy="365125"/>
          </a:xfrm>
        </p:spPr>
        <p:txBody>
          <a:bodyPr/>
          <a:lstStyle>
            <a:lvl1pPr>
              <a:defRPr smtClean="0">
                <a:solidFill>
                  <a:srgbClr val="3F3F3F"/>
                </a:solidFill>
                <a:latin typeface="+mn-lt"/>
              </a:defRPr>
            </a:lvl1pPr>
          </a:lstStyle>
          <a:p>
            <a:pPr>
              <a:defRPr/>
            </a:pPr>
            <a:fld id="{54455FA3-1BEB-41AD-BEE9-8EC54C71420C}" type="slidenum">
              <a:rPr lang="en-US"/>
              <a:pPr>
                <a:defRPr/>
              </a:pPr>
              <a:t>‹#›</a:t>
            </a:fld>
            <a:endParaRPr lang="en-US"/>
          </a:p>
        </p:txBody>
      </p:sp>
    </p:spTree>
    <p:extLst>
      <p:ext uri="{BB962C8B-B14F-4D97-AF65-F5344CB8AC3E}">
        <p14:creationId xmlns:p14="http://schemas.microsoft.com/office/powerpoint/2010/main" val="210210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bg>
      <p:bgPr>
        <a:solidFill>
          <a:schemeClr val="tx1"/>
        </a:solidFill>
        <a:effectLst/>
      </p:bgPr>
    </p:bg>
    <p:spTree>
      <p:nvGrpSpPr>
        <p:cNvPr id="1" name=""/>
        <p:cNvGrpSpPr/>
        <p:nvPr/>
      </p:nvGrpSpPr>
      <p:grpSpPr>
        <a:xfrm>
          <a:off x="0" y="0"/>
          <a:ext cx="0" cy="0"/>
          <a:chOff x="0" y="0"/>
          <a:chExt cx="0" cy="0"/>
        </a:xfrm>
      </p:grpSpPr>
      <p:sp>
        <p:nvSpPr>
          <p:cNvPr id="9"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7"/>
          </p:nvPr>
        </p:nvSpPr>
        <p:spPr>
          <a:xfrm>
            <a:off x="4572000" y="1143000"/>
            <a:ext cx="7010400" cy="2286000"/>
          </a:xfrm>
        </p:spPr>
        <p:txBody>
          <a:bodyPr>
            <a:noAutofit/>
          </a:bodyPr>
          <a:lstStyle>
            <a:lvl1pPr>
              <a:defRPr sz="2400">
                <a:solidFill>
                  <a:srgbClr val="000000"/>
                </a:solidFill>
              </a:defRPr>
            </a:lvl1pPr>
            <a:lvl2pPr>
              <a:defRPr sz="2400">
                <a:solidFill>
                  <a:srgbClr val="000000"/>
                </a:solidFill>
              </a:defRPr>
            </a:lvl2pPr>
            <a:lvl3pPr>
              <a:lnSpc>
                <a:spcPct val="100000"/>
              </a:lnSpc>
              <a:defRPr sz="2400">
                <a:solidFill>
                  <a:srgbClr val="000000"/>
                </a:solidFill>
              </a:defRPr>
            </a:lvl3pPr>
            <a:lvl4pPr>
              <a:defRPr sz="2400">
                <a:solidFill>
                  <a:srgbClr val="000000"/>
                </a:solidFill>
              </a:defRPr>
            </a:lvl4pPr>
            <a:lvl5pPr>
              <a:defRPr sz="2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8"/>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11"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362003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5"/>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2"/>
          <p:cNvSpPr>
            <a:spLocks noGrp="1"/>
          </p:cNvSpPr>
          <p:nvPr>
            <p:ph type="dt" sz="half" idx="16"/>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10" name="Slide Number Placeholder 3"/>
          <p:cNvSpPr>
            <a:spLocks noGrp="1"/>
          </p:cNvSpPr>
          <p:nvPr>
            <p:ph type="sldNum" sz="quarter" idx="17"/>
          </p:nvPr>
        </p:nvSpPr>
        <p:spPr>
          <a:xfrm>
            <a:off x="9353550" y="6492875"/>
            <a:ext cx="2844800" cy="365125"/>
          </a:xfrm>
        </p:spPr>
        <p:txBody>
          <a:bodyPr/>
          <a:lstStyle>
            <a:lvl1pPr>
              <a:defRPr smtClean="0">
                <a:solidFill>
                  <a:srgbClr val="3F3F3F"/>
                </a:solidFill>
                <a:latin typeface="+mn-lt"/>
              </a:defRPr>
            </a:lvl1pPr>
          </a:lstStyle>
          <a:p>
            <a:pPr>
              <a:defRPr/>
            </a:pPr>
            <a:fld id="{5A02B6AE-BAF7-4538-BA9F-0AEECDFB6DFA}" type="slidenum">
              <a:rPr lang="en-US"/>
              <a:pPr>
                <a:defRPr/>
              </a:pPr>
              <a:t>‹#›</a:t>
            </a:fld>
            <a:endParaRPr lang="en-US"/>
          </a:p>
        </p:txBody>
      </p:sp>
    </p:spTree>
    <p:extLst>
      <p:ext uri="{BB962C8B-B14F-4D97-AF65-F5344CB8AC3E}">
        <p14:creationId xmlns:p14="http://schemas.microsoft.com/office/powerpoint/2010/main" val="1057853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tx1"/>
        </a:solidFill>
        <a:effectLst/>
      </p:bgPr>
    </p:bg>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2"/>
          <p:cNvSpPr>
            <a:spLocks noGrp="1"/>
          </p:cNvSpPr>
          <p:nvPr>
            <p:ph type="dt" sz="half" idx="17"/>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txBox="1">
            <a:spLocks/>
          </p:cNvSpPr>
          <p:nvPr userDrawn="1"/>
        </p:nvSpPr>
        <p:spPr>
          <a:xfrm>
            <a:off x="9353550" y="6492875"/>
            <a:ext cx="2844800" cy="365125"/>
          </a:xfrm>
          <a:prstGeom prst="rect">
            <a:avLst/>
          </a:prstGeom>
        </p:spPr>
        <p:txBody>
          <a:bodyPr vert="horz" lIns="182880" tIns="45720" rIns="182880" bIns="4572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mtClean="0"/>
              <a:pPr>
                <a:defRPr/>
              </a:pPr>
              <a:t>‹#›</a:t>
            </a:fld>
            <a:endParaRPr lang="en-US"/>
          </a:p>
        </p:txBody>
      </p:sp>
    </p:spTree>
    <p:extLst>
      <p:ext uri="{BB962C8B-B14F-4D97-AF65-F5344CB8AC3E}">
        <p14:creationId xmlns:p14="http://schemas.microsoft.com/office/powerpoint/2010/main" val="3747162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9" name="Date Placeholder 2"/>
          <p:cNvSpPr>
            <a:spLocks noGrp="1"/>
          </p:cNvSpPr>
          <p:nvPr>
            <p:ph type="dt" sz="half" idx="18"/>
          </p:nvPr>
        </p:nvSpPr>
        <p:spPr/>
        <p:txBody>
          <a:bodyPr/>
          <a:lstStyle>
            <a:lvl1pPr>
              <a:defRPr smtClean="0">
                <a:solidFill>
                  <a:srgbClr val="3F3F3F"/>
                </a:solidFill>
              </a:defRPr>
            </a:lvl1pPr>
          </a:lstStyle>
          <a:p>
            <a:pPr>
              <a:defRPr/>
            </a:pPr>
            <a:endParaRPr lang="en-US"/>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txBox="1">
            <a:spLocks/>
          </p:cNvSpPr>
          <p:nvPr userDrawn="1"/>
        </p:nvSpPr>
        <p:spPr>
          <a:xfrm>
            <a:off x="9353550" y="6492875"/>
            <a:ext cx="2844800" cy="365125"/>
          </a:xfrm>
          <a:prstGeom prst="rect">
            <a:avLst/>
          </a:prstGeom>
        </p:spPr>
        <p:txBody>
          <a:bodyPr vert="horz" lIns="182880" tIns="45720" rIns="182880" bIns="4572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mtClean="0"/>
              <a:pPr>
                <a:defRPr/>
              </a:pPr>
              <a:t>‹#›</a:t>
            </a:fld>
            <a:endParaRPr lang="en-US"/>
          </a:p>
        </p:txBody>
      </p:sp>
    </p:spTree>
    <p:extLst>
      <p:ext uri="{BB962C8B-B14F-4D97-AF65-F5344CB8AC3E}">
        <p14:creationId xmlns:p14="http://schemas.microsoft.com/office/powerpoint/2010/main" val="259647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3"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967050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6" name="Date Placeholder 2"/>
          <p:cNvSpPr>
            <a:spLocks noGrp="1"/>
          </p:cNvSpPr>
          <p:nvPr>
            <p:ph type="dt" sz="half" idx="15"/>
          </p:nvPr>
        </p:nvSpPr>
        <p:spPr>
          <a:xfrm>
            <a:off x="0" y="6492875"/>
            <a:ext cx="2844800" cy="365125"/>
          </a:xfrm>
        </p:spPr>
        <p:txBody>
          <a:bodyPr/>
          <a:lstStyle>
            <a:lvl1pPr>
              <a:defRPr smtClean="0">
                <a:solidFill>
                  <a:srgbClr val="3F3F3F"/>
                </a:solidFill>
                <a:latin typeface="+mn-lt"/>
              </a:defRPr>
            </a:lvl1pPr>
          </a:lstStyle>
          <a:p>
            <a:pPr>
              <a:defRPr/>
            </a:pPr>
            <a:endParaRPr lang="en-US" dirty="0"/>
          </a:p>
        </p:txBody>
      </p:sp>
      <p:sp>
        <p:nvSpPr>
          <p:cNvPr id="7" name="Slide Number Placeholder 3"/>
          <p:cNvSpPr>
            <a:spLocks noGrp="1"/>
          </p:cNvSpPr>
          <p:nvPr>
            <p:ph type="sldNum" sz="quarter" idx="16"/>
          </p:nvPr>
        </p:nvSpPr>
        <p:spPr>
          <a:xfrm>
            <a:off x="9353550" y="6492875"/>
            <a:ext cx="2844800" cy="365125"/>
          </a:xfrm>
        </p:spPr>
        <p:txBody>
          <a:bodyPr/>
          <a:lstStyle>
            <a:lvl1pPr>
              <a:defRPr smtClean="0">
                <a:solidFill>
                  <a:srgbClr val="3F3F3F"/>
                </a:solidFill>
                <a:latin typeface="+mn-lt"/>
              </a:defRPr>
            </a:lvl1pPr>
          </a:lstStyle>
          <a:p>
            <a:pPr>
              <a:defRPr/>
            </a:pPr>
            <a:fld id="{36CEC9A5-AF90-4D85-B34D-92D38556E42C}" type="slidenum">
              <a:rPr lang="en-US"/>
              <a:pPr>
                <a:defRPr/>
              </a:pPr>
              <a:t>‹#›</a:t>
            </a:fld>
            <a:endParaRPr lang="en-US"/>
          </a:p>
        </p:txBody>
      </p:sp>
    </p:spTree>
    <p:extLst>
      <p:ext uri="{BB962C8B-B14F-4D97-AF65-F5344CB8AC3E}">
        <p14:creationId xmlns:p14="http://schemas.microsoft.com/office/powerpoint/2010/main" val="958479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tx1"/>
        </a:solidFill>
        <a:effectLst/>
      </p:bgPr>
    </p:bg>
    <p:spTree>
      <p:nvGrpSpPr>
        <p:cNvPr id="1" name=""/>
        <p:cNvGrpSpPr/>
        <p:nvPr/>
      </p:nvGrpSpPr>
      <p:grpSpPr>
        <a:xfrm>
          <a:off x="0" y="0"/>
          <a:ext cx="0" cy="0"/>
          <a:chOff x="0" y="0"/>
          <a:chExt cx="0" cy="0"/>
        </a:xfrm>
      </p:grpSpPr>
      <p:sp>
        <p:nvSpPr>
          <p:cNvPr id="4"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977587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909062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p:nvPr>
        </p:nvSpPr>
        <p:spPr>
          <a:xfrm>
            <a:off x="4572000" y="1143000"/>
            <a:ext cx="7620000" cy="5029200"/>
          </a:xfrm>
          <a:prstGeom prst="rect">
            <a:avLst/>
          </a:prstGeom>
        </p:spPr>
        <p:txBody>
          <a:bodyPr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52525"/>
            <a:ext cx="3048000" cy="4237038"/>
          </a:xfrm>
          <a:prstGeom prst="rect">
            <a:avLst/>
          </a:prstGeom>
        </p:spPr>
        <p:txBody>
          <a:bodyPr>
            <a:noAutofit/>
          </a:bodyPr>
          <a:lstStyle>
            <a:lvl1pPr marL="0" indent="0">
              <a:spcBef>
                <a:spcPts val="600"/>
              </a:spcBef>
              <a:buFontTx/>
              <a:buNone/>
              <a:defRPr sz="1600" baseline="0">
                <a:solidFill>
                  <a:srgbClr val="3F3F3F"/>
                </a:solidFill>
                <a:latin typeface="+mn-lt"/>
                <a:cs typeface="Segoe Pro Semibold"/>
              </a:defRPr>
            </a:lvl1pPr>
          </a:lstStyle>
          <a:p>
            <a:pPr lvl="0"/>
            <a:r>
              <a:rPr lang="en-US"/>
              <a:t>Click to edit Master text styles</a:t>
            </a:r>
          </a:p>
        </p:txBody>
      </p:sp>
      <p:sp>
        <p:nvSpPr>
          <p:cNvPr id="4" name="Date Placeholder 3"/>
          <p:cNvSpPr>
            <a:spLocks noGrp="1"/>
          </p:cNvSpPr>
          <p:nvPr>
            <p:ph type="dt" sz="half" idx="15"/>
          </p:nvPr>
        </p:nvSpPr>
        <p:spPr/>
        <p:txBody>
          <a:bodyPr/>
          <a:lstStyle>
            <a:lvl1pPr algn="l">
              <a:defRPr sz="800" smtClean="0">
                <a:solidFill>
                  <a:schemeClr val="bg1"/>
                </a:solidFill>
                <a:latin typeface="+mn-lt"/>
                <a:cs typeface="Segoe Pro Light"/>
              </a:defRPr>
            </a:lvl1pPr>
          </a:lstStyle>
          <a:p>
            <a:pPr>
              <a:defRPr/>
            </a:pPr>
            <a:endParaRPr lang="en-US" dirty="0"/>
          </a:p>
        </p:txBody>
      </p:sp>
      <p:sp>
        <p:nvSpPr>
          <p:cNvPr id="8"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txBox="1">
            <a:spLocks/>
          </p:cNvSpPr>
          <p:nvPr userDrawn="1"/>
        </p:nvSpPr>
        <p:spPr>
          <a:xfrm>
            <a:off x="9353550" y="6492875"/>
            <a:ext cx="2844800" cy="365125"/>
          </a:xfrm>
          <a:prstGeom prst="rect">
            <a:avLst/>
          </a:prstGeom>
        </p:spPr>
        <p:txBody>
          <a:bodyPr vert="horz" lIns="182880" tIns="45720" rIns="182880" bIns="45720" rtlCol="0" anchor="ctr"/>
          <a:lstStyle>
            <a:defPPr>
              <a:defRPr lang="en-US"/>
            </a:defPPr>
            <a:lvl1pPr algn="r" defTabSz="457200" rtl="0" eaLnBrk="1" fontAlgn="auto" hangingPunct="1">
              <a:spcBef>
                <a:spcPts val="0"/>
              </a:spcBef>
              <a:spcAft>
                <a:spcPts val="0"/>
              </a:spcAft>
              <a:defRPr sz="800" kern="1200" smtClean="0">
                <a:solidFill>
                  <a:srgbClr val="3F3F3F"/>
                </a:solidFill>
                <a:latin typeface="+mn-lt"/>
                <a:ea typeface="+mn-ea"/>
                <a:cs typeface="Segoe Pro Light"/>
              </a:defRPr>
            </a:lvl1pPr>
            <a:lvl2pPr marL="4572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Segoe UI" panose="020B0502040204020203" pitchFamily="34" charset="0"/>
                <a:ea typeface="+mn-ea"/>
                <a:cs typeface="+mn-cs"/>
              </a:defRPr>
            </a:lvl5pPr>
            <a:lvl6pPr marL="2286000" algn="l" defTabSz="914400" rtl="0" eaLnBrk="1" latinLnBrk="0" hangingPunct="1">
              <a:defRPr kern="1200">
                <a:solidFill>
                  <a:schemeClr val="tx1"/>
                </a:solidFill>
                <a:latin typeface="Segoe UI" panose="020B0502040204020203" pitchFamily="34" charset="0"/>
                <a:ea typeface="+mn-ea"/>
                <a:cs typeface="+mn-cs"/>
              </a:defRPr>
            </a:lvl6pPr>
            <a:lvl7pPr marL="2743200" algn="l" defTabSz="914400" rtl="0" eaLnBrk="1" latinLnBrk="0" hangingPunct="1">
              <a:defRPr kern="1200">
                <a:solidFill>
                  <a:schemeClr val="tx1"/>
                </a:solidFill>
                <a:latin typeface="Segoe UI" panose="020B0502040204020203" pitchFamily="34" charset="0"/>
                <a:ea typeface="+mn-ea"/>
                <a:cs typeface="+mn-cs"/>
              </a:defRPr>
            </a:lvl7pPr>
            <a:lvl8pPr marL="3200400" algn="l" defTabSz="914400" rtl="0" eaLnBrk="1" latinLnBrk="0" hangingPunct="1">
              <a:defRPr kern="1200">
                <a:solidFill>
                  <a:schemeClr val="tx1"/>
                </a:solidFill>
                <a:latin typeface="Segoe UI" panose="020B0502040204020203" pitchFamily="34" charset="0"/>
                <a:ea typeface="+mn-ea"/>
                <a:cs typeface="+mn-cs"/>
              </a:defRPr>
            </a:lvl8pPr>
            <a:lvl9pPr marL="3657600" algn="l" defTabSz="914400" rtl="0" eaLnBrk="1" latinLnBrk="0" hangingPunct="1">
              <a:defRPr kern="1200">
                <a:solidFill>
                  <a:schemeClr val="tx1"/>
                </a:solidFill>
                <a:latin typeface="Segoe UI" panose="020B0502040204020203" pitchFamily="34" charset="0"/>
                <a:ea typeface="+mn-ea"/>
                <a:cs typeface="+mn-cs"/>
              </a:defRPr>
            </a:lvl9pPr>
          </a:lstStyle>
          <a:p>
            <a:pPr>
              <a:defRPr/>
            </a:pPr>
            <a:fld id="{3D1B5734-3614-4DC6-A13F-4700EA017BC8}" type="slidenum">
              <a:rPr lang="en-US" smtClean="0"/>
              <a:pPr>
                <a:defRPr/>
              </a:pPr>
              <a:t>‹#›</a:t>
            </a:fld>
            <a:endParaRPr lang="en-US"/>
          </a:p>
        </p:txBody>
      </p:sp>
    </p:spTree>
    <p:extLst>
      <p:ext uri="{BB962C8B-B14F-4D97-AF65-F5344CB8AC3E}">
        <p14:creationId xmlns:p14="http://schemas.microsoft.com/office/powerpoint/2010/main" val="1526797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rtlCol="0">
            <a:normAutofit/>
          </a:bodyPr>
          <a:lstStyle/>
          <a:p>
            <a:pPr lvl="0"/>
            <a:r>
              <a:rPr lang="en-US" noProof="0"/>
              <a:t>Click icon to add picture</a:t>
            </a:r>
          </a:p>
        </p:txBody>
      </p:sp>
      <p:sp>
        <p:nvSpPr>
          <p:cNvPr id="6" name="Text Placeholder 9"/>
          <p:cNvSpPr>
            <a:spLocks noGrp="1"/>
          </p:cNvSpPr>
          <p:nvPr>
            <p:ph type="body" sz="quarter" idx="13"/>
          </p:nvPr>
        </p:nvSpPr>
        <p:spPr>
          <a:xfrm>
            <a:off x="4572000" y="1143000"/>
            <a:ext cx="7620000" cy="5029200"/>
          </a:xfrm>
          <a:prstGeom prst="rect">
            <a:avLst/>
          </a:prstGeom>
        </p:spPr>
        <p:txBody>
          <a:bodyPr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Click to edit Master text styles</a:t>
            </a:r>
          </a:p>
        </p:txBody>
      </p:sp>
      <p:sp>
        <p:nvSpPr>
          <p:cNvPr id="7" name="Text Placeholder 12"/>
          <p:cNvSpPr>
            <a:spLocks noGrp="1"/>
          </p:cNvSpPr>
          <p:nvPr>
            <p:ph type="body" sz="quarter" idx="14"/>
          </p:nvPr>
        </p:nvSpPr>
        <p:spPr>
          <a:xfrm>
            <a:off x="0" y="1152525"/>
            <a:ext cx="3048000" cy="4237038"/>
          </a:xfrm>
          <a:prstGeom prst="rect">
            <a:avLst/>
          </a:prstGeom>
        </p:spPr>
        <p:txBody>
          <a:bodyPr>
            <a:noAutofit/>
          </a:bodyPr>
          <a:lstStyle>
            <a:lvl1pPr marL="0" indent="0">
              <a:spcBef>
                <a:spcPts val="600"/>
              </a:spcBef>
              <a:buFontTx/>
              <a:buNone/>
              <a:defRPr sz="1600" baseline="0">
                <a:solidFill>
                  <a:srgbClr val="3F3F3F"/>
                </a:solidFill>
                <a:latin typeface="+mn-lt"/>
                <a:cs typeface="Segoe Pro Semibold"/>
              </a:defRPr>
            </a:lvl1pPr>
          </a:lstStyle>
          <a:p>
            <a:pPr lvl="0"/>
            <a:r>
              <a:rPr lang="en-US"/>
              <a:t>Click to edit Master text styles</a:t>
            </a:r>
          </a:p>
        </p:txBody>
      </p:sp>
      <p:sp>
        <p:nvSpPr>
          <p:cNvPr id="5" name="Date Placeholder 3"/>
          <p:cNvSpPr>
            <a:spLocks noGrp="1"/>
          </p:cNvSpPr>
          <p:nvPr>
            <p:ph type="dt" sz="half" idx="17"/>
          </p:nvPr>
        </p:nvSpPr>
        <p:spPr/>
        <p:txBody>
          <a:bodyPr/>
          <a:lstStyle>
            <a:lvl1pPr algn="l">
              <a:defRPr sz="800" smtClean="0">
                <a:solidFill>
                  <a:schemeClr val="bg1"/>
                </a:solidFill>
                <a:latin typeface="+mn-lt"/>
                <a:cs typeface="Segoe Pro Light"/>
              </a:defRPr>
            </a:lvl1pPr>
          </a:lstStyle>
          <a:p>
            <a:pPr>
              <a:defRPr/>
            </a:pPr>
            <a:endParaRPr lang="en-US" dirty="0"/>
          </a:p>
        </p:txBody>
      </p:sp>
      <p:sp>
        <p:nvSpPr>
          <p:cNvPr id="8" name="Slide Number Placeholder 5"/>
          <p:cNvSpPr>
            <a:spLocks noGrp="1"/>
          </p:cNvSpPr>
          <p:nvPr>
            <p:ph type="sldNum" sz="quarter" idx="18"/>
          </p:nvPr>
        </p:nvSpPr>
        <p:spPr/>
        <p:txBody>
          <a:bodyPr/>
          <a:lstStyle>
            <a:lvl1pPr algn="r">
              <a:defRPr sz="800" smtClean="0">
                <a:solidFill>
                  <a:schemeClr val="bg1"/>
                </a:solidFill>
                <a:latin typeface="+mn-lt"/>
                <a:cs typeface="Segoe Pro Light"/>
              </a:defRPr>
            </a:lvl1pPr>
          </a:lstStyle>
          <a:p>
            <a:pPr>
              <a:defRPr/>
            </a:pPr>
            <a:fld id="{821A9FF0-0460-43AE-87DF-FBE8D4423830}" type="slidenum">
              <a:rPr lang="en-US"/>
              <a:pPr>
                <a:defRPr/>
              </a:pPr>
              <a:t>‹#›</a:t>
            </a:fld>
            <a:endParaRPr lang="en-US" dirty="0"/>
          </a:p>
        </p:txBody>
      </p:sp>
    </p:spTree>
    <p:extLst>
      <p:ext uri="{BB962C8B-B14F-4D97-AF65-F5344CB8AC3E}">
        <p14:creationId xmlns:p14="http://schemas.microsoft.com/office/powerpoint/2010/main" val="2916056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021795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tx1"/>
        </a:solidFill>
        <a:effectLst/>
      </p:bgPr>
    </p:bg>
    <p:spTree>
      <p:nvGrpSpPr>
        <p:cNvPr id="1" name=""/>
        <p:cNvGrpSpPr/>
        <p:nvPr/>
      </p:nvGrpSpPr>
      <p:grpSpPr>
        <a:xfrm>
          <a:off x="0" y="0"/>
          <a:ext cx="0" cy="0"/>
          <a:chOff x="0" y="0"/>
          <a:chExt cx="0" cy="0"/>
        </a:xfrm>
      </p:grpSpPr>
      <p:sp>
        <p:nvSpPr>
          <p:cNvPr id="5" name="TextBox 6"/>
          <p:cNvSpPr txBox="1">
            <a:spLocks noChangeArrowheads="1"/>
          </p:cNvSpPr>
          <p:nvPr userDrawn="1"/>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14398834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9" name="TextBox 6"/>
          <p:cNvSpPr txBox="1">
            <a:spLocks noChangeArrowheads="1"/>
          </p:cNvSpPr>
          <p:nvPr userDrawn="1"/>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981382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tx1"/>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308818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p:nvPr>
        </p:nvSpPr>
        <p:spPr>
          <a:xfrm>
            <a:off x="4572000" y="1143001"/>
            <a:ext cx="7620000" cy="4246563"/>
          </a:xfrm>
          <a:prstGeom prst="rect">
            <a:avLst/>
          </a:prstGeom>
        </p:spPr>
        <p:txBody>
          <a:bodyPr lIns="91440" tIns="45720">
            <a:normAutofit/>
          </a:bodyPr>
          <a:lstStyle>
            <a:lvl1pPr marL="0" indent="0">
              <a:spcBef>
                <a:spcPts val="600"/>
              </a:spcBef>
              <a:buFontTx/>
              <a:buNone/>
              <a:tabLst>
                <a:tab pos="630238" algn="l"/>
              </a:tabLst>
              <a:defRPr sz="2400" baseline="0">
                <a:solidFill>
                  <a:schemeClr val="tx1"/>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Click to edit Master text styles</a:t>
            </a:r>
          </a:p>
        </p:txBody>
      </p:sp>
      <p:sp>
        <p:nvSpPr>
          <p:cNvPr id="9" name="Text Placeholder 12"/>
          <p:cNvSpPr>
            <a:spLocks noGrp="1"/>
          </p:cNvSpPr>
          <p:nvPr>
            <p:ph type="body" sz="quarter" idx="14"/>
          </p:nvPr>
        </p:nvSpPr>
        <p:spPr>
          <a:xfrm>
            <a:off x="0" y="1152525"/>
            <a:ext cx="3048000" cy="4237038"/>
          </a:xfrm>
          <a:prstGeom prst="rect">
            <a:avLst/>
          </a:prstGeom>
        </p:spPr>
        <p:txBody>
          <a:bodyPr>
            <a:noAutofit/>
          </a:bodyPr>
          <a:lstStyle>
            <a:lvl1pPr marL="0" indent="0">
              <a:spcBef>
                <a:spcPts val="600"/>
              </a:spcBef>
              <a:buFontTx/>
              <a:buNone/>
              <a:defRPr sz="1600" baseline="0">
                <a:solidFill>
                  <a:srgbClr val="FFFFFF"/>
                </a:solidFill>
                <a:latin typeface="+mn-lt"/>
                <a:cs typeface="Segoe Pro Semibold"/>
              </a:defRPr>
            </a:lvl1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27560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406400" y="1143000"/>
            <a:ext cx="11176000" cy="4953000"/>
          </a:xfrm>
          <a:prstGeom prst="rect">
            <a:avLst/>
          </a:prstGeom>
        </p:spPr>
        <p:txBody>
          <a:bodyPr lIns="91440" tIns="45720">
            <a:normAutofit/>
          </a:bodyPr>
          <a:lstStyle>
            <a:lvl1pPr marL="0" indent="0">
              <a:lnSpc>
                <a:spcPct val="100000"/>
              </a:lnSpc>
              <a:spcBef>
                <a:spcPts val="300"/>
              </a:spcBef>
              <a:buFontTx/>
              <a:buNone/>
              <a:defRPr sz="24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p:spPr>
        <p:txBody>
          <a:bodyPr/>
          <a:lstStyle>
            <a:lvl1pPr>
              <a:defRPr smtClean="0">
                <a:solidFill>
                  <a:srgbClr val="3F3F3F"/>
                </a:solidFill>
                <a:latin typeface="+mn-lt"/>
              </a:defRPr>
            </a:lvl1pPr>
          </a:lstStyle>
          <a:p>
            <a:pPr>
              <a:defRPr/>
            </a:pPr>
            <a:fld id="{51544C08-3723-40BD-8CF5-B5FB8A33B8CE}" type="slidenum">
              <a:rPr lang="en-US"/>
              <a:pPr>
                <a:defRPr/>
              </a:pPr>
              <a:t>‹#›</a:t>
            </a:fld>
            <a:endParaRPr lang="en-US"/>
          </a:p>
        </p:txBody>
      </p:sp>
    </p:spTree>
    <p:extLst>
      <p:ext uri="{BB962C8B-B14F-4D97-AF65-F5344CB8AC3E}">
        <p14:creationId xmlns:p14="http://schemas.microsoft.com/office/powerpoint/2010/main" val="31707236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5180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61825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048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366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8184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95953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1433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22554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63155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653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p:spPr>
        <p:txBody>
          <a:bodyPr/>
          <a:lstStyle>
            <a:lvl1pPr>
              <a:defRPr smtClean="0">
                <a:solidFill>
                  <a:srgbClr val="3F3F3F"/>
                </a:solidFill>
                <a:latin typeface="+mn-lt"/>
              </a:defRPr>
            </a:lvl1pPr>
          </a:lstStyle>
          <a:p>
            <a:pPr>
              <a:defRPr/>
            </a:pPr>
            <a:fld id="{92A42026-F129-469A-8661-5F471DE1CD63}" type="slidenum">
              <a:rPr lang="en-US"/>
              <a:pPr>
                <a:defRPr/>
              </a:pPr>
              <a:t>‹#›</a:t>
            </a:fld>
            <a:endParaRPr lang="en-US"/>
          </a:p>
        </p:txBody>
      </p:sp>
    </p:spTree>
    <p:extLst>
      <p:ext uri="{BB962C8B-B14F-4D97-AF65-F5344CB8AC3E}">
        <p14:creationId xmlns:p14="http://schemas.microsoft.com/office/powerpoint/2010/main" val="793513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49156F-DDCF-40A8-935F-C4BA21A59E62}" type="datetimeFigureOut">
              <a:rPr lang="en-US">
                <a:solidFill>
                  <a:prstClr val="black">
                    <a:tint val="75000"/>
                  </a:prstClr>
                </a:solidFill>
              </a:rPr>
              <a:pPr/>
              <a:t>11/5/2017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C0F982-576B-4C53-B9CE-E3EBE8D44DA3}"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03857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3534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spTree>
    <p:extLst>
      <p:ext uri="{BB962C8B-B14F-4D97-AF65-F5344CB8AC3E}">
        <p14:creationId xmlns:p14="http://schemas.microsoft.com/office/powerpoint/2010/main" val="1611108638"/>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5" y="3877271"/>
            <a:ext cx="9562678" cy="1794661"/>
          </a:xfr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noFill/>
        </p:spPr>
        <p:txBody>
          <a:bodyPr lIns="146304" tIns="91440" rIns="146304" bIns="91440" anchor="t" anchorCtr="0"/>
          <a:lstStyle>
            <a:lvl1pPr>
              <a:defRPr sz="5883" spc="-98" baseline="0">
                <a:gradFill>
                  <a:gsLst>
                    <a:gs pos="3333">
                      <a:schemeClr val="tx1"/>
                    </a:gs>
                    <a:gs pos="39000">
                      <a:schemeClr val="tx1"/>
                    </a:gs>
                  </a:gsLst>
                  <a:lin ang="5400000" scaled="0"/>
                </a:gradFill>
              </a:defRPr>
            </a:lvl1pPr>
          </a:lstStyle>
          <a:p>
            <a:r>
              <a:rPr lang="en-US" dirty="0"/>
              <a:t>Presentation title</a:t>
            </a:r>
          </a:p>
        </p:txBody>
      </p:sp>
      <p:sp>
        <p:nvSpPr>
          <p:cNvPr id="7" name="Rectangle 6"/>
          <p:cNvSpPr/>
          <p:nvPr/>
        </p:nvSpPr>
        <p:spPr bwMode="auto">
          <a:xfrm>
            <a:off x="567880" y="470411"/>
            <a:ext cx="2539816"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a:t>
            </a:r>
          </a:p>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goes here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196256" y="6196321"/>
            <a:ext cx="1398223" cy="191269"/>
          </a:xfrm>
          <a:prstGeom prst="rect">
            <a:avLst/>
          </a:prstGeom>
        </p:spPr>
      </p:pic>
    </p:spTree>
    <p:extLst>
      <p:ext uri="{BB962C8B-B14F-4D97-AF65-F5344CB8AC3E}">
        <p14:creationId xmlns:p14="http://schemas.microsoft.com/office/powerpoint/2010/main" val="768547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3" name="Rectangle 2"/>
          <p:cNvSpPr/>
          <p:nvPr/>
        </p:nvSpPr>
        <p:spPr bwMode="ltGray">
          <a:xfrm>
            <a:off x="358454" y="2084172"/>
            <a:ext cx="8486877"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58517" y="2084187"/>
            <a:ext cx="8486877" cy="1793090"/>
          </a:xfr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358515" y="3878576"/>
            <a:ext cx="8486877" cy="1792326"/>
          </a:xfrm>
          <a:noFill/>
        </p:spPr>
        <p:txBody>
          <a:bodyPr lIns="146304" tIns="109728" rIns="146304" bIns="109728">
            <a:noAutofit/>
          </a:bodyPr>
          <a:lstStyle>
            <a:lvl1pPr marL="0" indent="0">
              <a:spcBef>
                <a:spcPts val="0"/>
              </a:spcBef>
              <a:buNone/>
              <a:defRPr sz="3138"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10" name="Rectangle 9"/>
          <p:cNvSpPr/>
          <p:nvPr/>
        </p:nvSpPr>
        <p:spPr bwMode="auto">
          <a:xfrm>
            <a:off x="567880" y="470411"/>
            <a:ext cx="2539816"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a:t>
            </a:r>
          </a:p>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goes here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10196256" y="6196321"/>
            <a:ext cx="1398223" cy="191269"/>
          </a:xfrm>
          <a:prstGeom prst="rect">
            <a:avLst/>
          </a:prstGeom>
        </p:spPr>
      </p:pic>
    </p:spTree>
    <p:extLst>
      <p:ext uri="{BB962C8B-B14F-4D97-AF65-F5344CB8AC3E}">
        <p14:creationId xmlns:p14="http://schemas.microsoft.com/office/powerpoint/2010/main" val="3210716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pic>
        <p:nvPicPr>
          <p:cNvPr id="11" name="Picture 4"/>
          <p:cNvPicPr>
            <a:picLocks noChangeArrowheads="1"/>
          </p:cNvPicPr>
          <p:nvPr/>
        </p:nvPicPr>
        <p:blipFill rotWithShape="1">
          <a:blip r:embed="rId2">
            <a:extLst>
              <a:ext uri="{28A0092B-C50C-407E-A947-70E740481C1C}">
                <a14:useLocalDpi xmlns:a14="http://schemas.microsoft.com/office/drawing/2010/main" val="0"/>
              </a:ext>
            </a:extLst>
          </a:blip>
          <a:srcRect l="17326" r="7877"/>
          <a:stretch/>
        </p:blipFill>
        <p:spPr bwMode="auto">
          <a:xfrm>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358456" y="1175218"/>
            <a:ext cx="597515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456" y="1173514"/>
            <a:ext cx="5975159"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358456" y="2968348"/>
            <a:ext cx="5975159" cy="1789970"/>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a:t>Speaker Name</a:t>
            </a:r>
          </a:p>
        </p:txBody>
      </p:sp>
      <p:sp>
        <p:nvSpPr>
          <p:cNvPr id="14" name="Rectangle 13"/>
          <p:cNvSpPr/>
          <p:nvPr/>
        </p:nvSpPr>
        <p:spPr bwMode="auto">
          <a:xfrm>
            <a:off x="597521" y="470411"/>
            <a:ext cx="2390643"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597519" y="6196321"/>
            <a:ext cx="1398223" cy="191269"/>
          </a:xfrm>
          <a:prstGeom prst="rect">
            <a:avLst/>
          </a:prstGeom>
        </p:spPr>
      </p:pic>
    </p:spTree>
    <p:extLst>
      <p:ext uri="{BB962C8B-B14F-4D97-AF65-F5344CB8AC3E}">
        <p14:creationId xmlns:p14="http://schemas.microsoft.com/office/powerpoint/2010/main" val="1034687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5 ">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4825" t="25693" b="12567"/>
          <a:stretch/>
        </p:blipFill>
        <p:spPr>
          <a:xfrm flipH="1">
            <a:off x="-1" y="1"/>
            <a:ext cx="12192000" cy="6858000"/>
          </a:xfrm>
          <a:prstGeom prst="rect">
            <a:avLst/>
          </a:prstGeom>
        </p:spPr>
      </p:pic>
      <p:sp>
        <p:nvSpPr>
          <p:cNvPr id="19" name="Rectangle 18"/>
          <p:cNvSpPr/>
          <p:nvPr/>
        </p:nvSpPr>
        <p:spPr bwMode="gray">
          <a:xfrm>
            <a:off x="358455" y="1187298"/>
            <a:ext cx="5976674"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58455" y="1187298"/>
            <a:ext cx="5976674" cy="1793108"/>
          </a:xfrm>
          <a:noFill/>
        </p:spPr>
        <p:txBody>
          <a:bodyPr lIns="146304" tIns="91440" rIns="146304" bIns="91440" anchor="t" anchorCtr="0"/>
          <a:lstStyle>
            <a:lvl1pPr>
              <a:defRPr sz="5295"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358455" y="2971063"/>
            <a:ext cx="5976674" cy="2689656"/>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8" name="Rectangle 7"/>
          <p:cNvSpPr/>
          <p:nvPr/>
        </p:nvSpPr>
        <p:spPr bwMode="auto">
          <a:xfrm>
            <a:off x="597520" y="4953121"/>
            <a:ext cx="2539816"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a:t>
            </a:r>
          </a:p>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goes here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597519" y="6196321"/>
            <a:ext cx="1398223" cy="191269"/>
          </a:xfrm>
          <a:prstGeom prst="rect">
            <a:avLst/>
          </a:prstGeom>
        </p:spPr>
      </p:pic>
    </p:spTree>
    <p:extLst>
      <p:ext uri="{BB962C8B-B14F-4D97-AF65-F5344CB8AC3E}">
        <p14:creationId xmlns:p14="http://schemas.microsoft.com/office/powerpoint/2010/main" val="63468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6 ">
    <p:spTree>
      <p:nvGrpSpPr>
        <p:cNvPr id="1" name=""/>
        <p:cNvGrpSpPr/>
        <p:nvPr/>
      </p:nvGrpSpPr>
      <p:grpSpPr>
        <a:xfrm>
          <a:off x="0" y="0"/>
          <a:ext cx="0" cy="0"/>
          <a:chOff x="0" y="0"/>
          <a:chExt cx="0" cy="0"/>
        </a:xfrm>
      </p:grpSpPr>
      <p:pic>
        <p:nvPicPr>
          <p:cNvPr id="11" name="Picture 10"/>
          <p:cNvPicPr>
            <a:picLocks/>
          </p:cNvPicPr>
          <p:nvPr/>
        </p:nvPicPr>
        <p:blipFill rotWithShape="1">
          <a:blip r:embed="rId2">
            <a:extLst>
              <a:ext uri="{28A0092B-C50C-407E-A947-70E740481C1C}">
                <a14:useLocalDpi xmlns:a14="http://schemas.microsoft.com/office/drawing/2010/main" val="0"/>
              </a:ext>
            </a:extLst>
          </a:blip>
          <a:srcRect l="18378" t="-40" r="6590" b="40"/>
          <a:stretch/>
        </p:blipFill>
        <p:spPr>
          <a:xfrm>
            <a:off x="4" y="0"/>
            <a:ext cx="12191996" cy="6860760"/>
          </a:xfrm>
          <a:prstGeom prst="rect">
            <a:avLst/>
          </a:prstGeom>
        </p:spPr>
      </p:pic>
      <p:sp>
        <p:nvSpPr>
          <p:cNvPr id="12" name="Rectangle 11"/>
          <p:cNvSpPr/>
          <p:nvPr/>
        </p:nvSpPr>
        <p:spPr bwMode="gray">
          <a:xfrm>
            <a:off x="358455" y="1187620"/>
            <a:ext cx="5976674"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358455" y="1187620"/>
            <a:ext cx="5976674" cy="1793108"/>
          </a:xfrm>
          <a:noFill/>
        </p:spPr>
        <p:txBody>
          <a:bodyPr lIns="146304" tIns="91440" rIns="146304" bIns="91440" anchor="t" anchorCtr="0"/>
          <a:lstStyle>
            <a:lvl1pPr>
              <a:defRPr sz="5295" spc="-98"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358455" y="2971385"/>
            <a:ext cx="5976674"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58323" y="6196321"/>
            <a:ext cx="1398223" cy="191269"/>
          </a:xfrm>
          <a:prstGeom prst="rect">
            <a:avLst/>
          </a:prstGeom>
        </p:spPr>
      </p:pic>
      <p:sp>
        <p:nvSpPr>
          <p:cNvPr id="10" name="Rectangle 9"/>
          <p:cNvSpPr/>
          <p:nvPr/>
        </p:nvSpPr>
        <p:spPr bwMode="auto">
          <a:xfrm>
            <a:off x="567880" y="4953121"/>
            <a:ext cx="2539816"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a:t>
            </a:r>
          </a:p>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goes here</a:t>
            </a:r>
          </a:p>
        </p:txBody>
      </p:sp>
    </p:spTree>
    <p:extLst>
      <p:ext uri="{BB962C8B-B14F-4D97-AF65-F5344CB8AC3E}">
        <p14:creationId xmlns:p14="http://schemas.microsoft.com/office/powerpoint/2010/main" val="3858540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lide 7">
    <p:spTree>
      <p:nvGrpSpPr>
        <p:cNvPr id="1" name=""/>
        <p:cNvGrpSpPr/>
        <p:nvPr/>
      </p:nvGrpSpPr>
      <p:grpSpPr>
        <a:xfrm>
          <a:off x="0" y="0"/>
          <a:ext cx="0" cy="0"/>
          <a:chOff x="0" y="0"/>
          <a:chExt cx="0" cy="0"/>
        </a:xfrm>
      </p:grpSpPr>
      <p:pic>
        <p:nvPicPr>
          <p:cNvPr id="22" name="Picture 21"/>
          <p:cNvPicPr>
            <a:picLocks/>
          </p:cNvPicPr>
          <p:nvPr/>
        </p:nvPicPr>
        <p:blipFill rotWithShape="1">
          <a:blip r:embed="rId2">
            <a:extLst>
              <a:ext uri="{28A0092B-C50C-407E-A947-70E740481C1C}">
                <a14:useLocalDpi xmlns:a14="http://schemas.microsoft.com/office/drawing/2010/main" val="0"/>
              </a:ext>
            </a:extLst>
          </a:blip>
          <a:srcRect l="16369" r="8455"/>
          <a:stretch/>
        </p:blipFill>
        <p:spPr>
          <a:xfrm>
            <a:off x="4731" y="0"/>
            <a:ext cx="12187268" cy="6857999"/>
          </a:xfrm>
          <a:prstGeom prst="rect">
            <a:avLst/>
          </a:prstGeom>
        </p:spPr>
      </p:pic>
      <p:sp>
        <p:nvSpPr>
          <p:cNvPr id="13" name="Rectangle 12"/>
          <p:cNvSpPr/>
          <p:nvPr/>
        </p:nvSpPr>
        <p:spPr bwMode="gray">
          <a:xfrm>
            <a:off x="358456" y="2084147"/>
            <a:ext cx="7172008"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358456" y="2082443"/>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358456" y="3877257"/>
            <a:ext cx="7172008"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a:t>Click to edit Master text styles</a:t>
            </a:r>
          </a:p>
        </p:txBody>
      </p:sp>
      <p:sp>
        <p:nvSpPr>
          <p:cNvPr id="9" name="Rectangle 8"/>
          <p:cNvSpPr/>
          <p:nvPr/>
        </p:nvSpPr>
        <p:spPr bwMode="auto">
          <a:xfrm>
            <a:off x="597520" y="470411"/>
            <a:ext cx="2352736" cy="53792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0072C6"/>
                    </a:gs>
                    <a:gs pos="15000">
                      <a:srgbClr val="0072C6"/>
                    </a:gs>
                  </a:gsLst>
                  <a:lin ang="5400000" scaled="0"/>
                </a:gradFill>
                <a:ea typeface="Segoe UI" pitchFamily="34" charset="0"/>
                <a:cs typeface="Segoe UI" pitchFamily="34" charset="0"/>
              </a:rPr>
              <a:t>Product logo goes here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597520" y="6196320"/>
            <a:ext cx="1380486" cy="191269"/>
          </a:xfrm>
          <a:prstGeom prst="rect">
            <a:avLst/>
          </a:prstGeom>
        </p:spPr>
      </p:pic>
    </p:spTree>
    <p:extLst>
      <p:ext uri="{BB962C8B-B14F-4D97-AF65-F5344CB8AC3E}">
        <p14:creationId xmlns:p14="http://schemas.microsoft.com/office/powerpoint/2010/main" val="2580463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8">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17903" t="1950" r="8873" b="378"/>
          <a:stretch/>
        </p:blipFill>
        <p:spPr>
          <a:xfrm>
            <a:off x="-1" y="0"/>
            <a:ext cx="12192000" cy="6858000"/>
          </a:xfrm>
          <a:prstGeom prst="rect">
            <a:avLst/>
          </a:prstGeom>
        </p:spPr>
      </p:pic>
      <p:sp>
        <p:nvSpPr>
          <p:cNvPr id="10" name="Rectangle 9"/>
          <p:cNvSpPr/>
          <p:nvPr/>
        </p:nvSpPr>
        <p:spPr bwMode="gray">
          <a:xfrm>
            <a:off x="358520" y="1187621"/>
            <a:ext cx="717042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358455" y="1187620"/>
            <a:ext cx="7170429" cy="1793108"/>
          </a:xfrm>
          <a:noFill/>
        </p:spPr>
        <p:txBody>
          <a:bodyPr lIns="146304" tIns="91440" rIns="146304" bIns="91440" anchor="t" anchorCtr="0"/>
          <a:lstStyle>
            <a:lvl1pPr>
              <a:defRPr sz="5295" spc="-98"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358520" y="2971385"/>
            <a:ext cx="7170429"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3" name="Rectangle 12"/>
          <p:cNvSpPr/>
          <p:nvPr/>
        </p:nvSpPr>
        <p:spPr bwMode="auto">
          <a:xfrm>
            <a:off x="597520" y="470411"/>
            <a:ext cx="2539816"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Product logo </a:t>
            </a:r>
          </a:p>
          <a:p>
            <a:pPr algn="ctr" defTabSz="914289" eaLnBrk="1" hangingPunct="1">
              <a:lnSpc>
                <a:spcPct val="90000"/>
              </a:lnSpc>
              <a:defRPr/>
            </a:pPr>
            <a:r>
              <a:rPr lang="en-US" sz="1765" dirty="0">
                <a:gradFill>
                  <a:gsLst>
                    <a:gs pos="5833">
                      <a:srgbClr val="FFFFFF"/>
                    </a:gs>
                    <a:gs pos="15000">
                      <a:srgbClr val="FFFFFF"/>
                    </a:gs>
                  </a:gsLst>
                  <a:lin ang="5400000" scaled="0"/>
                </a:gradFill>
                <a:ea typeface="Segoe UI" pitchFamily="34" charset="0"/>
                <a:cs typeface="Segoe UI" pitchFamily="34" charset="0"/>
              </a:rPr>
              <a:t>goes here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597519" y="6196321"/>
            <a:ext cx="1398223" cy="191269"/>
          </a:xfrm>
          <a:prstGeom prst="rect">
            <a:avLst/>
          </a:prstGeom>
        </p:spPr>
      </p:pic>
    </p:spTree>
    <p:extLst>
      <p:ext uri="{BB962C8B-B14F-4D97-AF65-F5344CB8AC3E}">
        <p14:creationId xmlns:p14="http://schemas.microsoft.com/office/powerpoint/2010/main" val="2717682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p:spPr>
        <p:txBody>
          <a:bodyPr/>
          <a:lstStyle>
            <a:lvl1pPr>
              <a:defRPr smtClean="0">
                <a:solidFill>
                  <a:srgbClr val="3F3F3F"/>
                </a:solidFill>
                <a:latin typeface="+mn-lt"/>
              </a:defRPr>
            </a:lvl1pPr>
          </a:lstStyle>
          <a:p>
            <a:pPr>
              <a:defRPr/>
            </a:pPr>
            <a:fld id="{EB7F6848-395C-4E9F-B328-8F118EF343E2}" type="slidenum">
              <a:rPr lang="en-US"/>
              <a:pPr>
                <a:defRPr/>
              </a:pPr>
              <a:t>‹#›</a:t>
            </a:fld>
            <a:endParaRPr lang="en-US"/>
          </a:p>
        </p:txBody>
      </p:sp>
    </p:spTree>
    <p:extLst>
      <p:ext uri="{BB962C8B-B14F-4D97-AF65-F5344CB8AC3E}">
        <p14:creationId xmlns:p14="http://schemas.microsoft.com/office/powerpoint/2010/main" val="1700406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ltGray">
          <a:xfrm>
            <a:off x="358455" y="1186356"/>
            <a:ext cx="8367343" cy="26896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358455" y="1186356"/>
            <a:ext cx="8367343" cy="2689656"/>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58455" y="3877277"/>
            <a:ext cx="8367343" cy="1793881"/>
          </a:xfrm>
          <a:noFill/>
        </p:spPr>
        <p:txBody>
          <a:bodyPr lIns="182880" tIns="146304" rIns="182880" bIns="146304">
            <a:noAutofit/>
          </a:bodyPr>
          <a:lstStyle>
            <a:lvl1pPr marL="0" indent="0">
              <a:spcBef>
                <a:spcPts val="0"/>
              </a:spcBef>
              <a:buNone/>
              <a:defRPr sz="353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94684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ltGray">
          <a:xfrm>
            <a:off x="358455" y="1187644"/>
            <a:ext cx="8367343" cy="26896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algn="ctr" defTabSz="914289"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58455" y="1186356"/>
            <a:ext cx="8367343" cy="2689656"/>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84863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4"/>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909921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4"/>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24428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4"/>
            <a:ext cx="11475214" cy="1796217"/>
          </a:xfrm>
          <a:noFill/>
        </p:spPr>
        <p:txBody>
          <a:bodyPr tIns="91440" bIns="91440" anchor="t" anchorCtr="0"/>
          <a:lstStyle>
            <a:lvl1pPr>
              <a:defRPr sz="862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13648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850484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3346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8"/>
            <a:ext cx="11475214"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44684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8"/>
            <a:ext cx="11475214" cy="2052030"/>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41460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5" y="1189176"/>
            <a:ext cx="5498540" cy="1880515"/>
          </a:xfrm>
        </p:spPr>
        <p:txBody>
          <a:bodyPr wrap="square">
            <a:spAutoFit/>
          </a:bodyPr>
          <a:lstStyle>
            <a:lvl1pPr marL="0" indent="0">
              <a:spcBef>
                <a:spcPts val="12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7621"/>
            <a:ext cx="5498540" cy="1880515"/>
          </a:xfrm>
        </p:spPr>
        <p:txBody>
          <a:bodyPr wrap="square">
            <a:spAutoFit/>
          </a:bodyPr>
          <a:lstStyle>
            <a:lvl1pPr marL="0" indent="0">
              <a:spcBef>
                <a:spcPts val="12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31228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bg>
      <p:bgPr>
        <a:solidFill>
          <a:schemeClr val="tx1"/>
        </a:solidFill>
        <a:effectLst/>
      </p:bgPr>
    </p:bg>
    <p:spTree>
      <p:nvGrpSpPr>
        <p:cNvPr id="1" name=""/>
        <p:cNvGrpSpPr/>
        <p:nvPr/>
      </p:nvGrpSpPr>
      <p:grpSpPr>
        <a:xfrm>
          <a:off x="0" y="0"/>
          <a:ext cx="0" cy="0"/>
          <a:chOff x="0" y="0"/>
          <a:chExt cx="0" cy="0"/>
        </a:xfrm>
      </p:grpSpPr>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p:spPr>
        <p:txBody>
          <a:bodyPr/>
          <a:lstStyle>
            <a:lvl1pPr>
              <a:defRPr smtClean="0">
                <a:solidFill>
                  <a:srgbClr val="3F3F3F"/>
                </a:solidFill>
                <a:latin typeface="+mn-lt"/>
              </a:defRPr>
            </a:lvl1pPr>
          </a:lstStyle>
          <a:p>
            <a:pPr>
              <a:defRPr/>
            </a:pPr>
            <a:fld id="{61F04764-BEE9-4470-8C26-8BFC47745ADF}" type="slidenum">
              <a:rPr lang="en-US"/>
              <a:pPr>
                <a:defRPr/>
              </a:pPr>
              <a:t>‹#›</a:t>
            </a:fld>
            <a:endParaRPr lang="en-US"/>
          </a:p>
        </p:txBody>
      </p:sp>
    </p:spTree>
    <p:extLst>
      <p:ext uri="{BB962C8B-B14F-4D97-AF65-F5344CB8AC3E}">
        <p14:creationId xmlns:p14="http://schemas.microsoft.com/office/powerpoint/2010/main" val="1054251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5" y="1189176"/>
            <a:ext cx="5498540" cy="1880515"/>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4" y="1189176"/>
            <a:ext cx="5498540" cy="1880515"/>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64991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5" y="1189177"/>
            <a:ext cx="5498540" cy="1946880"/>
          </a:xfrm>
        </p:spPr>
        <p:txBody>
          <a:bodyPr wrap="square">
            <a:spAutoFit/>
          </a:bodyPr>
          <a:lstStyle>
            <a:lvl1pPr marL="281735" indent="-281735">
              <a:spcBef>
                <a:spcPts val="1200"/>
              </a:spcBef>
              <a:buClr>
                <a:schemeClr val="tx1"/>
              </a:buClr>
              <a:buFont typeface="Arial" pitchFamily="34" charset="0"/>
              <a:buChar char="•"/>
              <a:defRPr sz="3138"/>
            </a:lvl1pPr>
            <a:lvl2pPr marL="520808" indent="-228648">
              <a:defRPr sz="2353"/>
            </a:lvl2pPr>
            <a:lvl3pPr marL="685943" indent="-165135">
              <a:tabLst/>
              <a:defRPr sz="1961"/>
            </a:lvl3pPr>
            <a:lvl4pPr marL="863779" indent="-177837">
              <a:defRPr/>
            </a:lvl4pPr>
            <a:lvl5pPr marL="1028914" indent="-1651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3" y="1189177"/>
            <a:ext cx="5498540" cy="1946880"/>
          </a:xfrm>
        </p:spPr>
        <p:txBody>
          <a:bodyPr wrap="square">
            <a:spAutoFit/>
          </a:bodyPr>
          <a:lstStyle>
            <a:lvl1pPr marL="281735" indent="-281735">
              <a:spcBef>
                <a:spcPts val="1200"/>
              </a:spcBef>
              <a:buClr>
                <a:schemeClr val="tx1"/>
              </a:buClr>
              <a:buFont typeface="Arial" pitchFamily="34" charset="0"/>
              <a:buChar char="•"/>
              <a:defRPr sz="3138"/>
            </a:lvl1pPr>
            <a:lvl2pPr marL="520808" indent="-228648">
              <a:defRPr sz="2353"/>
            </a:lvl2pPr>
            <a:lvl3pPr marL="685943" indent="-165135">
              <a:tabLst/>
              <a:defRPr sz="1961"/>
            </a:lvl3pPr>
            <a:lvl4pPr marL="863779" indent="-177837">
              <a:defRPr/>
            </a:lvl4pPr>
            <a:lvl5pPr marL="1028914" indent="-1651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1592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455" y="1189177"/>
            <a:ext cx="5498540" cy="1946880"/>
          </a:xfrm>
        </p:spPr>
        <p:txBody>
          <a:bodyPr wrap="square">
            <a:spAutoFit/>
          </a:bodyPr>
          <a:lstStyle>
            <a:lvl1pPr marL="281735" indent="-281735">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08" indent="-228648">
              <a:defRPr sz="2353"/>
            </a:lvl2pPr>
            <a:lvl3pPr marL="685943" indent="-165135">
              <a:tabLst/>
              <a:defRPr sz="1961"/>
            </a:lvl3pPr>
            <a:lvl4pPr marL="863779" indent="-177837">
              <a:defRPr/>
            </a:lvl4pPr>
            <a:lvl5pPr marL="1028914" indent="-1651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2" y="1189177"/>
            <a:ext cx="5498540" cy="1946880"/>
          </a:xfrm>
        </p:spPr>
        <p:txBody>
          <a:bodyPr wrap="square">
            <a:spAutoFit/>
          </a:bodyPr>
          <a:lstStyle>
            <a:lvl1pPr marL="281735" indent="-281735">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08" indent="-228648">
              <a:defRPr sz="2353"/>
            </a:lvl2pPr>
            <a:lvl3pPr marL="685943" indent="-165135">
              <a:tabLst/>
              <a:defRPr sz="1961"/>
            </a:lvl3pPr>
            <a:lvl4pPr marL="863779" indent="-177837">
              <a:defRPr/>
            </a:lvl4pPr>
            <a:lvl5pPr marL="1028914" indent="-1651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986346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43093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245280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69772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8699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9673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9" tIns="45729" rIns="45729" bIns="45729" numCol="1" spcCol="0" rtlCol="0" fromWordArt="0" anchor="ctr" anchorCtr="0" forceAA="0" compatLnSpc="1">
            <a:prstTxWarp prst="textNoShape">
              <a:avLst/>
            </a:prstTxWarp>
            <a:noAutofit/>
          </a:bodyPr>
          <a:lstStyle/>
          <a:p>
            <a:pPr algn="ctr" defTabSz="914289" eaLnBrk="1" hangingPunct="1"/>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58455" y="1197324"/>
            <a:ext cx="11475214"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9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20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7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50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3871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455" y="1189177"/>
            <a:ext cx="11475214" cy="2341728"/>
          </a:xfrm>
          <a:prstGeom prst="rect">
            <a:avLst/>
          </a:prstGeom>
        </p:spPr>
        <p:txBody>
          <a:bodyPr/>
          <a:lstStyle>
            <a:lvl1pPr marL="284848" indent="-284848">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56" indent="-275509">
              <a:buClr>
                <a:schemeClr val="tx1"/>
              </a:buClr>
              <a:buSzPct val="90000"/>
              <a:buFont typeface="Arial" pitchFamily="34" charset="0"/>
              <a:buChar char="•"/>
              <a:defRPr sz="294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04" indent="-28484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46" indent="-22414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88" indent="-22414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6954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p:spPr>
        <p:txBody>
          <a:bodyPr/>
          <a:lstStyle>
            <a:lvl1pPr>
              <a:defRPr smtClean="0">
                <a:solidFill>
                  <a:srgbClr val="3F3F3F"/>
                </a:solidFill>
                <a:latin typeface="+mn-lt"/>
              </a:defRPr>
            </a:lvl1pPr>
          </a:lstStyle>
          <a:p>
            <a:pPr>
              <a:defRPr/>
            </a:pPr>
            <a:fld id="{D2D24DCD-F2C2-4A33-8DEC-89F4788F6FB6}" type="slidenum">
              <a:rPr lang="en-US"/>
              <a:pPr>
                <a:defRPr/>
              </a:pPr>
              <a:t>‹#›</a:t>
            </a:fld>
            <a:endParaRPr lang="en-US"/>
          </a:p>
        </p:txBody>
      </p:sp>
    </p:spTree>
    <p:extLst>
      <p:ext uri="{BB962C8B-B14F-4D97-AF65-F5344CB8AC3E}">
        <p14:creationId xmlns:p14="http://schemas.microsoft.com/office/powerpoint/2010/main" val="18804435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1279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991566"/>
            <a:ext cx="5157787"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4"/>
            <a:ext cx="5157787" cy="2490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991566"/>
            <a:ext cx="5183188" cy="513510"/>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4"/>
            <a:ext cx="5183188" cy="24901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1" y="6356351"/>
            <a:ext cx="2743200" cy="365125"/>
          </a:xfrm>
          <a:prstGeom prst="rect">
            <a:avLst/>
          </a:prstGeom>
        </p:spPr>
        <p:txBody>
          <a:bodyPr/>
          <a:lstStyle/>
          <a:p>
            <a:pPr defTabSz="914400" eaLnBrk="1" fontAlgn="auto" hangingPunct="1">
              <a:spcBef>
                <a:spcPts val="0"/>
              </a:spcBef>
              <a:spcAft>
                <a:spcPts val="0"/>
              </a:spcAft>
            </a:pPr>
            <a:fld id="{EF15A672-2F00-4D0D-9CE8-DC478389E1CC}" type="datetimeFigureOut">
              <a:rPr lang="en-US" smtClean="0">
                <a:solidFill>
                  <a:srgbClr val="FFFFFF"/>
                </a:solidFill>
                <a:latin typeface="Segoe UI"/>
              </a:rPr>
              <a:pPr defTabSz="914400" eaLnBrk="1" fontAlgn="auto" hangingPunct="1">
                <a:spcBef>
                  <a:spcPts val="0"/>
                </a:spcBef>
                <a:spcAft>
                  <a:spcPts val="0"/>
                </a:spcAft>
              </a:pPr>
              <a:t>11/5/2017</a:t>
            </a:fld>
            <a:endParaRPr lang="en-US">
              <a:solidFill>
                <a:srgbClr val="FFFFFF"/>
              </a:solidFill>
              <a:latin typeface="Segoe UI"/>
            </a:endParaRPr>
          </a:p>
        </p:txBody>
      </p:sp>
      <p:sp>
        <p:nvSpPr>
          <p:cNvPr id="8" name="Footer Placeholder 7"/>
          <p:cNvSpPr>
            <a:spLocks noGrp="1"/>
          </p:cNvSpPr>
          <p:nvPr>
            <p:ph type="ftr" sz="quarter" idx="11"/>
          </p:nvPr>
        </p:nvSpPr>
        <p:spPr>
          <a:xfrm>
            <a:off x="4038600" y="6356351"/>
            <a:ext cx="4114800" cy="365125"/>
          </a:xfrm>
          <a:prstGeom prst="rect">
            <a:avLst/>
          </a:prstGeom>
        </p:spPr>
        <p:txBody>
          <a:bodyPr/>
          <a:lstStyle/>
          <a:p>
            <a:pPr defTabSz="914400" eaLnBrk="1" fontAlgn="auto" hangingPunct="1">
              <a:spcBef>
                <a:spcPts val="0"/>
              </a:spcBef>
              <a:spcAft>
                <a:spcPts val="0"/>
              </a:spcAft>
            </a:pPr>
            <a:endParaRPr lang="en-US">
              <a:solidFill>
                <a:srgbClr val="FFFFFF"/>
              </a:solidFill>
              <a:latin typeface="Segoe UI"/>
            </a:endParaRPr>
          </a:p>
        </p:txBody>
      </p:sp>
      <p:sp>
        <p:nvSpPr>
          <p:cNvPr id="9" name="Slide Number Placeholder 8"/>
          <p:cNvSpPr>
            <a:spLocks noGrp="1"/>
          </p:cNvSpPr>
          <p:nvPr>
            <p:ph type="sldNum" sz="quarter" idx="12"/>
          </p:nvPr>
        </p:nvSpPr>
        <p:spPr>
          <a:xfrm>
            <a:off x="8610600" y="6356351"/>
            <a:ext cx="2743200" cy="365125"/>
          </a:xfrm>
          <a:prstGeom prst="rect">
            <a:avLst/>
          </a:prstGeom>
        </p:spPr>
        <p:txBody>
          <a:bodyPr/>
          <a:lstStyle/>
          <a:p>
            <a:pPr defTabSz="914400" eaLnBrk="1" fontAlgn="auto" hangingPunct="1">
              <a:spcBef>
                <a:spcPts val="0"/>
              </a:spcBef>
              <a:spcAft>
                <a:spcPts val="0"/>
              </a:spcAft>
            </a:pPr>
            <a:fld id="{AD7B8570-04B6-477B-8CE3-DCA1EF941099}" type="slidenum">
              <a:rPr lang="en-US" smtClean="0">
                <a:solidFill>
                  <a:srgbClr val="FFFFFF"/>
                </a:solidFill>
                <a:latin typeface="Segoe UI"/>
              </a:rPr>
              <a:pPr defTabSz="914400" eaLnBrk="1" fontAlgn="auto" hangingPunct="1">
                <a:spcBef>
                  <a:spcPts val="0"/>
                </a:spcBef>
                <a:spcAft>
                  <a:spcPts val="0"/>
                </a:spcAft>
              </a:pPr>
              <a:t>‹#›</a:t>
            </a:fld>
            <a:endParaRPr lang="en-US">
              <a:solidFill>
                <a:srgbClr val="FFFFFF"/>
              </a:solidFill>
              <a:latin typeface="Segoe UI"/>
            </a:endParaRPr>
          </a:p>
        </p:txBody>
      </p:sp>
    </p:spTree>
    <p:extLst>
      <p:ext uri="{BB962C8B-B14F-4D97-AF65-F5344CB8AC3E}">
        <p14:creationId xmlns:p14="http://schemas.microsoft.com/office/powerpoint/2010/main" val="5383202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659408" y="1219200"/>
            <a:ext cx="7922992" cy="4876800"/>
          </a:xfrm>
          <a:prstGeom prst="rect">
            <a:avLst/>
          </a:prstGeom>
        </p:spPr>
        <p:txBody>
          <a:bodyPr vert="horz" lIns="91440" tIns="45720">
            <a:normAutofit/>
          </a:bodyPr>
          <a:lstStyle>
            <a:lvl1pPr marL="0" indent="0">
              <a:spcBef>
                <a:spcPts val="798"/>
              </a:spcBef>
              <a:buFontTx/>
              <a:buNone/>
              <a:tabLst>
                <a:tab pos="838217" algn="l"/>
              </a:tabLst>
              <a:defRPr sz="2660" baseline="0">
                <a:solidFill>
                  <a:schemeClr val="bg1">
                    <a:lumMod val="75000"/>
                    <a:lumOff val="25000"/>
                  </a:schemeClr>
                </a:solidFill>
                <a:latin typeface="+mn-lt"/>
                <a:cs typeface="Segoe UI Light"/>
              </a:defRPr>
            </a:lvl1pPr>
            <a:lvl2pPr marL="0" indent="0">
              <a:spcBef>
                <a:spcPts val="798"/>
              </a:spcBef>
              <a:buFontTx/>
              <a:buNone/>
              <a:defRPr sz="3990">
                <a:latin typeface="Segoe Pro Light"/>
                <a:cs typeface="Segoe Pro Light"/>
              </a:defRPr>
            </a:lvl2pPr>
            <a:lvl3pPr marL="0" indent="0">
              <a:spcBef>
                <a:spcPts val="798"/>
              </a:spcBef>
              <a:buFontTx/>
              <a:buNone/>
              <a:defRPr sz="3990">
                <a:latin typeface="Segoe Pro Light"/>
                <a:cs typeface="Segoe Pro Light"/>
              </a:defRPr>
            </a:lvl3pPr>
            <a:lvl4pPr marL="0" indent="0">
              <a:spcBef>
                <a:spcPts val="798"/>
              </a:spcBef>
              <a:buFontTx/>
              <a:buNone/>
              <a:defRPr sz="3990">
                <a:latin typeface="Segoe Pro Light"/>
                <a:cs typeface="Segoe Pro Light"/>
              </a:defRPr>
            </a:lvl4pPr>
            <a:lvl5pPr marL="0" indent="0">
              <a:spcBef>
                <a:spcPts val="798"/>
              </a:spcBef>
              <a:buFontTx/>
              <a:buNone/>
              <a:defRPr sz="3990">
                <a:latin typeface="Segoe Pro Light"/>
                <a:cs typeface="Segoe Pro Light"/>
              </a:defRPr>
            </a:lvl5pPr>
          </a:lstStyle>
          <a:p>
            <a:pPr lvl="0"/>
            <a:r>
              <a:rPr lang="en-US" dirty="0"/>
              <a:t>4	Section Title</a:t>
            </a:r>
          </a:p>
        </p:txBody>
      </p:sp>
      <p:sp>
        <p:nvSpPr>
          <p:cNvPr id="5" name="Text Placeholder 12"/>
          <p:cNvSpPr>
            <a:spLocks noGrp="1"/>
          </p:cNvSpPr>
          <p:nvPr>
            <p:ph type="body" sz="quarter" idx="14" hasCustomPrompt="1"/>
          </p:nvPr>
        </p:nvSpPr>
        <p:spPr>
          <a:xfrm>
            <a:off x="0" y="1219200"/>
            <a:ext cx="2438400" cy="442557"/>
          </a:xfrm>
          <a:prstGeom prst="rect">
            <a:avLst/>
          </a:prstGeom>
          <a:noFill/>
        </p:spPr>
        <p:txBody>
          <a:bodyPr vert="horz"/>
          <a:lstStyle>
            <a:lvl1pPr marL="0" indent="0">
              <a:spcBef>
                <a:spcPts val="798"/>
              </a:spcBef>
              <a:buFontTx/>
              <a:buNone/>
              <a:defRPr sz="1862" baseline="0">
                <a:solidFill>
                  <a:schemeClr val="bg1"/>
                </a:solidFill>
                <a:latin typeface="+mn-lt"/>
                <a:cs typeface="Segoe UI Semibold"/>
              </a:defRPr>
            </a:lvl1pPr>
          </a:lstStyle>
          <a:p>
            <a:pPr lvl="0"/>
            <a:r>
              <a:rPr lang="en-US" dirty="0"/>
              <a:t>Enter header here.</a:t>
            </a:r>
          </a:p>
        </p:txBody>
      </p:sp>
      <p:sp>
        <p:nvSpPr>
          <p:cNvPr id="4" name="Date Placeholder 3"/>
          <p:cNvSpPr>
            <a:spLocks noGrp="1"/>
          </p:cNvSpPr>
          <p:nvPr>
            <p:ph type="dt" sz="half" idx="2"/>
          </p:nvPr>
        </p:nvSpPr>
        <p:spPr>
          <a:xfrm>
            <a:off x="0" y="6356352"/>
            <a:ext cx="2844800" cy="365125"/>
          </a:xfrm>
          <a:prstGeom prst="rect">
            <a:avLst/>
          </a:prstGeom>
        </p:spPr>
        <p:txBody>
          <a:bodyPr vert="horz" lIns="182880" tIns="45720" rIns="91440" bIns="45720" rtlCol="0" anchor="b"/>
          <a:lstStyle>
            <a:lvl1pPr algn="l">
              <a:defRPr sz="1064" kern="800">
                <a:solidFill>
                  <a:srgbClr val="3F3F3F"/>
                </a:solidFill>
                <a:latin typeface="+mn-lt"/>
                <a:cs typeface="Segoe UI Light"/>
              </a:defRPr>
            </a:lvl1pPr>
          </a:lstStyle>
          <a:p>
            <a:pPr defTabSz="914400" eaLnBrk="1" fontAlgn="auto" hangingPunct="1">
              <a:spcBef>
                <a:spcPts val="0"/>
              </a:spcBef>
              <a:spcAft>
                <a:spcPts val="0"/>
              </a:spcAft>
            </a:pPr>
            <a:fld id="{5618C56F-40DF-9948-BFF4-F48C2DEE1BBC}" type="datetime1">
              <a:rPr lang="en-US" smtClean="0"/>
              <a:pPr defTabSz="914400" eaLnBrk="1" fontAlgn="auto" hangingPunct="1">
                <a:spcBef>
                  <a:spcPts val="0"/>
                </a:spcBef>
                <a:spcAft>
                  <a:spcPts val="0"/>
                </a:spcAft>
              </a:pPr>
              <a:t>11/5/2017</a:t>
            </a:fld>
            <a:endParaRPr lang="en-US" dirty="0"/>
          </a:p>
        </p:txBody>
      </p:sp>
      <p:sp>
        <p:nvSpPr>
          <p:cNvPr id="7" name="Slide Number Placeholder 5"/>
          <p:cNvSpPr>
            <a:spLocks noGrp="1"/>
          </p:cNvSpPr>
          <p:nvPr>
            <p:ph type="sldNum" sz="quarter" idx="4"/>
          </p:nvPr>
        </p:nvSpPr>
        <p:spPr>
          <a:xfrm>
            <a:off x="9042400" y="6356352"/>
            <a:ext cx="2844800" cy="365125"/>
          </a:xfrm>
          <a:prstGeom prst="rect">
            <a:avLst/>
          </a:prstGeom>
        </p:spPr>
        <p:txBody>
          <a:bodyPr vert="horz" lIns="91440" tIns="45720" rIns="91440" bIns="45720" rtlCol="0" anchor="b"/>
          <a:lstStyle>
            <a:lvl1pPr algn="r">
              <a:defRPr sz="1064" kern="800">
                <a:solidFill>
                  <a:srgbClr val="3F3F3F"/>
                </a:solidFill>
                <a:latin typeface="+mn-lt"/>
                <a:cs typeface="Segoe UI Light"/>
              </a:defRPr>
            </a:lvl1pPr>
          </a:lstStyle>
          <a:p>
            <a:pPr defTabSz="914400" eaLnBrk="1" fontAlgn="auto" hangingPunct="1">
              <a:spcBef>
                <a:spcPts val="0"/>
              </a:spcBef>
              <a:spcAft>
                <a:spcPts val="0"/>
              </a:spcAft>
            </a:pPr>
            <a:fld id="{74A398B2-5A34-1A4A-811E-F4027282568C}" type="slidenum">
              <a:rPr lang="en-US" smtClean="0"/>
              <a:pPr defTabSz="914400" eaLnBrk="1" fontAlgn="auto" hangingPunct="1">
                <a:spcBef>
                  <a:spcPts val="0"/>
                </a:spcBef>
                <a:spcAft>
                  <a:spcPts val="0"/>
                </a:spcAft>
              </a:pPr>
              <a:t>‹#›</a:t>
            </a:fld>
            <a:endParaRPr lang="en-US"/>
          </a:p>
        </p:txBody>
      </p:sp>
    </p:spTree>
    <p:extLst>
      <p:ext uri="{BB962C8B-B14F-4D97-AF65-F5344CB8AC3E}">
        <p14:creationId xmlns:p14="http://schemas.microsoft.com/office/powerpoint/2010/main" val="2363562784"/>
      </p:ext>
    </p:extLst>
  </p:cSld>
  <p:clrMapOvr>
    <a:masterClrMapping/>
  </p:clrMapOvr>
  <p:transition spd="slow">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096000" cy="1219200"/>
          </a:xfrm>
          <a:solidFill>
            <a:schemeClr val="accent1"/>
          </a:solidFill>
        </p:spPr>
        <p:txBody>
          <a:bodyPr rIns="91440" anchor="ctr">
            <a:noAutofit/>
          </a:bodyPr>
          <a:lstStyle>
            <a:lvl1pPr>
              <a:defRPr sz="2667" baseline="0">
                <a:solidFill>
                  <a:schemeClr val="tx1"/>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chemeClr val="bg1">
                    <a:lumMod val="75000"/>
                    <a:lumOff val="25000"/>
                  </a:schemeClr>
                </a:solidFill>
                <a:latin typeface="+mn-lt"/>
              </a:defRPr>
            </a:lvl1pPr>
          </a:lstStyle>
          <a:p>
            <a:pPr defTabSz="914400" eaLnBrk="1" fontAlgn="auto" hangingPunct="1">
              <a:spcBef>
                <a:spcPts val="0"/>
              </a:spcBef>
              <a:spcAft>
                <a:spcPts val="0"/>
              </a:spcAft>
            </a:pPr>
            <a:fld id="{74A398B2-5A34-1A4A-811E-F4027282568C}" type="slidenum">
              <a:rPr lang="en-US" smtClean="0">
                <a:solidFill>
                  <a:srgbClr val="505050">
                    <a:lumMod val="75000"/>
                    <a:lumOff val="25000"/>
                  </a:srgbClr>
                </a:solidFill>
              </a:rPr>
              <a:pPr defTabSz="914400" eaLnBrk="1" fontAlgn="auto" hangingPunct="1">
                <a:spcBef>
                  <a:spcPts val="0"/>
                </a:spcBef>
                <a:spcAft>
                  <a:spcPts val="0"/>
                </a:spcAft>
              </a:pPr>
              <a:t>‹#›</a:t>
            </a:fld>
            <a:endParaRPr lang="en-US">
              <a:solidFill>
                <a:srgbClr val="505050">
                  <a:lumMod val="75000"/>
                  <a:lumOff val="25000"/>
                </a:srgbClr>
              </a:solidFill>
            </a:endParaRPr>
          </a:p>
        </p:txBody>
      </p:sp>
      <p:sp>
        <p:nvSpPr>
          <p:cNvPr id="14" name="Content Placeholder 13"/>
          <p:cNvSpPr>
            <a:spLocks noGrp="1"/>
          </p:cNvSpPr>
          <p:nvPr>
            <p:ph sz="quarter" idx="13" hasCustomPrompt="1"/>
          </p:nvPr>
        </p:nvSpPr>
        <p:spPr>
          <a:xfrm>
            <a:off x="0" y="1219200"/>
            <a:ext cx="11887200" cy="5054600"/>
          </a:xfrm>
          <a:prstGeom prst="rect">
            <a:avLst/>
          </a:prstGeom>
        </p:spPr>
        <p:txBody>
          <a:bodyPr vert="horz" lIns="182880" tIns="137160">
            <a:noAutofit/>
          </a:bodyPr>
          <a:lstStyle>
            <a:lvl1pPr marL="0" indent="0">
              <a:spcBef>
                <a:spcPts val="400"/>
              </a:spcBef>
              <a:buFontTx/>
              <a:buNone/>
              <a:defRPr sz="2667" baseline="0">
                <a:solidFill>
                  <a:schemeClr val="bg1">
                    <a:lumMod val="75000"/>
                    <a:lumOff val="25000"/>
                  </a:schemeClr>
                </a:solidFill>
                <a:latin typeface="+mn-lt"/>
              </a:defRPr>
            </a:lvl1pPr>
          </a:lstStyle>
          <a:p>
            <a:pPr lvl="0"/>
            <a:r>
              <a:rPr lang="en-US" dirty="0"/>
              <a:t>Click to edit slide content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3527" y="160137"/>
            <a:ext cx="1725855" cy="371567"/>
          </a:xfrm>
          <a:prstGeom prst="rect">
            <a:avLst/>
          </a:prstGeom>
        </p:spPr>
      </p:pic>
      <p:sp>
        <p:nvSpPr>
          <p:cNvPr id="3" name="TextBox 2"/>
          <p:cNvSpPr txBox="1"/>
          <p:nvPr userDrawn="1"/>
        </p:nvSpPr>
        <p:spPr>
          <a:xfrm>
            <a:off x="4456943" y="6491635"/>
            <a:ext cx="3843307" cy="256545"/>
          </a:xfrm>
          <a:prstGeom prst="rect">
            <a:avLst/>
          </a:prstGeom>
          <a:noFill/>
        </p:spPr>
        <p:txBody>
          <a:bodyPr wrap="square" rtlCol="0">
            <a:spAutoFit/>
          </a:bodyPr>
          <a:lstStyle/>
          <a:p>
            <a:pPr defTabSz="914400" eaLnBrk="1" fontAlgn="auto" hangingPunct="1">
              <a:spcBef>
                <a:spcPts val="0"/>
              </a:spcBef>
              <a:spcAft>
                <a:spcPts val="0"/>
              </a:spcAft>
            </a:pPr>
            <a:r>
              <a:rPr lang="en-US" sz="1067" b="1" dirty="0">
                <a:solidFill>
                  <a:srgbClr val="3650B8"/>
                </a:solidFill>
                <a:latin typeface="Segoe UI"/>
              </a:rPr>
              <a:t>Microsoft Confidential – Internal Use Only </a:t>
            </a:r>
          </a:p>
        </p:txBody>
      </p:sp>
    </p:spTree>
    <p:extLst>
      <p:ext uri="{BB962C8B-B14F-4D97-AF65-F5344CB8AC3E}">
        <p14:creationId xmlns:p14="http://schemas.microsoft.com/office/powerpoint/2010/main" val="10118470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096000" cy="1219200"/>
          </a:xfrm>
          <a:solidFill>
            <a:srgbClr val="002050"/>
          </a:solidFill>
        </p:spPr>
        <p:txBody>
          <a:bodyPr rIns="91440" anchor="ctr">
            <a:noAutofit/>
          </a:bodyPr>
          <a:lstStyle>
            <a:lvl1pPr>
              <a:defRPr sz="2667" baseline="0">
                <a:solidFill>
                  <a:schemeClr val="tx1"/>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rgbClr val="3F3F3F"/>
                </a:solidFill>
                <a:latin typeface="+mn-lt"/>
              </a:defRPr>
            </a:lvl1pPr>
          </a:lstStyle>
          <a:p>
            <a:pPr defTabSz="914400" eaLnBrk="1" fontAlgn="auto" hangingPunct="1">
              <a:spcBef>
                <a:spcPts val="0"/>
              </a:spcBef>
              <a:spcAft>
                <a:spcPts val="0"/>
              </a:spcAft>
            </a:pPr>
            <a:fld id="{74A398B2-5A34-1A4A-811E-F4027282568C}" type="slidenum">
              <a:rPr lang="en-US" smtClean="0"/>
              <a:pPr defTabSz="914400" eaLnBrk="1" fontAlgn="auto" hangingPunct="1">
                <a:spcBef>
                  <a:spcPts val="0"/>
                </a:spcBef>
                <a:spcAft>
                  <a:spcPts val="0"/>
                </a:spcAft>
              </a:pPr>
              <a:t>‹#›</a:t>
            </a:fld>
            <a:endParaRPr lang="en-US"/>
          </a:p>
        </p:txBody>
      </p:sp>
      <p:sp>
        <p:nvSpPr>
          <p:cNvPr id="14" name="Content Placeholder 13"/>
          <p:cNvSpPr>
            <a:spLocks noGrp="1"/>
          </p:cNvSpPr>
          <p:nvPr>
            <p:ph sz="quarter" idx="13" hasCustomPrompt="1"/>
          </p:nvPr>
        </p:nvSpPr>
        <p:spPr>
          <a:xfrm>
            <a:off x="0" y="1219200"/>
            <a:ext cx="11887200" cy="4876800"/>
          </a:xfrm>
          <a:prstGeom prst="rect">
            <a:avLst/>
          </a:prstGeom>
        </p:spPr>
        <p:txBody>
          <a:bodyPr vert="horz" lIns="182880" tIns="137160">
            <a:no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3527" y="160137"/>
            <a:ext cx="1725855" cy="371567"/>
          </a:xfrm>
          <a:prstGeom prst="rect">
            <a:avLst/>
          </a:prstGeom>
        </p:spPr>
      </p:pic>
      <p:sp>
        <p:nvSpPr>
          <p:cNvPr id="6" name="TextBox 5"/>
          <p:cNvSpPr txBox="1"/>
          <p:nvPr userDrawn="1"/>
        </p:nvSpPr>
        <p:spPr>
          <a:xfrm>
            <a:off x="4456943" y="6491635"/>
            <a:ext cx="3843307" cy="256545"/>
          </a:xfrm>
          <a:prstGeom prst="rect">
            <a:avLst/>
          </a:prstGeom>
          <a:noFill/>
        </p:spPr>
        <p:txBody>
          <a:bodyPr wrap="square" rtlCol="0">
            <a:spAutoFit/>
          </a:bodyPr>
          <a:lstStyle/>
          <a:p>
            <a:pPr defTabSz="914400" eaLnBrk="1" fontAlgn="auto" hangingPunct="1">
              <a:spcBef>
                <a:spcPts val="0"/>
              </a:spcBef>
              <a:spcAft>
                <a:spcPts val="0"/>
              </a:spcAft>
            </a:pPr>
            <a:r>
              <a:rPr lang="en-US" sz="1067" b="1" dirty="0">
                <a:solidFill>
                  <a:srgbClr val="3650B8"/>
                </a:solidFill>
                <a:latin typeface="Segoe UI"/>
              </a:rPr>
              <a:t>Microsoft Confidential – Internal Use Only </a:t>
            </a:r>
          </a:p>
        </p:txBody>
      </p:sp>
    </p:spTree>
    <p:extLst>
      <p:ext uri="{BB962C8B-B14F-4D97-AF65-F5344CB8AC3E}">
        <p14:creationId xmlns:p14="http://schemas.microsoft.com/office/powerpoint/2010/main" val="1778558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480502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9118521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6039550"/>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971809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2431764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2497478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6265286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cxnSp>
        <p:nvCxnSpPr>
          <p:cNvPr id="8" name="Straight Connector 7"/>
          <p:cNvCxnSpPr/>
          <p:nvPr userDrawn="1"/>
        </p:nvCxnSpPr>
        <p:spPr>
          <a:xfrm>
            <a:off x="609600" y="6400800"/>
            <a:ext cx="10972800" cy="0"/>
          </a:xfrm>
          <a:prstGeom prst="line">
            <a:avLst/>
          </a:prstGeom>
          <a:ln w="28575">
            <a:solidFill>
              <a:schemeClr val="accent5"/>
            </a:solidFill>
          </a:ln>
        </p:spPr>
        <p:style>
          <a:lnRef idx="1">
            <a:schemeClr val="accent2"/>
          </a:lnRef>
          <a:fillRef idx="0">
            <a:schemeClr val="accent2"/>
          </a:fillRef>
          <a:effectRef idx="0">
            <a:schemeClr val="accent2"/>
          </a:effectRef>
          <a:fontRef idx="minor">
            <a:schemeClr val="tx1"/>
          </a:fontRef>
        </p:style>
      </p:cxnSp>
      <p:sp>
        <p:nvSpPr>
          <p:cNvPr id="10" name="Rectangle 9"/>
          <p:cNvSpPr/>
          <p:nvPr userDrawn="1"/>
        </p:nvSpPr>
        <p:spPr>
          <a:xfrm>
            <a:off x="0" y="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eaLnBrk="1" fontAlgn="auto" hangingPunct="1">
              <a:spcBef>
                <a:spcPts val="0"/>
              </a:spcBef>
              <a:spcAft>
                <a:spcPts val="0"/>
              </a:spcAft>
            </a:pPr>
            <a:endParaRPr lang="en-US">
              <a:solidFill>
                <a:srgbClr val="FFFFFF"/>
              </a:solidFill>
            </a:endParaRPr>
          </a:p>
        </p:txBody>
      </p:sp>
      <p:sp>
        <p:nvSpPr>
          <p:cNvPr id="2" name="Title 1"/>
          <p:cNvSpPr>
            <a:spLocks noGrp="1"/>
          </p:cNvSpPr>
          <p:nvPr>
            <p:ph type="title"/>
          </p:nvPr>
        </p:nvSpPr>
        <p:spPr/>
        <p:txBody>
          <a:bodyPr/>
          <a:lstStyle>
            <a:lvl1pPr>
              <a:defRPr lang="en-US" sz="2400" kern="1200" spc="-100" baseline="0" dirty="0">
                <a:gradFill>
                  <a:gsLst>
                    <a:gs pos="0">
                      <a:schemeClr val="accent2"/>
                    </a:gs>
                    <a:gs pos="100000">
                      <a:schemeClr val="accent2"/>
                    </a:gs>
                  </a:gsLst>
                  <a:lin ang="16200000" scaled="0"/>
                </a:gradFill>
                <a:latin typeface="+mj-lt"/>
                <a:ea typeface="+mj-ea"/>
                <a:cs typeface="+mj-cs"/>
              </a:defRPr>
            </a:lvl1pPr>
          </a:lstStyle>
          <a:p>
            <a:r>
              <a:rPr lang="en-US" dirty="0"/>
              <a:t>Click to edit Master title style</a:t>
            </a:r>
          </a:p>
        </p:txBody>
      </p:sp>
      <p:sp>
        <p:nvSpPr>
          <p:cNvPr id="6" name="Text Placeholder 7"/>
          <p:cNvSpPr>
            <a:spLocks noGrp="1"/>
          </p:cNvSpPr>
          <p:nvPr>
            <p:ph type="body" sz="quarter" idx="13"/>
          </p:nvPr>
        </p:nvSpPr>
        <p:spPr>
          <a:xfrm>
            <a:off x="609600" y="0"/>
            <a:ext cx="10972800" cy="457200"/>
          </a:xfrm>
        </p:spPr>
        <p:txBody>
          <a:bodyPr anchor="b" anchorCtr="0">
            <a:normAutofit/>
          </a:bodyPr>
          <a:lstStyle>
            <a:lvl1pPr>
              <a:lnSpc>
                <a:spcPct val="100000"/>
              </a:lnSpc>
              <a:spcBef>
                <a:spcPts val="0"/>
              </a:spcBef>
              <a:defRPr lang="en-US" sz="1600" kern="1200" cap="none" baseline="0" dirty="0" smtClean="0">
                <a:gradFill>
                  <a:gsLst>
                    <a:gs pos="0">
                      <a:schemeClr val="bg1"/>
                    </a:gs>
                    <a:gs pos="100000">
                      <a:schemeClr val="bg1"/>
                    </a:gs>
                  </a:gsLst>
                  <a:lin ang="5400000" scaled="0"/>
                </a:gradFill>
                <a:latin typeface="+mn-lt"/>
                <a:ea typeface="+mn-ea"/>
                <a:cs typeface="+mn-cs"/>
              </a:defRPr>
            </a:lvl1pPr>
          </a:lstStyle>
          <a:p>
            <a:pPr marL="0" lvl="0" indent="0" algn="l" defTabSz="914225" rtl="0" eaLnBrk="1" latinLnBrk="0" hangingPunct="1">
              <a:lnSpc>
                <a:spcPct val="100000"/>
              </a:lnSpc>
              <a:spcBef>
                <a:spcPts val="0"/>
              </a:spcBef>
              <a:buFont typeface="Arial" pitchFamily="34" charset="0"/>
              <a:buNone/>
            </a:pPr>
            <a:r>
              <a:rPr lang="en-US" dirty="0"/>
              <a:t>Click to edit Master text styles</a:t>
            </a:r>
          </a:p>
        </p:txBody>
      </p:sp>
      <p:sp>
        <p:nvSpPr>
          <p:cNvPr id="7" name="Text Placeholder 9"/>
          <p:cNvSpPr>
            <a:spLocks noGrp="1"/>
          </p:cNvSpPr>
          <p:nvPr>
            <p:ph type="body" sz="quarter" idx="14"/>
          </p:nvPr>
        </p:nvSpPr>
        <p:spPr>
          <a:xfrm>
            <a:off x="609600" y="5847073"/>
            <a:ext cx="10972800" cy="421654"/>
          </a:xfrm>
          <a:solidFill>
            <a:schemeClr val="accent5"/>
          </a:solidFill>
          <a:ln>
            <a:noFill/>
          </a:ln>
        </p:spPr>
        <p:style>
          <a:lnRef idx="2">
            <a:schemeClr val="accent3">
              <a:shade val="50000"/>
            </a:schemeClr>
          </a:lnRef>
          <a:fillRef idx="1">
            <a:schemeClr val="accent3"/>
          </a:fillRef>
          <a:effectRef idx="0">
            <a:schemeClr val="accent3"/>
          </a:effectRef>
          <a:fontRef idx="none"/>
        </p:style>
        <p:txBody>
          <a:bodyPr lIns="594360" tIns="91440" rIns="91440" bIns="91440" anchor="ctr"/>
          <a:lstStyle>
            <a:lvl1pPr>
              <a:defRPr lang="en-US" sz="1400" b="0" kern="1200" dirty="0" smtClean="0">
                <a:gradFill>
                  <a:gsLst>
                    <a:gs pos="0">
                      <a:schemeClr val="bg1"/>
                    </a:gs>
                    <a:gs pos="100000">
                      <a:schemeClr val="bg1"/>
                    </a:gs>
                  </a:gsLst>
                  <a:lin ang="16200000" scaled="0"/>
                </a:gradFill>
                <a:latin typeface="+mn-lt"/>
                <a:ea typeface="+mn-ea"/>
                <a:cs typeface="+mn-cs"/>
              </a:defRPr>
            </a:lvl1pPr>
            <a:lvl2pPr>
              <a:defRPr sz="1600"/>
            </a:lvl2pPr>
            <a:lvl3pPr>
              <a:defRPr sz="1600"/>
            </a:lvl3pPr>
            <a:lvl4pPr>
              <a:defRPr sz="1600"/>
            </a:lvl4pPr>
            <a:lvl5pPr>
              <a:defRPr sz="1600"/>
            </a:lvl5pPr>
          </a:lstStyle>
          <a:p>
            <a:pPr marL="0" lvl="0" indent="0" algn="l" defTabSz="914225" rtl="0" eaLnBrk="1" latinLnBrk="0" hangingPunct="1">
              <a:lnSpc>
                <a:spcPct val="110000"/>
              </a:lnSpc>
              <a:spcBef>
                <a:spcPts val="600"/>
              </a:spcBef>
              <a:buFont typeface="Arial" pitchFamily="34" charset="0"/>
              <a:buNone/>
            </a:pPr>
            <a:r>
              <a:rPr lang="en-US" dirty="0"/>
              <a:t>Click to edit Master text styles</a:t>
            </a:r>
          </a:p>
        </p:txBody>
      </p:sp>
      <p:sp>
        <p:nvSpPr>
          <p:cNvPr id="3" name="Footer Placeholder 2"/>
          <p:cNvSpPr>
            <a:spLocks noGrp="1"/>
          </p:cNvSpPr>
          <p:nvPr>
            <p:ph type="ftr" sz="quarter" idx="15"/>
          </p:nvPr>
        </p:nvSpPr>
        <p:spPr>
          <a:xfrm>
            <a:off x="4267200" y="6406042"/>
            <a:ext cx="3657600" cy="365125"/>
          </a:xfrm>
          <a:prstGeom prst="rect">
            <a:avLst/>
          </a:prstGeom>
        </p:spPr>
        <p:txBody>
          <a:bodyPr/>
          <a:lstStyle/>
          <a:p>
            <a:pPr defTabSz="914400" eaLnBrk="1" fontAlgn="auto" hangingPunct="1">
              <a:spcBef>
                <a:spcPts val="0"/>
              </a:spcBef>
              <a:spcAft>
                <a:spcPts val="0"/>
              </a:spcAft>
            </a:pPr>
            <a:r>
              <a:rPr lang="en-US">
                <a:solidFill>
                  <a:srgbClr val="000000">
                    <a:lumMod val="75000"/>
                    <a:lumOff val="25000"/>
                  </a:srgbClr>
                </a:solidFill>
                <a:latin typeface="Segoe UI"/>
              </a:rPr>
              <a:t>Microsoft Confidential—For Internal Use Only</a:t>
            </a:r>
            <a:endParaRPr lang="en-US" dirty="0">
              <a:solidFill>
                <a:srgbClr val="000000">
                  <a:lumMod val="75000"/>
                  <a:lumOff val="25000"/>
                </a:srgbClr>
              </a:solidFill>
              <a:latin typeface="Segoe UI"/>
            </a:endParaRPr>
          </a:p>
        </p:txBody>
      </p:sp>
      <p:sp>
        <p:nvSpPr>
          <p:cNvPr id="4" name="Slide Number Placeholder 3"/>
          <p:cNvSpPr>
            <a:spLocks noGrp="1"/>
          </p:cNvSpPr>
          <p:nvPr>
            <p:ph type="sldNum" sz="quarter" idx="16"/>
          </p:nvPr>
        </p:nvSpPr>
        <p:spPr>
          <a:xfrm>
            <a:off x="609600" y="6406042"/>
            <a:ext cx="508000" cy="365125"/>
          </a:xfrm>
          <a:prstGeom prst="rect">
            <a:avLst/>
          </a:prstGeom>
        </p:spPr>
        <p:txBody>
          <a:bodyPr/>
          <a:lstStyle/>
          <a:p>
            <a:pPr defTabSz="914400" eaLnBrk="1" fontAlgn="auto" hangingPunct="1">
              <a:spcBef>
                <a:spcPts val="0"/>
              </a:spcBef>
              <a:spcAft>
                <a:spcPts val="0"/>
              </a:spcAft>
            </a:pPr>
            <a:fld id="{1A026502-11EF-4F01-A5BA-022B1A37D027}" type="slidenum">
              <a:rPr lang="en-US" smtClean="0">
                <a:solidFill>
                  <a:srgbClr val="00AEEF"/>
                </a:solidFill>
                <a:latin typeface="Segoe UI"/>
              </a:rPr>
              <a:pPr defTabSz="914400" eaLnBrk="1" fontAlgn="auto" hangingPunct="1">
                <a:spcBef>
                  <a:spcPts val="0"/>
                </a:spcBef>
                <a:spcAft>
                  <a:spcPts val="0"/>
                </a:spcAft>
              </a:pPr>
              <a:t>‹#›</a:t>
            </a:fld>
            <a:endParaRPr lang="en-US">
              <a:solidFill>
                <a:srgbClr val="00AEEF"/>
              </a:solidFill>
              <a:latin typeface="Segoe UI"/>
            </a:endParaRPr>
          </a:p>
        </p:txBody>
      </p:sp>
      <p:sp>
        <p:nvSpPr>
          <p:cNvPr id="9" name="Freeform 81"/>
          <p:cNvSpPr>
            <a:spLocks noEditPoints="1"/>
          </p:cNvSpPr>
          <p:nvPr userDrawn="1"/>
        </p:nvSpPr>
        <p:spPr bwMode="black">
          <a:xfrm>
            <a:off x="11429175" y="65089"/>
            <a:ext cx="690033" cy="315912"/>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14225" eaLnBrk="1" fontAlgn="auto" hangingPunct="1">
              <a:spcBef>
                <a:spcPts val="0"/>
              </a:spcBef>
              <a:spcAft>
                <a:spcPts val="0"/>
              </a:spcAft>
            </a:pPr>
            <a:endParaRPr lang="en-US" sz="1600">
              <a:solidFill>
                <a:srgbClr val="000000"/>
              </a:solidFill>
              <a:latin typeface="Segoe UI"/>
            </a:endParaRPr>
          </a:p>
        </p:txBody>
      </p:sp>
    </p:spTree>
    <p:extLst>
      <p:ext uri="{BB962C8B-B14F-4D97-AF65-F5344CB8AC3E}">
        <p14:creationId xmlns:p14="http://schemas.microsoft.com/office/powerpoint/2010/main" val="34816475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128000" y="6248400"/>
            <a:ext cx="3556000" cy="365125"/>
          </a:xfrm>
          <a:prstGeom prst="rect">
            <a:avLst/>
          </a:prstGeom>
        </p:spPr>
        <p:txBody>
          <a:bodyPr lIns="124358" tIns="62179" rIns="124358" bIns="62179"/>
          <a:lstStyle/>
          <a:p>
            <a:pPr defTabSz="914400" eaLnBrk="1" fontAlgn="auto" hangingPunct="1">
              <a:spcBef>
                <a:spcPts val="0"/>
              </a:spcBef>
              <a:spcAft>
                <a:spcPts val="0"/>
              </a:spcAft>
            </a:pPr>
            <a:fld id="{91FD4F68-8D18-47D2-AD11-CEDAD438B4C3}" type="datetime1">
              <a:rPr lang="en-US" smtClean="0">
                <a:solidFill>
                  <a:srgbClr val="FFFFFF"/>
                </a:solidFill>
                <a:latin typeface="Segoe UI"/>
              </a:rPr>
              <a:pPr defTabSz="914400" eaLnBrk="1" fontAlgn="auto" hangingPunct="1">
                <a:spcBef>
                  <a:spcPts val="0"/>
                </a:spcBef>
                <a:spcAft>
                  <a:spcPts val="0"/>
                </a:spcAft>
              </a:pPr>
              <a:t>11/5/2017</a:t>
            </a:fld>
            <a:endParaRPr lang="en-US">
              <a:solidFill>
                <a:srgbClr val="FFFFFF"/>
              </a:solidFill>
              <a:latin typeface="Segoe UI"/>
            </a:endParaRPr>
          </a:p>
        </p:txBody>
      </p:sp>
      <p:sp>
        <p:nvSpPr>
          <p:cNvPr id="4" name="Footer Placeholder 3"/>
          <p:cNvSpPr>
            <a:spLocks noGrp="1"/>
          </p:cNvSpPr>
          <p:nvPr>
            <p:ph type="ftr" sz="quarter" idx="11"/>
          </p:nvPr>
        </p:nvSpPr>
        <p:spPr>
          <a:xfrm>
            <a:off x="812803" y="6248207"/>
            <a:ext cx="7228110" cy="365125"/>
          </a:xfrm>
          <a:prstGeom prst="rect">
            <a:avLst/>
          </a:prstGeom>
        </p:spPr>
        <p:txBody>
          <a:bodyPr lIns="124358" tIns="62179" rIns="124358" bIns="62179"/>
          <a:lstStyle/>
          <a:p>
            <a:pPr defTabSz="914400" eaLnBrk="1" fontAlgn="auto" hangingPunct="1">
              <a:spcBef>
                <a:spcPts val="0"/>
              </a:spcBef>
              <a:spcAft>
                <a:spcPts val="0"/>
              </a:spcAft>
            </a:pPr>
            <a:endParaRPr lang="en-US">
              <a:solidFill>
                <a:srgbClr val="FFFFFF"/>
              </a:solidFill>
              <a:latin typeface="Segoe UI"/>
            </a:endParaRPr>
          </a:p>
        </p:txBody>
      </p:sp>
      <p:sp>
        <p:nvSpPr>
          <p:cNvPr id="5" name="Slide Number Placeholder 4"/>
          <p:cNvSpPr>
            <a:spLocks noGrp="1"/>
          </p:cNvSpPr>
          <p:nvPr>
            <p:ph type="sldNum" sz="quarter" idx="12"/>
          </p:nvPr>
        </p:nvSpPr>
        <p:spPr>
          <a:xfrm>
            <a:off x="0" y="1498010"/>
            <a:ext cx="711200" cy="244476"/>
          </a:xfrm>
          <a:prstGeom prst="rect">
            <a:avLst/>
          </a:prstGeom>
        </p:spPr>
        <p:txBody>
          <a:bodyPr lIns="124358" tIns="62179" rIns="124358" bIns="62179"/>
          <a:lstStyle/>
          <a:p>
            <a:pPr algn="ctr" defTabSz="914400" eaLnBrk="1" fontAlgn="auto" hangingPunct="1">
              <a:spcBef>
                <a:spcPts val="0"/>
              </a:spcBef>
              <a:spcAft>
                <a:spcPts val="0"/>
              </a:spcAft>
            </a:pPr>
            <a:fld id="{8F82E0A0-C266-4798-8C8F-B9F91E9DA37E}" type="slidenum">
              <a:rPr lang="en-US" sz="1863" b="1" smtClean="0">
                <a:solidFill>
                  <a:srgbClr val="FFFFFF"/>
                </a:solidFill>
                <a:latin typeface="Segoe UI"/>
              </a:rPr>
              <a:pPr algn="ctr" defTabSz="914400" eaLnBrk="1" fontAlgn="auto" hangingPunct="1">
                <a:spcBef>
                  <a:spcPts val="0"/>
                </a:spcBef>
                <a:spcAft>
                  <a:spcPts val="0"/>
                </a:spcAft>
              </a:pPr>
              <a:t>‹#›</a:t>
            </a:fld>
            <a:endParaRPr lang="en-US">
              <a:solidFill>
                <a:srgbClr val="FFFFFF"/>
              </a:solidFill>
              <a:latin typeface="Segoe UI"/>
            </a:endParaRPr>
          </a:p>
        </p:txBody>
      </p:sp>
      <p:sp>
        <p:nvSpPr>
          <p:cNvPr id="7" name="Rectangle 6"/>
          <p:cNvSpPr>
            <a:spLocks noGrp="1"/>
          </p:cNvSpPr>
          <p:nvPr>
            <p:ph sz="quarter" idx="13"/>
          </p:nvPr>
        </p:nvSpPr>
        <p:spPr>
          <a:xfrm>
            <a:off x="812800" y="1803401"/>
            <a:ext cx="10871200" cy="2056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1143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0693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asic 1">
    <p:spTree>
      <p:nvGrpSpPr>
        <p:cNvPr id="1" name=""/>
        <p:cNvGrpSpPr/>
        <p:nvPr/>
      </p:nvGrpSpPr>
      <p:grpSpPr>
        <a:xfrm>
          <a:off x="0" y="0"/>
          <a:ext cx="0" cy="0"/>
          <a:chOff x="0" y="0"/>
          <a:chExt cx="0" cy="0"/>
        </a:xfrm>
      </p:grpSpPr>
      <p:sp>
        <p:nvSpPr>
          <p:cNvPr id="11" name="Rectangle 10"/>
          <p:cNvSpPr/>
          <p:nvPr userDrawn="1"/>
        </p:nvSpPr>
        <p:spPr bwMode="auto">
          <a:xfrm>
            <a:off x="0" y="0"/>
            <a:ext cx="12192000" cy="1144588"/>
          </a:xfrm>
          <a:prstGeom prst="rect">
            <a:avLst/>
          </a:prstGeom>
          <a:solidFill>
            <a:srgbClr val="8C8F8E"/>
          </a:solidFill>
          <a:ln w="12700">
            <a:noFill/>
            <a:round/>
            <a:headEnd/>
            <a:tailEnd/>
          </a:ln>
        </p:spPr>
        <p:txBody>
          <a:bodyPr wrap="none" rtlCol="0" anchor="ctr"/>
          <a:lstStyle/>
          <a:p>
            <a:pPr algn="ctr" defTabSz="914400" eaLnBrk="1" fontAlgn="auto" hangingPunct="1">
              <a:spcBef>
                <a:spcPts val="0"/>
              </a:spcBef>
              <a:spcAft>
                <a:spcPts val="0"/>
              </a:spcAft>
            </a:pPr>
            <a:endParaRPr lang="en-US" sz="1168">
              <a:solidFill>
                <a:srgbClr val="FFFFFF"/>
              </a:solidFill>
              <a:latin typeface="Segoe UI"/>
            </a:endParaRPr>
          </a:p>
        </p:txBody>
      </p:sp>
      <p:sp>
        <p:nvSpPr>
          <p:cNvPr id="2" name="Title 1"/>
          <p:cNvSpPr>
            <a:spLocks noGrp="1"/>
          </p:cNvSpPr>
          <p:nvPr>
            <p:ph type="title"/>
          </p:nvPr>
        </p:nvSpPr>
        <p:spPr/>
        <p:txBody>
          <a:bodyPr/>
          <a:lstStyle>
            <a:lvl1pPr>
              <a:defRPr sz="2920">
                <a:solidFill>
                  <a:schemeClr val="bg1"/>
                </a:solidFill>
              </a:defRPr>
            </a:lvl1pPr>
          </a:lstStyle>
          <a:p>
            <a:r>
              <a:rPr lang="en-US" dirty="0"/>
              <a:t>Click to edit Master title style</a:t>
            </a:r>
          </a:p>
        </p:txBody>
      </p:sp>
      <p:pic>
        <p:nvPicPr>
          <p:cNvPr id="19" name="Picture 18" descr="Logo_no_bug_1-25W_72dpi_overlay.png"/>
          <p:cNvPicPr>
            <a:picLocks noChangeAspect="1"/>
          </p:cNvPicPr>
          <p:nvPr userDrawn="1"/>
        </p:nvPicPr>
        <p:blipFill>
          <a:blip r:embed="rId2" cstate="print">
            <a:alphaModFix amt="50000"/>
          </a:blip>
          <a:srcRect r="837" b="5143"/>
          <a:stretch>
            <a:fillRect/>
          </a:stretch>
        </p:blipFill>
        <p:spPr>
          <a:xfrm>
            <a:off x="10668000" y="6693410"/>
            <a:ext cx="1444074" cy="168655"/>
          </a:xfrm>
          <a:prstGeom prst="rect">
            <a:avLst/>
          </a:prstGeom>
        </p:spPr>
      </p:pic>
      <p:sp>
        <p:nvSpPr>
          <p:cNvPr id="9" name="Rectangle 7"/>
          <p:cNvSpPr>
            <a:spLocks noGrp="1" noChangeArrowheads="1"/>
          </p:cNvSpPr>
          <p:nvPr>
            <p:ph type="sldNum" sz="quarter" idx="4"/>
          </p:nvPr>
        </p:nvSpPr>
        <p:spPr>
          <a:xfrm>
            <a:off x="11463867" y="6426200"/>
            <a:ext cx="609600" cy="228600"/>
          </a:xfrm>
          <a:prstGeom prst="rect">
            <a:avLst/>
          </a:prstGeom>
          <a:ln/>
        </p:spPr>
        <p:txBody>
          <a:bodyPr vert="horz" wrap="square" lIns="91440" tIns="45720" rIns="91440" bIns="45720" numCol="1" anchor="t" anchorCtr="0" compatLnSpc="1">
            <a:prstTxWarp prst="textNoShape">
              <a:avLst/>
            </a:prstTxWarp>
          </a:bodyPr>
          <a:lstStyle>
            <a:lvl1pPr algn="r">
              <a:defRPr sz="779">
                <a:solidFill>
                  <a:srgbClr val="8C8F8E"/>
                </a:solidFill>
              </a:defRPr>
            </a:lvl1pPr>
          </a:lstStyle>
          <a:p>
            <a:pPr defTabSz="914400" eaLnBrk="1" fontAlgn="auto" hangingPunct="1">
              <a:spcBef>
                <a:spcPts val="0"/>
              </a:spcBef>
              <a:spcAft>
                <a:spcPts val="0"/>
              </a:spcAft>
            </a:pPr>
            <a:fld id="{7CFF977E-B140-BF41-A684-2BF7AC5C4D26}" type="slidenum">
              <a:rPr lang="en-US" smtClean="0">
                <a:latin typeface="Segoe UI"/>
              </a:rPr>
              <a:pPr defTabSz="914400" eaLnBrk="1" fontAlgn="auto" hangingPunct="1">
                <a:spcBef>
                  <a:spcPts val="0"/>
                </a:spcBef>
                <a:spcAft>
                  <a:spcPts val="0"/>
                </a:spcAft>
              </a:pPr>
              <a:t>‹#›</a:t>
            </a:fld>
            <a:r>
              <a:rPr lang="en-US">
                <a:latin typeface="Segoe UI"/>
              </a:rPr>
              <a:t> </a:t>
            </a:r>
            <a:endParaRPr lang="en-US" dirty="0">
              <a:latin typeface="Segoe UI"/>
            </a:endParaRPr>
          </a:p>
        </p:txBody>
      </p:sp>
      <p:sp>
        <p:nvSpPr>
          <p:cNvPr id="13" name="Content Placeholder 12"/>
          <p:cNvSpPr>
            <a:spLocks noGrp="1"/>
          </p:cNvSpPr>
          <p:nvPr>
            <p:ph sz="quarter" idx="10"/>
          </p:nvPr>
        </p:nvSpPr>
        <p:spPr/>
        <p:txBody>
          <a:bodyPr/>
          <a:lstStyle>
            <a:lvl1pPr marL="0" indent="0">
              <a:buNone/>
              <a:defRPr/>
            </a:lvl1pPr>
            <a:lvl2pPr marL="338380" indent="-276576">
              <a:defRPr/>
            </a:lvl2pPr>
            <a:lvl3pPr marL="614955" indent="-219406" defTabSz="889986">
              <a:defRPr/>
            </a:lvl3pPr>
            <a:lvl4pPr marL="888441" indent="-220952">
              <a:defRPr/>
            </a:lvl4pPr>
            <a:lvl5pPr marL="1172742" indent="-22095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65451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FFFFFF"/>
          </a:solidFill>
        </p:spPr>
        <p:txBody>
          <a:bodyPr rIns="91440">
            <a:normAutofit/>
          </a:bodyPr>
          <a:lstStyle>
            <a:lvl1pPr>
              <a:defRPr sz="2667" baseline="0">
                <a:solidFill>
                  <a:schemeClr val="bg1"/>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chemeClr val="tx1"/>
                </a:solidFill>
                <a:latin typeface="+mn-lt"/>
              </a:defRPr>
            </a:lvl1pPr>
          </a:lstStyle>
          <a:p>
            <a:pPr defTabSz="914400" eaLnBrk="1" fontAlgn="auto" hangingPunct="1">
              <a:spcBef>
                <a:spcPts val="0"/>
              </a:spcBef>
              <a:spcAft>
                <a:spcPts val="0"/>
              </a:spcAft>
            </a:pPr>
            <a:fld id="{74A398B2-5A34-1A4A-811E-F4027282568C}" type="slidenum">
              <a:rPr lang="en-US" smtClean="0">
                <a:solidFill>
                  <a:srgbClr val="FFFFFF"/>
                </a:solidFill>
              </a:rPr>
              <a:pPr defTabSz="914400" eaLnBrk="1" fontAlgn="auto" hangingPunct="1">
                <a:spcBef>
                  <a:spcPts val="0"/>
                </a:spcBef>
                <a:spcAft>
                  <a:spcPts val="0"/>
                </a:spcAft>
              </a:pPr>
              <a:t>‹#›</a:t>
            </a:fld>
            <a:endParaRPr lang="en-US">
              <a:solidFill>
                <a:srgbClr val="FFFFFF"/>
              </a:solidFill>
            </a:endParaRPr>
          </a:p>
        </p:txBody>
      </p:sp>
      <p:sp>
        <p:nvSpPr>
          <p:cNvPr id="14" name="Content Placeholder 13"/>
          <p:cNvSpPr>
            <a:spLocks noGrp="1"/>
          </p:cNvSpPr>
          <p:nvPr>
            <p:ph sz="quarter" idx="13" hasCustomPrompt="1"/>
          </p:nvPr>
        </p:nvSpPr>
        <p:spPr>
          <a:xfrm>
            <a:off x="3657600" y="1219200"/>
            <a:ext cx="8229600" cy="78483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5545888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443263"/>
          </a:xfrm>
          <a:prstGeom prst="rect">
            <a:avLst/>
          </a:prstGeom>
        </p:spPr>
        <p:txBody>
          <a:bodyPr vert="horz"/>
          <a:lstStyle>
            <a:lvl1pPr>
              <a:buFontTx/>
              <a:buNone/>
              <a:defRPr sz="1867">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4000">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accent3">
              <a:alpha val="89000"/>
            </a:schemeClr>
          </a:solidFill>
        </p:spPr>
        <p:txBody>
          <a:bodyPr vert="horz" lIns="182880" tIns="137160">
            <a:normAutofit/>
          </a:bodyPr>
          <a:lstStyle>
            <a:lvl1pPr marL="0" indent="0">
              <a:lnSpc>
                <a:spcPct val="100000"/>
              </a:lnSpc>
              <a:buFontTx/>
              <a:buNone/>
              <a:defRPr sz="1867" baseline="0">
                <a:solidFill>
                  <a:schemeClr val="tx1"/>
                </a:solidFill>
                <a:latin typeface="+mn-lt"/>
              </a:defRPr>
            </a:lvl1pPr>
            <a:lvl2pPr marL="0" indent="0">
              <a:buFontTx/>
              <a:buNone/>
              <a:defRPr sz="1867" baseline="0">
                <a:latin typeface="Segoe Pro Light"/>
              </a:defRPr>
            </a:lvl2pPr>
            <a:lvl3pPr marL="0" indent="0">
              <a:buFontTx/>
              <a:buNone/>
              <a:defRPr sz="1867" baseline="0">
                <a:latin typeface="Segoe Pro Light"/>
              </a:defRPr>
            </a:lvl3pPr>
            <a:lvl4pPr marL="0" indent="0">
              <a:buFontTx/>
              <a:buNone/>
              <a:defRPr sz="1867" baseline="0">
                <a:latin typeface="Segoe Pro Light"/>
              </a:defRPr>
            </a:lvl4pPr>
            <a:lvl5pPr marL="0" indent="0">
              <a:buFontTx/>
              <a:buNone/>
              <a:defRPr sz="1867"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0" y="24384"/>
            <a:ext cx="1524000" cy="673582"/>
          </a:xfrm>
        </p:spPr>
        <p:txBody>
          <a:bodyPr/>
          <a:lstStyle/>
          <a:p>
            <a:endParaRPr lang="en-US"/>
          </a:p>
        </p:txBody>
      </p:sp>
    </p:spTree>
    <p:extLst>
      <p:ext uri="{BB962C8B-B14F-4D97-AF65-F5344CB8AC3E}">
        <p14:creationId xmlns:p14="http://schemas.microsoft.com/office/powerpoint/2010/main" val="259117602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 Column">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39" y="1785460"/>
            <a:ext cx="11678423" cy="4482760"/>
          </a:xfrm>
        </p:spPr>
        <p:txBody>
          <a:bodyPr vert="horz" wrap="square" lIns="146304" tIns="91440" rIns="146304" bIns="9144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
        <p:nvSpPr>
          <p:cNvPr id="7" name="Text Placeholder 8"/>
          <p:cNvSpPr>
            <a:spLocks noGrp="1"/>
          </p:cNvSpPr>
          <p:nvPr>
            <p:ph type="body" sz="quarter" idx="13" hasCustomPrompt="1"/>
          </p:nvPr>
        </p:nvSpPr>
        <p:spPr>
          <a:xfrm>
            <a:off x="269239" y="6445524"/>
            <a:ext cx="8067823" cy="262540"/>
          </a:xfrm>
        </p:spPr>
        <p:txBody>
          <a:bodyPr lIns="182880" tIns="64008" rIns="182880" bIns="64008" anchor="b"/>
          <a:lstStyle>
            <a:lvl1pPr marL="0" marR="0" indent="0" algn="l" defTabSz="672243" rtl="0" eaLnBrk="1" fontAlgn="auto" latinLnBrk="0" hangingPunct="1">
              <a:lnSpc>
                <a:spcPct val="90000"/>
              </a:lnSpc>
              <a:spcBef>
                <a:spcPct val="20000"/>
              </a:spcBef>
              <a:spcAft>
                <a:spcPts val="0"/>
              </a:spcAft>
              <a:buClrTx/>
              <a:buSzPct val="90000"/>
              <a:buFont typeface="Arial" pitchFamily="34" charset="0"/>
              <a:buNone/>
              <a:tabLst/>
              <a:defRPr sz="980">
                <a:solidFill>
                  <a:schemeClr val="tx1"/>
                </a:solidFill>
              </a:defRPr>
            </a:lvl1pPr>
          </a:lstStyle>
          <a:p>
            <a:pPr marL="0" marR="0" lvl="0" indent="0" algn="l" defTabSz="672243" rtl="0" eaLnBrk="1" fontAlgn="auto" latinLnBrk="0" hangingPunct="1">
              <a:lnSpc>
                <a:spcPct val="90000"/>
              </a:lnSpc>
              <a:spcBef>
                <a:spcPct val="20000"/>
              </a:spcBef>
              <a:spcAft>
                <a:spcPts val="0"/>
              </a:spcAft>
              <a:buClrTx/>
              <a:buSzPct val="90000"/>
              <a:buFont typeface="Arial" pitchFamily="34" charset="0"/>
              <a:buNone/>
              <a:tabLst/>
              <a:defRPr/>
            </a:pPr>
            <a:r>
              <a:rPr kumimoji="0" lang="en-US" sz="980" b="0" i="0" u="none" strike="noStrike" kern="1200" cap="none" spc="0" normalizeH="0" baseline="0" noProof="0" dirty="0">
                <a:ln>
                  <a:noFill/>
                </a:ln>
                <a:solidFill>
                  <a:srgbClr val="505050"/>
                </a:solidFill>
                <a:effectLst/>
                <a:uLnTx/>
                <a:uFillTx/>
                <a:latin typeface="+mn-lt"/>
                <a:ea typeface="+mn-ea"/>
                <a:cs typeface="Arial" pitchFamily="34" charset="0"/>
              </a:rPr>
              <a:t>Source/Footnote:</a:t>
            </a:r>
          </a:p>
        </p:txBody>
      </p:sp>
    </p:spTree>
    <p:extLst>
      <p:ext uri="{BB962C8B-B14F-4D97-AF65-F5344CB8AC3E}">
        <p14:creationId xmlns:p14="http://schemas.microsoft.com/office/powerpoint/2010/main" val="1919020615"/>
      </p:ext>
    </p:extLst>
  </p:cSld>
  <p:clrMapOvr>
    <a:masterClrMapping/>
  </p:clrMapOvr>
  <p:transition>
    <p:fade/>
  </p:transition>
  <p:hf sldNum="0" hd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cSld name="2.7 Blank">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3"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pPr defTabSz="914400" eaLnBrk="1" fontAlgn="auto" hangingPunct="1">
              <a:spcBef>
                <a:spcPts val="0"/>
              </a:spcBef>
              <a:spcAft>
                <a:spcPts val="0"/>
              </a:spcAft>
            </a:pPr>
            <a:fld id="{026CCAEB-CB17-44EB-A892-4553F1D666B6}" type="slidenum">
              <a:rPr lang="en-US" smtClean="0">
                <a:solidFill>
                  <a:prstClr val="white"/>
                </a:solidFill>
                <a:latin typeface="Segoe UI"/>
              </a:rPr>
              <a:pPr defTabSz="914400" eaLnBrk="1" fontAlgn="auto" hangingPunct="1">
                <a:spcBef>
                  <a:spcPts val="0"/>
                </a:spcBef>
                <a:spcAft>
                  <a:spcPts val="0"/>
                </a:spcAft>
              </a:pPr>
              <a:t>‹#›</a:t>
            </a:fld>
            <a:endParaRPr lang="en-US" dirty="0">
              <a:solidFill>
                <a:prstClr val="white"/>
              </a:solidFill>
              <a:latin typeface="Segoe UI"/>
            </a:endParaRPr>
          </a:p>
        </p:txBody>
      </p:sp>
      <p:sp>
        <p:nvSpPr>
          <p:cNvPr id="24"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pPr defTabSz="914400" eaLnBrk="1" fontAlgn="auto" hangingPunct="1">
              <a:spcBef>
                <a:spcPts val="0"/>
              </a:spcBef>
              <a:spcAft>
                <a:spcPts val="0"/>
              </a:spcAft>
            </a:pPr>
            <a:r>
              <a:rPr lang="en-US" dirty="0">
                <a:solidFill>
                  <a:prstClr val="white"/>
                </a:solidFill>
                <a:latin typeface="Segoe UI"/>
              </a:rPr>
              <a:t>Microsoft Confidential</a:t>
            </a:r>
          </a:p>
        </p:txBody>
      </p:sp>
      <p:sp>
        <p:nvSpPr>
          <p:cNvPr id="8"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pPr defTabSz="914400" eaLnBrk="1" fontAlgn="auto" hangingPunct="1">
              <a:spcBef>
                <a:spcPts val="0"/>
              </a:spcBef>
              <a:spcAft>
                <a:spcPts val="0"/>
              </a:spcAft>
            </a:pPr>
            <a:endParaRPr lang="en-US" dirty="0">
              <a:solidFill>
                <a:prstClr val="white"/>
              </a:solidFill>
              <a:latin typeface="Segoe UI"/>
            </a:endParaRPr>
          </a:p>
        </p:txBody>
      </p:sp>
      <p:pic>
        <p:nvPicPr>
          <p:cNvPr id="10" name="Picture 9"/>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598420" y="6544607"/>
            <a:ext cx="2430683" cy="166268"/>
          </a:xfrm>
          <a:prstGeom prst="rect">
            <a:avLst/>
          </a:prstGeom>
        </p:spPr>
      </p:pic>
    </p:spTree>
    <p:extLst>
      <p:ext uri="{BB962C8B-B14F-4D97-AF65-F5344CB8AC3E}">
        <p14:creationId xmlns:p14="http://schemas.microsoft.com/office/powerpoint/2010/main" val="198208280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854938" y="2698307"/>
            <a:ext cx="7171399" cy="564835"/>
          </a:xfrm>
        </p:spPr>
        <p:txBody>
          <a:bodyPr anchor="ctr"/>
          <a:lstStyle>
            <a:lvl1pPr marL="0" indent="0">
              <a:spcBef>
                <a:spcPts val="588"/>
              </a:spcBef>
              <a:spcAft>
                <a:spcPts val="588"/>
              </a:spcAft>
              <a:buNone/>
              <a:defRPr sz="2745">
                <a:solidFill>
                  <a:schemeClr val="accent6"/>
                </a:solidFill>
              </a:defRPr>
            </a:lvl1pPr>
            <a:lvl2pPr marL="0" indent="0">
              <a:buFontTx/>
              <a:buNone/>
              <a:defRPr sz="1765">
                <a:solidFill>
                  <a:schemeClr val="accent1"/>
                </a:solidFill>
              </a:defRPr>
            </a:lvl2pPr>
            <a:lvl3pPr marL="224097" indent="0">
              <a:buNone/>
              <a:defRPr sz="1372"/>
            </a:lvl3pPr>
            <a:lvl4pPr marL="448193" indent="0">
              <a:buNone/>
              <a:defRPr sz="1176"/>
            </a:lvl4pPr>
            <a:lvl5pPr marL="672290" indent="0">
              <a:buNone/>
              <a:defRPr sz="1176"/>
            </a:lvl5pPr>
          </a:lstStyle>
          <a:p>
            <a:pPr lvl="0"/>
            <a:r>
              <a:rPr lang="en-US" dirty="0"/>
              <a:t>Click to edit Master text styles</a:t>
            </a:r>
          </a:p>
        </p:txBody>
      </p:sp>
    </p:spTree>
    <p:extLst>
      <p:ext uri="{BB962C8B-B14F-4D97-AF65-F5344CB8AC3E}">
        <p14:creationId xmlns:p14="http://schemas.microsoft.com/office/powerpoint/2010/main" val="41548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63" presetClass="path" presetSubtype="0" decel="100000" fill="hold" grpId="1" nodeType="withEffect">
                                  <p:stCondLst>
                                    <p:cond delay="0"/>
                                  </p:stCondLst>
                                  <p:childTnLst>
                                    <p:animMotion origin="layout" path="M -4.22007E-6 -4.5892E-6 L 0.05349 -4.5892E-6 " pathEditMode="relative" rAng="0" ptsTypes="AA">
                                      <p:cBhvr>
                                        <p:cTn id="9" dur="500" fill="hold"/>
                                        <p:tgtEl>
                                          <p:spTgt spid="6">
                                            <p:txEl>
                                              <p:pRg st="0" end="0"/>
                                            </p:txEl>
                                          </p:spTgt>
                                        </p:tgtEl>
                                        <p:attrNameLst>
                                          <p:attrName>ppt_x</p:attrName>
                                          <p:attrName>ppt_y</p:attrName>
                                        </p:attrNameLst>
                                      </p:cBhvr>
                                      <p:rCtr x="266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6" grpId="1" build="p" bldLvl="2">
        <p:tmplLst>
          <p:tmpl lvl="1">
            <p:tnLst>
              <p:par>
                <p:cTn presetID="63" presetClass="path" presetSubtype="0" decel="100000" fill="hold" nodeType="withEffect">
                  <p:stCondLst>
                    <p:cond delay="0"/>
                  </p:stCondLst>
                  <p:childTnLst>
                    <p:animMotion origin="layout" path="M -4.22007E-6 -4.5892E-6 L 0.05349 -4.5892E-6 " pathEditMode="relative" rAng="0" ptsTypes="AA">
                      <p:cBhvr>
                        <p:cTn dur="500" fill="hold"/>
                        <p:tgtEl>
                          <p:spTgt spid="6"/>
                        </p:tgtEl>
                        <p:attrNameLst>
                          <p:attrName>ppt_x</p:attrName>
                          <p:attrName>ppt_y</p:attrName>
                        </p:attrNameLst>
                      </p:cBhvr>
                      <p:rCtr x="2668" y="0"/>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1"/>
        </a:solidFill>
        <a:effectLst/>
      </p:bgPr>
    </p:bg>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5" name="Slide Number Placeholder 3"/>
          <p:cNvSpPr>
            <a:spLocks noGrp="1"/>
          </p:cNvSpPr>
          <p:nvPr>
            <p:ph type="sldNum" sz="quarter" idx="19"/>
          </p:nvPr>
        </p:nvSpPr>
        <p:spPr>
          <a:xfrm>
            <a:off x="9353550" y="6492875"/>
            <a:ext cx="2844800" cy="365125"/>
          </a:xfrm>
        </p:spPr>
        <p:txBody>
          <a:bodyPr/>
          <a:lstStyle>
            <a:lvl1pPr>
              <a:defRPr smtClean="0">
                <a:solidFill>
                  <a:srgbClr val="3F3F3F"/>
                </a:solidFill>
                <a:latin typeface="+mn-lt"/>
              </a:defRPr>
            </a:lvl1pPr>
          </a:lstStyle>
          <a:p>
            <a:pPr>
              <a:defRPr/>
            </a:pPr>
            <a:fld id="{3D1B5734-3614-4DC6-A13F-4700EA017BC8}" type="slidenum">
              <a:rPr lang="en-US"/>
              <a:pPr>
                <a:defRPr/>
              </a:pPr>
              <a:t>‹#›</a:t>
            </a:fld>
            <a:endParaRPr lang="en-US"/>
          </a:p>
        </p:txBody>
      </p:sp>
    </p:spTree>
    <p:extLst>
      <p:ext uri="{BB962C8B-B14F-4D97-AF65-F5344CB8AC3E}">
        <p14:creationId xmlns:p14="http://schemas.microsoft.com/office/powerpoint/2010/main" val="4681287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49572850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hem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9056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932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3315929275"/>
      </p:ext>
    </p:extLst>
  </p:cSld>
  <p:clrMapOvr>
    <a:masterClrMapping/>
  </p:clrMapOvr>
  <p:transition spd="med">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Tree>
    <p:extLst>
      <p:ext uri="{BB962C8B-B14F-4D97-AF65-F5344CB8AC3E}">
        <p14:creationId xmlns:p14="http://schemas.microsoft.com/office/powerpoint/2010/main" val="4057116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pic>
        <p:nvPicPr>
          <p:cNvPr id="8" name="Picture 7"/>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89895990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38821985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608647383"/>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00205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bg1"/>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7"/>
            <a:ext cx="898127" cy="196093"/>
          </a:xfrm>
          <a:prstGeom prst="rect">
            <a:avLst/>
          </a:prstGeom>
        </p:spPr>
      </p:pic>
      <p:sp>
        <p:nvSpPr>
          <p:cNvPr id="8"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2034856437"/>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37"/>
          <a:stretch/>
        </p:blipFill>
        <p:spPr>
          <a:xfrm flipH="1">
            <a:off x="0" y="-36095"/>
            <a:ext cx="12192000" cy="6894095"/>
          </a:xfrm>
          <a:prstGeom prst="rect">
            <a:avLst/>
          </a:prstGeom>
        </p:spPr>
      </p:pic>
    </p:spTree>
    <p:extLst>
      <p:ext uri="{BB962C8B-B14F-4D97-AF65-F5344CB8AC3E}">
        <p14:creationId xmlns:p14="http://schemas.microsoft.com/office/powerpoint/2010/main" val="3156527144"/>
      </p:ext>
    </p:extLst>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slideLayout" Target="../slideLayouts/slideLayout89.xml"/><Relationship Id="rId50" Type="http://schemas.openxmlformats.org/officeDocument/2006/relationships/slideLayout" Target="../slideLayouts/slideLayout9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slideLayout" Target="../slideLayouts/slideLayout91.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52" Type="http://schemas.openxmlformats.org/officeDocument/2006/relationships/image" Target="../media/image1.pn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slideLayout" Target="../slideLayouts/slideLayout90.xml"/><Relationship Id="rId8" Type="http://schemas.openxmlformats.org/officeDocument/2006/relationships/slideLayout" Target="../slideLayouts/slideLayout50.xml"/><Relationship Id="rId5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4.xml"/><Relationship Id="rId18" Type="http://schemas.openxmlformats.org/officeDocument/2006/relationships/image" Target="../media/image16.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5.emf"/><Relationship Id="rId2" Type="http://schemas.openxmlformats.org/officeDocument/2006/relationships/slideLayout" Target="../slideLayouts/slideLayout94.xml"/><Relationship Id="rId16" Type="http://schemas.openxmlformats.org/officeDocument/2006/relationships/oleObject" Target="../embeddings/oleObject1.bin"/><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tags" Target="../tags/tag1.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356350"/>
            <a:ext cx="2844800" cy="365125"/>
          </a:xfrm>
          <a:prstGeom prst="rect">
            <a:avLst/>
          </a:prstGeom>
        </p:spPr>
        <p:txBody>
          <a:bodyPr vert="horz" lIns="182880" tIns="45720" rIns="182880" bIns="45720" rtlCol="0" anchor="ctr"/>
          <a:lstStyle>
            <a:lvl1pPr algn="l" eaLnBrk="1" fontAlgn="auto" hangingPunct="1">
              <a:spcBef>
                <a:spcPts val="0"/>
              </a:spcBef>
              <a:spcAft>
                <a:spcPts val="0"/>
              </a:spcAft>
              <a:defRPr sz="800" smtClean="0">
                <a:solidFill>
                  <a:schemeClr val="tx1">
                    <a:tint val="75000"/>
                  </a:schemeClr>
                </a:solidFill>
                <a:latin typeface="+mn-lt"/>
                <a:cs typeface="Segoe Pro Light"/>
              </a:defRPr>
            </a:lvl1pPr>
          </a:lstStyle>
          <a:p>
            <a:pPr>
              <a:defRPr/>
            </a:pPr>
            <a:endParaRPr lang="en-US" dirty="0"/>
          </a:p>
        </p:txBody>
      </p:sp>
      <p:sp>
        <p:nvSpPr>
          <p:cNvPr id="6" name="Slide Number Placeholder 5"/>
          <p:cNvSpPr>
            <a:spLocks noGrp="1"/>
          </p:cNvSpPr>
          <p:nvPr>
            <p:ph type="sldNum" sz="quarter" idx="4"/>
          </p:nvPr>
        </p:nvSpPr>
        <p:spPr>
          <a:xfrm>
            <a:off x="9353550" y="6356350"/>
            <a:ext cx="2844800" cy="365125"/>
          </a:xfrm>
          <a:prstGeom prst="rect">
            <a:avLst/>
          </a:prstGeom>
        </p:spPr>
        <p:txBody>
          <a:bodyPr vert="horz" lIns="182880" tIns="45720" rIns="182880" bIns="45720" rtlCol="0" anchor="ctr"/>
          <a:lstStyle>
            <a:lvl1pPr algn="r" eaLnBrk="1" fontAlgn="auto" hangingPunct="1">
              <a:spcBef>
                <a:spcPts val="0"/>
              </a:spcBef>
              <a:spcAft>
                <a:spcPts val="0"/>
              </a:spcAft>
              <a:defRPr sz="800" smtClean="0">
                <a:solidFill>
                  <a:schemeClr val="tx1">
                    <a:tint val="75000"/>
                  </a:schemeClr>
                </a:solidFill>
                <a:latin typeface="+mn-lt"/>
                <a:cs typeface="Segoe Pro Light"/>
              </a:defRPr>
            </a:lvl1pPr>
          </a:lstStyle>
          <a:p>
            <a:pPr>
              <a:defRPr/>
            </a:pPr>
            <a:fld id="{1550753C-F660-41DD-B1A8-7B783284F390}"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defRPr sz="1400">
          <a:solidFill>
            <a:srgbClr val="FFFFFF"/>
          </a:solidFill>
          <a:latin typeface="+mn-lt"/>
          <a:ea typeface="Segoe Pro Light"/>
          <a:cs typeface="Segoe Pro Light"/>
        </a:defRPr>
      </a:lvl1pPr>
      <a:lvl2pPr algn="l" rtl="0" fontAlgn="base">
        <a:lnSpc>
          <a:spcPct val="120000"/>
        </a:lnSpc>
        <a:spcBef>
          <a:spcPct val="20000"/>
        </a:spcBef>
        <a:spcAft>
          <a:spcPct val="0"/>
        </a:spcAft>
        <a:defRPr sz="1400">
          <a:solidFill>
            <a:srgbClr val="FFFFFF"/>
          </a:solidFill>
          <a:latin typeface="+mn-lt"/>
          <a:ea typeface="Segoe Pro Light"/>
          <a:cs typeface="Segoe Pro Light"/>
        </a:defRPr>
      </a:lvl2pPr>
      <a:lvl3pPr algn="l" rtl="0" fontAlgn="base">
        <a:lnSpc>
          <a:spcPct val="120000"/>
        </a:lnSpc>
        <a:spcBef>
          <a:spcPct val="20000"/>
        </a:spcBef>
        <a:spcAft>
          <a:spcPct val="0"/>
        </a:spcAft>
        <a:defRPr sz="1400">
          <a:solidFill>
            <a:srgbClr val="FFFFFF"/>
          </a:solidFill>
          <a:latin typeface="+mn-lt"/>
          <a:ea typeface="Segoe Pro Light"/>
          <a:cs typeface="Segoe Pro Light"/>
        </a:defRPr>
      </a:lvl3pPr>
      <a:lvl4pPr algn="l" rtl="0" fontAlgn="base">
        <a:lnSpc>
          <a:spcPct val="120000"/>
        </a:lnSpc>
        <a:spcBef>
          <a:spcPct val="20000"/>
        </a:spcBef>
        <a:spcAft>
          <a:spcPct val="0"/>
        </a:spcAft>
        <a:defRPr sz="1400">
          <a:solidFill>
            <a:srgbClr val="FFFFFF"/>
          </a:solidFill>
          <a:latin typeface="+mn-lt"/>
          <a:ea typeface="Segoe Pro Light"/>
          <a:cs typeface="Segoe Pro Light"/>
        </a:defRPr>
      </a:lvl4pPr>
      <a:lvl5pPr algn="l" rtl="0" fontAlgn="base">
        <a:lnSpc>
          <a:spcPct val="120000"/>
        </a:lnSpc>
        <a:spcBef>
          <a:spcPct val="20000"/>
        </a:spcBef>
        <a:spcAft>
          <a:spcPct val="0"/>
        </a:spcAft>
        <a:defRPr sz="1400">
          <a:solidFill>
            <a:srgbClr val="FFFFFF"/>
          </a:solidFill>
          <a:latin typeface="+mn-lt"/>
          <a:ea typeface="Segoe Pro Light"/>
          <a:cs typeface="Segoe Pro Light"/>
        </a:defRPr>
      </a:lvl5pPr>
      <a:lvl6pPr marL="457200" algn="l" rtl="0" fontAlgn="base">
        <a:lnSpc>
          <a:spcPct val="120000"/>
        </a:lnSpc>
        <a:spcBef>
          <a:spcPct val="20000"/>
        </a:spcBef>
        <a:spcAft>
          <a:spcPct val="0"/>
        </a:spcAft>
        <a:defRPr sz="1400">
          <a:solidFill>
            <a:srgbClr val="FFFFFF"/>
          </a:solidFill>
          <a:latin typeface="+mn-lt"/>
          <a:ea typeface="Segoe Pro Light"/>
          <a:cs typeface="Segoe Pro Light"/>
        </a:defRPr>
      </a:lvl6pPr>
      <a:lvl7pPr marL="914400" algn="l" rtl="0" fontAlgn="base">
        <a:lnSpc>
          <a:spcPct val="120000"/>
        </a:lnSpc>
        <a:spcBef>
          <a:spcPct val="20000"/>
        </a:spcBef>
        <a:spcAft>
          <a:spcPct val="0"/>
        </a:spcAft>
        <a:defRPr sz="1400">
          <a:solidFill>
            <a:srgbClr val="FFFFFF"/>
          </a:solidFill>
          <a:latin typeface="+mn-lt"/>
          <a:ea typeface="Segoe Pro Light"/>
          <a:cs typeface="Segoe Pro Light"/>
        </a:defRPr>
      </a:lvl7pPr>
      <a:lvl8pPr marL="1371600" algn="l" rtl="0" fontAlgn="base">
        <a:lnSpc>
          <a:spcPct val="120000"/>
        </a:lnSpc>
        <a:spcBef>
          <a:spcPct val="20000"/>
        </a:spcBef>
        <a:spcAft>
          <a:spcPct val="0"/>
        </a:spcAft>
        <a:defRPr sz="1400">
          <a:solidFill>
            <a:srgbClr val="FFFFFF"/>
          </a:solidFill>
          <a:latin typeface="+mn-lt"/>
          <a:ea typeface="Segoe Pro Light"/>
          <a:cs typeface="Segoe Pro Light"/>
        </a:defRPr>
      </a:lvl8pPr>
      <a:lvl9pPr marL="1828800" algn="l" rtl="0" fontAlgn="base">
        <a:lnSpc>
          <a:spcPct val="120000"/>
        </a:lnSpc>
        <a:spcBef>
          <a:spcPct val="20000"/>
        </a:spcBef>
        <a:spcAft>
          <a:spcPct val="0"/>
        </a:spcAft>
        <a:defRPr sz="1400">
          <a:solidFill>
            <a:srgbClr val="FFFFFF"/>
          </a:solidFill>
          <a:latin typeface="+mn-lt"/>
          <a:ea typeface="Segoe Pro Light"/>
          <a:cs typeface="Segoe Pro Light"/>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eaLnBrk="1" fontAlgn="auto" hangingPunct="1">
              <a:spcBef>
                <a:spcPts val="0"/>
              </a:spcBef>
              <a:spcAft>
                <a:spcPts val="0"/>
              </a:spcAft>
            </a:pPr>
            <a:fld id="{2549156F-DDCF-40A8-935F-C4BA21A59E62}" type="datetimeFigureOut">
              <a:rPr lang="en-US" smtClean="0">
                <a:solidFill>
                  <a:prstClr val="black">
                    <a:tint val="75000"/>
                  </a:prstClr>
                </a:solidFill>
                <a:latin typeface="Calibri" panose="020F0502020204030204"/>
              </a:rPr>
              <a:pPr defTabSz="914400" eaLnBrk="1" fontAlgn="auto" hangingPunct="1">
                <a:spcBef>
                  <a:spcPts val="0"/>
                </a:spcBef>
                <a:spcAft>
                  <a:spcPts val="0"/>
                </a:spcAft>
              </a:pPr>
              <a:t>11/5/2017</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eaLnBrk="1" fontAlgn="auto" hangingPunct="1">
              <a:spcBef>
                <a:spcPts val="0"/>
              </a:spcBef>
              <a:spcAft>
                <a:spcPts val="0"/>
              </a:spcAft>
            </a:pPr>
            <a:fld id="{11C0F982-576B-4C53-B9CE-E3EBE8D44DA3}" type="slidenum">
              <a:rPr lang="en-US" smtClean="0">
                <a:solidFill>
                  <a:prstClr val="black">
                    <a:tint val="75000"/>
                  </a:prstClr>
                </a:solidFill>
                <a:latin typeface="Calibri" panose="020F0502020204030204"/>
              </a:rPr>
              <a:pPr defTabSz="914400" eaLnBrk="1" fontAlgn="auto" hangingPunct="1">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669691151"/>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958" r:id="rId12"/>
    <p:sldLayoutId id="21474839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455" y="291102"/>
            <a:ext cx="11475214"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455" y="1187645"/>
            <a:ext cx="11475214"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5400000">
            <a:off x="10375847" y="1839506"/>
            <a:ext cx="4214127" cy="535118"/>
          </a:xfrm>
          <a:prstGeom prst="rect">
            <a:avLst/>
          </a:prstGeom>
        </p:spPr>
      </p:pic>
    </p:spTree>
    <p:extLst>
      <p:ext uri="{BB962C8B-B14F-4D97-AF65-F5344CB8AC3E}">
        <p14:creationId xmlns:p14="http://schemas.microsoft.com/office/powerpoint/2010/main" val="3088876220"/>
      </p:ext>
    </p:extLst>
  </p:cSld>
  <p:clrMap bg1="dk1" tx1="lt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2" r:id="rId36"/>
    <p:sldLayoutId id="2147483943" r:id="rId37"/>
    <p:sldLayoutId id="2147483944" r:id="rId38"/>
    <p:sldLayoutId id="2147483945" r:id="rId39"/>
    <p:sldLayoutId id="2147483946" r:id="rId40"/>
    <p:sldLayoutId id="2147483947" r:id="rId41"/>
    <p:sldLayoutId id="2147483948" r:id="rId42"/>
    <p:sldLayoutId id="2147483949" r:id="rId43"/>
    <p:sldLayoutId id="2147483950" r:id="rId44"/>
    <p:sldLayoutId id="2147483951" r:id="rId45"/>
    <p:sldLayoutId id="2147483952" r:id="rId46"/>
    <p:sldLayoutId id="2147483953" r:id="rId47"/>
    <p:sldLayoutId id="2147483954" r:id="rId48"/>
    <p:sldLayoutId id="2147483955" r:id="rId49"/>
    <p:sldLayoutId id="2147483956" r:id="rId50"/>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5702">
          <p15:clr>
            <a:srgbClr val="5ACBF0"/>
          </p15:clr>
        </p15:guide>
        <p15:guide id="4" pos="749">
          <p15:clr>
            <a:srgbClr val="5ACBF0"/>
          </p15:clr>
        </p15:guide>
        <p15:guide id="5" pos="1325">
          <p15:clr>
            <a:srgbClr val="5ACBF0"/>
          </p15:clr>
        </p15:guide>
        <p15:guide id="6" pos="1901">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2477">
          <p15:clr>
            <a:srgbClr val="5ACBF0"/>
          </p15:clr>
        </p15:guide>
        <p15:guide id="13" orient="horz" pos="763">
          <p15:clr>
            <a:srgbClr val="5ACBF0"/>
          </p15:clr>
        </p15:guide>
        <p15:guide id="14" orient="horz" pos="1339">
          <p15:clr>
            <a:srgbClr val="5ACBF0"/>
          </p15:clr>
        </p15:guide>
        <p15:guide id="15" orient="horz" pos="1915">
          <p15:clr>
            <a:srgbClr val="5ACBF0"/>
          </p15:clr>
        </p15:guide>
        <p15:guide id="16" orient="horz" pos="2491">
          <p15:clr>
            <a:srgbClr val="5ACBF0"/>
          </p15:clr>
        </p15:guide>
        <p15:guide id="17" orient="horz" pos="3067">
          <p15:clr>
            <a:srgbClr val="5ACBF0"/>
          </p15:clr>
        </p15:guide>
        <p15:guide id="18" orient="horz" pos="3643">
          <p15:clr>
            <a:srgbClr val="5ACBF0"/>
          </p15:clr>
        </p15:guide>
        <p15:guide id="19" orient="horz" pos="4219">
          <p15:clr>
            <a:srgbClr val="5ACBF0"/>
          </p15:clr>
        </p15:guide>
        <p15:guide id="20" pos="288">
          <p15:clr>
            <a:srgbClr val="C35EA4"/>
          </p15:clr>
        </p15:guide>
        <p15:guide id="21" pos="5587">
          <p15:clr>
            <a:srgbClr val="C35EA4"/>
          </p15:clr>
        </p15:guide>
        <p15:guide id="22" orient="horz" pos="302">
          <p15:clr>
            <a:srgbClr val="C35EA4"/>
          </p15:clr>
        </p15:guide>
        <p15:guide id="23"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00"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4166197" y="6604621"/>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3915656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transition>
    <p:fade/>
  </p:transition>
  <p:hf hdr="0" ftr="0" dt="0"/>
  <p:txStyles>
    <p:title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600"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800"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2">
          <p15:clr>
            <a:srgbClr val="C35EA4"/>
          </p15:clr>
        </p15:guide>
        <p15:guide id="2" orient="horz" pos="795">
          <p15:clr>
            <a:srgbClr val="C35EA4"/>
          </p15:clr>
        </p15:guide>
        <p15:guide id="3" orient="horz" pos="4075">
          <p15:clr>
            <a:srgbClr val="C35EA4"/>
          </p15:clr>
        </p15:guide>
        <p15:guide id="4" orient="horz" pos="752">
          <p15:clr>
            <a:srgbClr val="C35EA4"/>
          </p15:clr>
        </p15:guide>
        <p15:guide id="5" pos="274">
          <p15:clr>
            <a:srgbClr val="C35EA4"/>
          </p15:clr>
        </p15:guide>
        <p15:guide id="6" pos="74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6.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97.xml"/><Relationship Id="rId5" Type="http://schemas.openxmlformats.org/officeDocument/2006/relationships/image" Target="../media/image40.png"/><Relationship Id="rId4" Type="http://schemas.openxmlformats.org/officeDocument/2006/relationships/image" Target="../media/image42.em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45.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4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43.png"/><Relationship Id="rId5" Type="http://schemas.openxmlformats.org/officeDocument/2006/relationships/tags" Target="../tags/tag32.xml"/><Relationship Id="rId10" Type="http://schemas.openxmlformats.org/officeDocument/2006/relationships/notesSlide" Target="../notesSlides/notesSlide17.xml"/><Relationship Id="rId4" Type="http://schemas.openxmlformats.org/officeDocument/2006/relationships/tags" Target="../tags/tag31.xml"/><Relationship Id="rId9" Type="http://schemas.openxmlformats.org/officeDocument/2006/relationships/slideLayout" Target="../slideLayouts/slideLayout35.xml"/><Relationship Id="rId14" Type="http://schemas.openxmlformats.org/officeDocument/2006/relationships/image" Target="../media/image46.jpe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www.microsoft.com/about/legal/permiss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1.xml"/><Relationship Id="rId1" Type="http://schemas.openxmlformats.org/officeDocument/2006/relationships/vmlDrawing" Target="../drawings/vmlDrawing2.vml"/><Relationship Id="rId5" Type="http://schemas.openxmlformats.org/officeDocument/2006/relationships/image" Target="../media/image52.emf"/><Relationship Id="rId4" Type="http://schemas.openxmlformats.org/officeDocument/2006/relationships/oleObject" Target="../embeddings/oleObject2.bin"/></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image" Target="../media/image37.png"/><Relationship Id="rId11" Type="http://schemas.openxmlformats.org/officeDocument/2006/relationships/image" Target="../media/image58.png"/><Relationship Id="rId5" Type="http://schemas.openxmlformats.org/officeDocument/2006/relationships/image" Target="../media/image54.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38.png"/><Relationship Id="rId9" Type="http://schemas.openxmlformats.org/officeDocument/2006/relationships/image" Target="../media/image56.png"/><Relationship Id="rId1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4.xml"/><Relationship Id="rId4" Type="http://schemas.openxmlformats.org/officeDocument/2006/relationships/tags" Target="../tags/tag5.xml"/><Relationship Id="rId9"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28.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7.png"/><Relationship Id="rId2" Type="http://schemas.openxmlformats.org/officeDocument/2006/relationships/tags" Target="../tags/tag11.xml"/><Relationship Id="rId16" Type="http://schemas.openxmlformats.org/officeDocument/2006/relationships/image" Target="../media/image31.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6.png"/><Relationship Id="rId5" Type="http://schemas.openxmlformats.org/officeDocument/2006/relationships/tags" Target="../tags/tag14.xml"/><Relationship Id="rId15" Type="http://schemas.openxmlformats.org/officeDocument/2006/relationships/image" Target="../media/image30.png"/><Relationship Id="rId10" Type="http://schemas.openxmlformats.org/officeDocument/2006/relationships/notesSlide" Target="../notesSlides/notesSlide6.xml"/><Relationship Id="rId4" Type="http://schemas.openxmlformats.org/officeDocument/2006/relationships/tags" Target="../tags/tag13.xml"/><Relationship Id="rId9" Type="http://schemas.openxmlformats.org/officeDocument/2006/relationships/slideLayout" Target="../slideLayouts/slideLayout42.xml"/><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8.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7.png"/><Relationship Id="rId2" Type="http://schemas.openxmlformats.org/officeDocument/2006/relationships/tags" Target="../tags/tag19.xml"/><Relationship Id="rId16" Type="http://schemas.openxmlformats.org/officeDocument/2006/relationships/image" Target="../media/image31.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6.png"/><Relationship Id="rId5" Type="http://schemas.openxmlformats.org/officeDocument/2006/relationships/tags" Target="../tags/tag22.xml"/><Relationship Id="rId15" Type="http://schemas.openxmlformats.org/officeDocument/2006/relationships/image" Target="../media/image30.png"/><Relationship Id="rId10" Type="http://schemas.openxmlformats.org/officeDocument/2006/relationships/notesSlide" Target="../notesSlides/notesSlide7.xml"/><Relationship Id="rId4" Type="http://schemas.openxmlformats.org/officeDocument/2006/relationships/tags" Target="../tags/tag21.xml"/><Relationship Id="rId9" Type="http://schemas.openxmlformats.org/officeDocument/2006/relationships/slideLayout" Target="../slideLayouts/slideLayout42.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35.emf"/><Relationship Id="rId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6.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Placeholder 4"/>
          <p:cNvSpPr>
            <a:spLocks noGrp="1"/>
          </p:cNvSpPr>
          <p:nvPr>
            <p:ph type="body" sz="quarter" idx="13"/>
          </p:nvPr>
        </p:nvSpPr>
        <p:spPr>
          <a:xfrm>
            <a:off x="0" y="1143000"/>
            <a:ext cx="6950075" cy="2286000"/>
          </a:xfrm>
          <a:solidFill>
            <a:schemeClr val="accent1">
              <a:alpha val="90195"/>
            </a:schemeClr>
          </a:solidFill>
        </p:spPr>
        <p:txBody>
          <a:bodyPr/>
          <a:lstStyle/>
          <a:p>
            <a:pPr>
              <a:spcBef>
                <a:spcPct val="0"/>
              </a:spcBef>
            </a:pPr>
            <a:r>
              <a:rPr lang="en-US" sz="4800" dirty="0">
                <a:solidFill>
                  <a:schemeClr val="tx1"/>
                </a:solidFill>
              </a:rPr>
              <a:t>Introduction to Cloud Business Analytics</a:t>
            </a:r>
            <a:endParaRPr lang="en-US" sz="4800" dirty="0"/>
          </a:p>
        </p:txBody>
      </p:sp>
      <p:sp>
        <p:nvSpPr>
          <p:cNvPr id="2" name="Slide Number Placeholder 1"/>
          <p:cNvSpPr>
            <a:spLocks noGrp="1"/>
          </p:cNvSpPr>
          <p:nvPr>
            <p:ph type="sldNum" sz="quarter" idx="19"/>
          </p:nvPr>
        </p:nvSpPr>
        <p:spPr/>
        <p:txBody>
          <a:bodyPr/>
          <a:lstStyle/>
          <a:p>
            <a:pPr>
              <a:defRPr/>
            </a:pPr>
            <a:fld id="{3D1B5734-3614-4DC6-A13F-4700EA017BC8}"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3400" y="2084362"/>
            <a:ext cx="11429739" cy="40597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8179" tIns="92119" rIns="138179" bIns="92119" numCol="1" spcCol="0" rtlCol="0" fromWordArt="0" anchor="ctr" anchorCtr="0" forceAA="0" compatLnSpc="1">
            <a:prstTxWarp prst="textNoShape">
              <a:avLst/>
            </a:prstTxWarp>
            <a:noAutofit/>
          </a:bodyPr>
          <a:lstStyle/>
          <a:p>
            <a:pPr>
              <a:defRPr/>
            </a:pPr>
            <a:r>
              <a:rPr lang="en-US" sz="2333" b="1" dirty="0">
                <a:solidFill>
                  <a:schemeClr val="tx1"/>
                </a:solidFill>
                <a:cs typeface="Segoe UI" panose="020B0502040204020203" pitchFamily="34" charset="0"/>
              </a:rPr>
              <a:t>FULLY MANAGED AND SUPPORTED</a:t>
            </a:r>
            <a:r>
              <a:rPr lang="en-US" sz="2333" dirty="0">
                <a:solidFill>
                  <a:schemeClr val="tx1"/>
                </a:solidFill>
                <a:cs typeface="Segoe UI" panose="020B0502040204020203" pitchFamily="34" charset="0"/>
              </a:rPr>
              <a:t> Hadoop, Spark, </a:t>
            </a:r>
            <a:r>
              <a:rPr lang="en-US" sz="2333" dirty="0" err="1">
                <a:solidFill>
                  <a:schemeClr val="tx1"/>
                </a:solidFill>
                <a:cs typeface="Segoe UI" panose="020B0502040204020203" pitchFamily="34" charset="0"/>
              </a:rPr>
              <a:t>HBase</a:t>
            </a:r>
            <a:r>
              <a:rPr lang="en-US" sz="2333" dirty="0">
                <a:solidFill>
                  <a:schemeClr val="tx1"/>
                </a:solidFill>
                <a:cs typeface="Segoe UI" panose="020B0502040204020203" pitchFamily="34" charset="0"/>
              </a:rPr>
              <a:t> and Storm</a:t>
            </a:r>
          </a:p>
          <a:p>
            <a:pPr>
              <a:defRPr/>
            </a:pPr>
            <a:endParaRPr lang="en-US" sz="2333" dirty="0">
              <a:solidFill>
                <a:schemeClr val="tx1"/>
              </a:solidFill>
              <a:cs typeface="Segoe UI" panose="020B0502040204020203" pitchFamily="34" charset="0"/>
            </a:endParaRPr>
          </a:p>
          <a:p>
            <a:pPr>
              <a:defRPr/>
            </a:pPr>
            <a:r>
              <a:rPr lang="en-US" sz="2333" dirty="0">
                <a:solidFill>
                  <a:schemeClr val="tx1"/>
                </a:solidFill>
                <a:cs typeface="Segoe UI" panose="020B0502040204020203" pitchFamily="34" charset="0"/>
              </a:rPr>
              <a:t>Available on </a:t>
            </a:r>
            <a:r>
              <a:rPr lang="en-US" sz="2333" b="1" dirty="0">
                <a:solidFill>
                  <a:schemeClr val="tx1"/>
                </a:solidFill>
                <a:cs typeface="Segoe UI" panose="020B0502040204020203" pitchFamily="34" charset="0"/>
              </a:rPr>
              <a:t>LINUX</a:t>
            </a:r>
            <a:r>
              <a:rPr lang="en-US" sz="2333" dirty="0">
                <a:solidFill>
                  <a:schemeClr val="tx1"/>
                </a:solidFill>
                <a:cs typeface="Segoe UI" panose="020B0502040204020203" pitchFamily="34" charset="0"/>
              </a:rPr>
              <a:t> and </a:t>
            </a:r>
            <a:r>
              <a:rPr lang="en-US" sz="2333" b="1" dirty="0">
                <a:solidFill>
                  <a:schemeClr val="tx1"/>
                </a:solidFill>
                <a:cs typeface="Segoe UI" panose="020B0502040204020203" pitchFamily="34" charset="0"/>
              </a:rPr>
              <a:t>WINDOWS</a:t>
            </a:r>
          </a:p>
          <a:p>
            <a:pPr>
              <a:defRPr/>
            </a:pPr>
            <a:endParaRPr lang="en-US" sz="2333" b="1" dirty="0">
              <a:solidFill>
                <a:schemeClr val="tx1"/>
              </a:solidFill>
              <a:cs typeface="Segoe UI" panose="020B0502040204020203" pitchFamily="34" charset="0"/>
            </a:endParaRPr>
          </a:p>
          <a:p>
            <a:pPr>
              <a:defRPr/>
            </a:pPr>
            <a:r>
              <a:rPr lang="en-US" sz="2333" dirty="0">
                <a:solidFill>
                  <a:schemeClr val="tx1"/>
                </a:solidFill>
                <a:cs typeface="Segoe UI" panose="020B0502040204020203" pitchFamily="34" charset="0"/>
              </a:rPr>
              <a:t>Works on </a:t>
            </a:r>
            <a:r>
              <a:rPr lang="en-US" sz="2333" b="1" dirty="0">
                <a:solidFill>
                  <a:schemeClr val="tx1"/>
                </a:solidFill>
                <a:cs typeface="Segoe UI" panose="020B0502040204020203" pitchFamily="34" charset="0"/>
              </a:rPr>
              <a:t>AZURE STORAGE</a:t>
            </a:r>
            <a:r>
              <a:rPr lang="en-US" sz="2333" dirty="0">
                <a:solidFill>
                  <a:schemeClr val="tx1"/>
                </a:solidFill>
                <a:cs typeface="Segoe UI" panose="020B0502040204020203" pitchFamily="34" charset="0"/>
              </a:rPr>
              <a:t> or </a:t>
            </a:r>
            <a:r>
              <a:rPr lang="en-US" sz="2333" b="1" dirty="0">
                <a:solidFill>
                  <a:schemeClr val="tx1"/>
                </a:solidFill>
                <a:cs typeface="Segoe UI" panose="020B0502040204020203" pitchFamily="34" charset="0"/>
              </a:rPr>
              <a:t>DATA LAKE STORE</a:t>
            </a:r>
          </a:p>
          <a:p>
            <a:pPr>
              <a:defRPr/>
            </a:pPr>
            <a:endParaRPr lang="en-US" sz="2333" dirty="0">
              <a:solidFill>
                <a:schemeClr val="tx1"/>
              </a:solidFill>
              <a:cs typeface="Segoe UI" panose="020B0502040204020203" pitchFamily="34" charset="0"/>
            </a:endParaRPr>
          </a:p>
          <a:p>
            <a:pPr>
              <a:defRPr/>
            </a:pPr>
            <a:r>
              <a:rPr lang="en-US" sz="2333" b="1" dirty="0">
                <a:solidFill>
                  <a:schemeClr val="tx1"/>
                </a:solidFill>
                <a:cs typeface="Segoe UI" panose="020B0502040204020203" pitchFamily="34" charset="0"/>
              </a:rPr>
              <a:t>100% OPEN SOURCE </a:t>
            </a:r>
            <a:r>
              <a:rPr lang="en-US" sz="2333" dirty="0">
                <a:solidFill>
                  <a:schemeClr val="tx1"/>
                </a:solidFill>
                <a:cs typeface="Segoe UI" panose="020B0502040204020203" pitchFamily="34" charset="0"/>
              </a:rPr>
              <a:t>Apache Hadoop (HDP 2.3)</a:t>
            </a:r>
          </a:p>
          <a:p>
            <a:pPr>
              <a:defRPr/>
            </a:pPr>
            <a:endParaRPr lang="en-US" sz="2333" dirty="0">
              <a:solidFill>
                <a:schemeClr val="tx1"/>
              </a:solidFill>
              <a:cs typeface="Segoe UI" panose="020B0502040204020203" pitchFamily="34" charset="0"/>
            </a:endParaRPr>
          </a:p>
          <a:p>
            <a:pPr>
              <a:defRPr/>
            </a:pPr>
            <a:r>
              <a:rPr lang="en-US" sz="2333" dirty="0">
                <a:solidFill>
                  <a:schemeClr val="tx1"/>
                </a:solidFill>
                <a:cs typeface="Segoe UI" panose="020B0502040204020203" pitchFamily="34" charset="0"/>
              </a:rPr>
              <a:t>Clusters up and </a:t>
            </a:r>
            <a:r>
              <a:rPr lang="en-US" sz="2333" b="1" dirty="0">
                <a:solidFill>
                  <a:schemeClr val="tx1"/>
                </a:solidFill>
                <a:cs typeface="Segoe UI" panose="020B0502040204020203" pitchFamily="34" charset="0"/>
              </a:rPr>
              <a:t>RUNNING IN MINUTES</a:t>
            </a:r>
          </a:p>
          <a:p>
            <a:pPr>
              <a:defRPr/>
            </a:pPr>
            <a:endParaRPr lang="en-US" sz="2333" b="1" dirty="0">
              <a:solidFill>
                <a:schemeClr val="tx1"/>
              </a:solidFill>
              <a:cs typeface="Segoe UI" panose="020B0502040204020203" pitchFamily="34" charset="0"/>
            </a:endParaRPr>
          </a:p>
          <a:p>
            <a:pPr>
              <a:defRPr/>
            </a:pPr>
            <a:r>
              <a:rPr lang="en-US" sz="2333" dirty="0">
                <a:solidFill>
                  <a:schemeClr val="tx1"/>
                </a:solidFill>
                <a:cs typeface="Segoe UI" panose="020B0502040204020203" pitchFamily="34" charset="0"/>
              </a:rPr>
              <a:t>Use familiar </a:t>
            </a:r>
            <a:r>
              <a:rPr lang="en-US" sz="2333" b="1" dirty="0">
                <a:solidFill>
                  <a:schemeClr val="tx1"/>
                </a:solidFill>
                <a:cs typeface="Segoe UI" panose="020B0502040204020203" pitchFamily="34" charset="0"/>
              </a:rPr>
              <a:t>BI TOOLS FOR ANALYSIS</a:t>
            </a:r>
            <a:r>
              <a:rPr lang="en-US" sz="2333" dirty="0">
                <a:solidFill>
                  <a:schemeClr val="tx1"/>
                </a:solidFill>
                <a:cs typeface="Segoe UI" panose="020B0502040204020203" pitchFamily="34" charset="0"/>
              </a:rPr>
              <a:t> like Excel</a:t>
            </a:r>
            <a:endParaRPr lang="en-US" sz="2333" b="1" dirty="0">
              <a:solidFill>
                <a:schemeClr val="tx1"/>
              </a:solidFill>
              <a:cs typeface="Segoe UI" panose="020B0502040204020203" pitchFamily="34" charset="0"/>
            </a:endParaRPr>
          </a:p>
        </p:txBody>
      </p:sp>
      <p:sp>
        <p:nvSpPr>
          <p:cNvPr id="15" name="Title 1"/>
          <p:cNvSpPr txBox="1">
            <a:spLocks/>
          </p:cNvSpPr>
          <p:nvPr/>
        </p:nvSpPr>
        <p:spPr>
          <a:xfrm>
            <a:off x="533400" y="451248"/>
            <a:ext cx="4442069" cy="1148951"/>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defRPr/>
            </a:pPr>
            <a:r>
              <a:rPr lang="en-US" sz="4999" spc="-124" dirty="0">
                <a:solidFill>
                  <a:srgbClr val="0070C0"/>
                </a:solidFill>
              </a:rPr>
              <a:t>Azure HDInsight</a:t>
            </a:r>
          </a:p>
          <a:p>
            <a:pPr>
              <a:defRPr/>
            </a:pPr>
            <a:r>
              <a:rPr lang="en-US" sz="2400" spc="-124" dirty="0"/>
              <a:t>Hadoop as a Service on Azure</a:t>
            </a:r>
          </a:p>
        </p:txBody>
      </p:sp>
      <p:grpSp>
        <p:nvGrpSpPr>
          <p:cNvPr id="8" name="Group 7"/>
          <p:cNvGrpSpPr/>
          <p:nvPr/>
        </p:nvGrpSpPr>
        <p:grpSpPr>
          <a:xfrm>
            <a:off x="10520975" y="143665"/>
            <a:ext cx="1539173" cy="1118975"/>
            <a:chOff x="3365500" y="4116388"/>
            <a:chExt cx="1570037" cy="1141413"/>
          </a:xfrm>
          <a:solidFill>
            <a:srgbClr val="00B0F0"/>
          </a:solidFill>
        </p:grpSpPr>
        <p:sp>
          <p:nvSpPr>
            <p:cNvPr id="9"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a:solidFill>
                  <a:srgbClr val="FFFFFF"/>
                </a:solidFill>
              </a:endParaRPr>
            </a:p>
          </p:txBody>
        </p:sp>
        <p:sp>
          <p:nvSpPr>
            <p:cNvPr id="10"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a:solidFill>
                  <a:srgbClr val="FFFFFF"/>
                </a:solidFill>
              </a:endParaRPr>
            </a:p>
          </p:txBody>
        </p:sp>
        <p:sp>
          <p:nvSpPr>
            <p:cNvPr id="11"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360302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268927" y="286381"/>
            <a:ext cx="11653523" cy="927940"/>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4800" kern="1200" spc="-10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100" normalizeH="0" baseline="0" noProof="0" dirty="0">
                <a:ln w="3175">
                  <a:noFill/>
                </a:ln>
                <a:solidFill>
                  <a:srgbClr val="0070C0"/>
                </a:solidFill>
                <a:effectLst/>
                <a:uLnTx/>
                <a:uFillTx/>
                <a:latin typeface="Segoe UI Light"/>
                <a:ea typeface="ＭＳ Ｐゴシック" charset="0"/>
                <a:cs typeface="Segoe UI" pitchFamily="34" charset="0"/>
              </a:rPr>
              <a:t>Data Lake Store: Technical Requirements</a:t>
            </a:r>
          </a:p>
        </p:txBody>
      </p:sp>
      <p:grpSp>
        <p:nvGrpSpPr>
          <p:cNvPr id="11" name="Group 10"/>
          <p:cNvGrpSpPr/>
          <p:nvPr/>
        </p:nvGrpSpPr>
        <p:grpSpPr>
          <a:xfrm>
            <a:off x="1" y="1274534"/>
            <a:ext cx="11757022" cy="548640"/>
            <a:chOff x="1" y="1274534"/>
            <a:chExt cx="11757022" cy="548640"/>
          </a:xfrm>
        </p:grpSpPr>
        <p:sp>
          <p:nvSpPr>
            <p:cNvPr id="12" name="Rectangle 11"/>
            <p:cNvSpPr/>
            <p:nvPr/>
          </p:nvSpPr>
          <p:spPr bwMode="auto">
            <a:xfrm>
              <a:off x="1" y="1274534"/>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Secure</a:t>
              </a:r>
            </a:p>
          </p:txBody>
        </p:sp>
        <p:sp>
          <p:nvSpPr>
            <p:cNvPr id="13" name="Rectangle 12"/>
            <p:cNvSpPr/>
            <p:nvPr/>
          </p:nvSpPr>
          <p:spPr>
            <a:xfrm>
              <a:off x="3248024" y="1274534"/>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highly secure to prevent unauthorized access (especially as all data is in one place). </a:t>
              </a:r>
            </a:p>
          </p:txBody>
        </p:sp>
        <p:grpSp>
          <p:nvGrpSpPr>
            <p:cNvPr id="14" name="Group 13"/>
            <p:cNvGrpSpPr/>
            <p:nvPr/>
          </p:nvGrpSpPr>
          <p:grpSpPr>
            <a:xfrm>
              <a:off x="759876" y="1341674"/>
              <a:ext cx="254812" cy="414360"/>
              <a:chOff x="825500" y="1389063"/>
              <a:chExt cx="522287" cy="849312"/>
            </a:xfrm>
          </p:grpSpPr>
          <p:sp>
            <p:nvSpPr>
              <p:cNvPr id="15" name="Freeform 10"/>
              <p:cNvSpPr>
                <a:spLocks/>
              </p:cNvSpPr>
              <p:nvPr/>
            </p:nvSpPr>
            <p:spPr bwMode="auto">
              <a:xfrm>
                <a:off x="925513" y="1389063"/>
                <a:ext cx="322262" cy="3698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Rectangle 11"/>
              <p:cNvSpPr>
                <a:spLocks noChangeArrowheads="1"/>
              </p:cNvSpPr>
              <p:nvPr/>
            </p:nvSpPr>
            <p:spPr bwMode="auto">
              <a:xfrm>
                <a:off x="825500" y="1746250"/>
                <a:ext cx="522287" cy="4921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Rectangle 12"/>
              <p:cNvSpPr>
                <a:spLocks noChangeArrowheads="1"/>
              </p:cNvSpPr>
              <p:nvPr/>
            </p:nvSpPr>
            <p:spPr bwMode="auto">
              <a:xfrm>
                <a:off x="825500" y="1746250"/>
                <a:ext cx="134937" cy="4921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reeform 13"/>
              <p:cNvSpPr>
                <a:spLocks/>
              </p:cNvSpPr>
              <p:nvPr/>
            </p:nvSpPr>
            <p:spPr bwMode="auto">
              <a:xfrm>
                <a:off x="1033463" y="1903413"/>
                <a:ext cx="106362" cy="18732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19" name="Group 18"/>
          <p:cNvGrpSpPr/>
          <p:nvPr/>
        </p:nvGrpSpPr>
        <p:grpSpPr>
          <a:xfrm>
            <a:off x="1" y="4689848"/>
            <a:ext cx="11757022" cy="548640"/>
            <a:chOff x="1" y="4689848"/>
            <a:chExt cx="11757022" cy="548640"/>
          </a:xfrm>
        </p:grpSpPr>
        <p:sp>
          <p:nvSpPr>
            <p:cNvPr id="20" name="Rectangle 19"/>
            <p:cNvSpPr/>
            <p:nvPr/>
          </p:nvSpPr>
          <p:spPr bwMode="auto">
            <a:xfrm>
              <a:off x="1" y="4689848"/>
              <a:ext cx="3248023"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Native format</a:t>
              </a:r>
            </a:p>
          </p:txBody>
        </p:sp>
        <p:sp>
          <p:nvSpPr>
            <p:cNvPr id="21" name="Rectangle 20"/>
            <p:cNvSpPr/>
            <p:nvPr/>
          </p:nvSpPr>
          <p:spPr>
            <a:xfrm>
              <a:off x="3248024" y="4689848"/>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permit data to be stored in its ‘native format’ to track lineage &amp; for data provenance.</a:t>
              </a:r>
            </a:p>
          </p:txBody>
        </p:sp>
        <p:grpSp>
          <p:nvGrpSpPr>
            <p:cNvPr id="22" name="Group 21"/>
            <p:cNvGrpSpPr/>
            <p:nvPr/>
          </p:nvGrpSpPr>
          <p:grpSpPr>
            <a:xfrm>
              <a:off x="678492" y="4718226"/>
              <a:ext cx="417580" cy="491884"/>
              <a:chOff x="1982899" y="2348599"/>
              <a:chExt cx="1315670" cy="1549782"/>
            </a:xfrm>
          </p:grpSpPr>
          <p:sp>
            <p:nvSpPr>
              <p:cNvPr id="23" name="Freeform 32"/>
              <p:cNvSpPr>
                <a:spLocks/>
              </p:cNvSpPr>
              <p:nvPr/>
            </p:nvSpPr>
            <p:spPr bwMode="auto">
              <a:xfrm>
                <a:off x="2126074" y="3089631"/>
                <a:ext cx="1172495" cy="808750"/>
              </a:xfrm>
              <a:custGeom>
                <a:avLst/>
                <a:gdLst>
                  <a:gd name="T0" fmla="*/ 303 w 303"/>
                  <a:gd name="T1" fmla="*/ 209 h 209"/>
                  <a:gd name="T2" fmla="*/ 303 w 303"/>
                  <a:gd name="T3" fmla="*/ 0 h 209"/>
                  <a:gd name="T4" fmla="*/ 152 w 303"/>
                  <a:gd name="T5" fmla="*/ 0 h 209"/>
                  <a:gd name="T6" fmla="*/ 0 w 303"/>
                  <a:gd name="T7" fmla="*/ 0 h 209"/>
                  <a:gd name="T8" fmla="*/ 0 w 303"/>
                  <a:gd name="T9" fmla="*/ 209 h 209"/>
                  <a:gd name="T10" fmla="*/ 152 w 303"/>
                  <a:gd name="T11" fmla="*/ 209 h 209"/>
                  <a:gd name="T12" fmla="*/ 303 w 303"/>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303" h="209">
                    <a:moveTo>
                      <a:pt x="303" y="209"/>
                    </a:moveTo>
                    <a:lnTo>
                      <a:pt x="303" y="0"/>
                    </a:lnTo>
                    <a:lnTo>
                      <a:pt x="152" y="0"/>
                    </a:lnTo>
                    <a:lnTo>
                      <a:pt x="0" y="0"/>
                    </a:lnTo>
                    <a:lnTo>
                      <a:pt x="0" y="209"/>
                    </a:lnTo>
                    <a:lnTo>
                      <a:pt x="152" y="209"/>
                    </a:lnTo>
                    <a:lnTo>
                      <a:pt x="303" y="209"/>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Rectangle 33"/>
              <p:cNvSpPr>
                <a:spLocks noChangeArrowheads="1"/>
              </p:cNvSpPr>
              <p:nvPr/>
            </p:nvSpPr>
            <p:spPr bwMode="auto">
              <a:xfrm>
                <a:off x="2184119" y="3132196"/>
                <a:ext cx="1056406" cy="634617"/>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reeform 37"/>
              <p:cNvSpPr>
                <a:spLocks/>
              </p:cNvSpPr>
              <p:nvPr/>
            </p:nvSpPr>
            <p:spPr bwMode="auto">
              <a:xfrm>
                <a:off x="1982899" y="2780061"/>
                <a:ext cx="692662" cy="615269"/>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6" name="Group 25"/>
              <p:cNvGrpSpPr/>
              <p:nvPr/>
            </p:nvGrpSpPr>
            <p:grpSpPr>
              <a:xfrm>
                <a:off x="2273120" y="2348599"/>
                <a:ext cx="568834" cy="564964"/>
                <a:chOff x="4029927" y="3894511"/>
                <a:chExt cx="568834" cy="564964"/>
              </a:xfrm>
            </p:grpSpPr>
            <p:sp>
              <p:nvSpPr>
                <p:cNvPr id="29" name="Rectangle 34"/>
                <p:cNvSpPr>
                  <a:spLocks noChangeArrowheads="1"/>
                </p:cNvSpPr>
                <p:nvPr/>
              </p:nvSpPr>
              <p:spPr bwMode="auto">
                <a:xfrm>
                  <a:off x="4068623" y="3921598"/>
                  <a:ext cx="495311" cy="491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Rectangle 35"/>
                <p:cNvSpPr>
                  <a:spLocks noChangeArrowheads="1"/>
                </p:cNvSpPr>
                <p:nvPr/>
              </p:nvSpPr>
              <p:spPr bwMode="auto">
                <a:xfrm>
                  <a:off x="4037666" y="3898381"/>
                  <a:ext cx="553356" cy="55722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reeform 36"/>
                <p:cNvSpPr>
                  <a:spLocks noEditPoints="1"/>
                </p:cNvSpPr>
                <p:nvPr/>
              </p:nvSpPr>
              <p:spPr bwMode="auto">
                <a:xfrm>
                  <a:off x="4029927" y="3894511"/>
                  <a:ext cx="568834" cy="564964"/>
                </a:xfrm>
                <a:custGeom>
                  <a:avLst/>
                  <a:gdLst>
                    <a:gd name="T0" fmla="*/ 147 w 147"/>
                    <a:gd name="T1" fmla="*/ 0 h 146"/>
                    <a:gd name="T2" fmla="*/ 143 w 147"/>
                    <a:gd name="T3" fmla="*/ 0 h 146"/>
                    <a:gd name="T4" fmla="*/ 4 w 147"/>
                    <a:gd name="T5" fmla="*/ 0 h 146"/>
                    <a:gd name="T6" fmla="*/ 0 w 147"/>
                    <a:gd name="T7" fmla="*/ 0 h 146"/>
                    <a:gd name="T8" fmla="*/ 0 w 147"/>
                    <a:gd name="T9" fmla="*/ 3 h 146"/>
                    <a:gd name="T10" fmla="*/ 0 w 147"/>
                    <a:gd name="T11" fmla="*/ 143 h 146"/>
                    <a:gd name="T12" fmla="*/ 0 w 147"/>
                    <a:gd name="T13" fmla="*/ 146 h 146"/>
                    <a:gd name="T14" fmla="*/ 4 w 147"/>
                    <a:gd name="T15" fmla="*/ 146 h 146"/>
                    <a:gd name="T16" fmla="*/ 143 w 147"/>
                    <a:gd name="T17" fmla="*/ 146 h 146"/>
                    <a:gd name="T18" fmla="*/ 147 w 147"/>
                    <a:gd name="T19" fmla="*/ 146 h 146"/>
                    <a:gd name="T20" fmla="*/ 147 w 147"/>
                    <a:gd name="T21" fmla="*/ 143 h 146"/>
                    <a:gd name="T22" fmla="*/ 147 w 147"/>
                    <a:gd name="T23" fmla="*/ 3 h 146"/>
                    <a:gd name="T24" fmla="*/ 147 w 147"/>
                    <a:gd name="T25" fmla="*/ 0 h 146"/>
                    <a:gd name="T26" fmla="*/ 143 w 147"/>
                    <a:gd name="T27" fmla="*/ 143 h 146"/>
                    <a:gd name="T28" fmla="*/ 4 w 147"/>
                    <a:gd name="T29" fmla="*/ 143 h 146"/>
                    <a:gd name="T30" fmla="*/ 4 w 147"/>
                    <a:gd name="T31" fmla="*/ 3 h 146"/>
                    <a:gd name="T32" fmla="*/ 143 w 147"/>
                    <a:gd name="T33" fmla="*/ 3 h 146"/>
                    <a:gd name="T34" fmla="*/ 143 w 147"/>
                    <a:gd name="T35"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147" y="0"/>
                      </a:moveTo>
                      <a:lnTo>
                        <a:pt x="143" y="0"/>
                      </a:lnTo>
                      <a:lnTo>
                        <a:pt x="4" y="0"/>
                      </a:lnTo>
                      <a:lnTo>
                        <a:pt x="0" y="0"/>
                      </a:lnTo>
                      <a:lnTo>
                        <a:pt x="0" y="3"/>
                      </a:lnTo>
                      <a:lnTo>
                        <a:pt x="0" y="143"/>
                      </a:lnTo>
                      <a:lnTo>
                        <a:pt x="0" y="146"/>
                      </a:lnTo>
                      <a:lnTo>
                        <a:pt x="4" y="146"/>
                      </a:lnTo>
                      <a:lnTo>
                        <a:pt x="143" y="146"/>
                      </a:lnTo>
                      <a:lnTo>
                        <a:pt x="147" y="146"/>
                      </a:lnTo>
                      <a:lnTo>
                        <a:pt x="147" y="143"/>
                      </a:lnTo>
                      <a:lnTo>
                        <a:pt x="147" y="3"/>
                      </a:lnTo>
                      <a:lnTo>
                        <a:pt x="147" y="0"/>
                      </a:lnTo>
                      <a:close/>
                      <a:moveTo>
                        <a:pt x="143" y="143"/>
                      </a:moveTo>
                      <a:lnTo>
                        <a:pt x="4" y="143"/>
                      </a:lnTo>
                      <a:lnTo>
                        <a:pt x="4" y="3"/>
                      </a:lnTo>
                      <a:lnTo>
                        <a:pt x="143" y="3"/>
                      </a:lnTo>
                      <a:lnTo>
                        <a:pt x="14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reeform 71"/>
                <p:cNvSpPr>
                  <a:spLocks/>
                </p:cNvSpPr>
                <p:nvPr/>
              </p:nvSpPr>
              <p:spPr bwMode="auto">
                <a:xfrm>
                  <a:off x="4285322" y="4037687"/>
                  <a:ext cx="232177" cy="27861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reeform 72"/>
                <p:cNvSpPr>
                  <a:spLocks/>
                </p:cNvSpPr>
                <p:nvPr/>
              </p:nvSpPr>
              <p:spPr bwMode="auto">
                <a:xfrm>
                  <a:off x="4296931" y="4053165"/>
                  <a:ext cx="205090" cy="247656"/>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reeform 73"/>
                <p:cNvSpPr>
                  <a:spLocks noEditPoints="1"/>
                </p:cNvSpPr>
                <p:nvPr/>
              </p:nvSpPr>
              <p:spPr bwMode="auto">
                <a:xfrm>
                  <a:off x="4347236" y="4068644"/>
                  <a:ext cx="139306" cy="216699"/>
                </a:xfrm>
                <a:custGeom>
                  <a:avLst/>
                  <a:gdLst>
                    <a:gd name="T0" fmla="*/ 0 w 36"/>
                    <a:gd name="T1" fmla="*/ 56 h 56"/>
                    <a:gd name="T2" fmla="*/ 0 w 36"/>
                    <a:gd name="T3" fmla="*/ 48 h 56"/>
                    <a:gd name="T4" fmla="*/ 16 w 36"/>
                    <a:gd name="T5" fmla="*/ 48 h 56"/>
                    <a:gd name="T6" fmla="*/ 16 w 36"/>
                    <a:gd name="T7" fmla="*/ 56 h 56"/>
                    <a:gd name="T8" fmla="*/ 0 w 36"/>
                    <a:gd name="T9" fmla="*/ 56 h 56"/>
                    <a:gd name="T10" fmla="*/ 20 w 36"/>
                    <a:gd name="T11" fmla="*/ 56 h 56"/>
                    <a:gd name="T12" fmla="*/ 20 w 36"/>
                    <a:gd name="T13" fmla="*/ 48 h 56"/>
                    <a:gd name="T14" fmla="*/ 36 w 36"/>
                    <a:gd name="T15" fmla="*/ 48 h 56"/>
                    <a:gd name="T16" fmla="*/ 36 w 36"/>
                    <a:gd name="T17" fmla="*/ 56 h 56"/>
                    <a:gd name="T18" fmla="*/ 20 w 36"/>
                    <a:gd name="T19" fmla="*/ 56 h 56"/>
                    <a:gd name="T20" fmla="*/ 0 w 36"/>
                    <a:gd name="T21" fmla="*/ 44 h 56"/>
                    <a:gd name="T22" fmla="*/ 0 w 36"/>
                    <a:gd name="T23" fmla="*/ 36 h 56"/>
                    <a:gd name="T24" fmla="*/ 16 w 36"/>
                    <a:gd name="T25" fmla="*/ 36 h 56"/>
                    <a:gd name="T26" fmla="*/ 16 w 36"/>
                    <a:gd name="T27" fmla="*/ 44 h 56"/>
                    <a:gd name="T28" fmla="*/ 0 w 36"/>
                    <a:gd name="T29" fmla="*/ 44 h 56"/>
                    <a:gd name="T30" fmla="*/ 20 w 36"/>
                    <a:gd name="T31" fmla="*/ 44 h 56"/>
                    <a:gd name="T32" fmla="*/ 20 w 36"/>
                    <a:gd name="T33" fmla="*/ 36 h 56"/>
                    <a:gd name="T34" fmla="*/ 36 w 36"/>
                    <a:gd name="T35" fmla="*/ 36 h 56"/>
                    <a:gd name="T36" fmla="*/ 36 w 36"/>
                    <a:gd name="T37" fmla="*/ 44 h 56"/>
                    <a:gd name="T38" fmla="*/ 20 w 36"/>
                    <a:gd name="T39" fmla="*/ 44 h 56"/>
                    <a:gd name="T40" fmla="*/ 0 w 36"/>
                    <a:gd name="T41" fmla="*/ 32 h 56"/>
                    <a:gd name="T42" fmla="*/ 0 w 36"/>
                    <a:gd name="T43" fmla="*/ 24 h 56"/>
                    <a:gd name="T44" fmla="*/ 16 w 36"/>
                    <a:gd name="T45" fmla="*/ 24 h 56"/>
                    <a:gd name="T46" fmla="*/ 16 w 36"/>
                    <a:gd name="T47" fmla="*/ 32 h 56"/>
                    <a:gd name="T48" fmla="*/ 0 w 36"/>
                    <a:gd name="T49" fmla="*/ 32 h 56"/>
                    <a:gd name="T50" fmla="*/ 20 w 36"/>
                    <a:gd name="T51" fmla="*/ 32 h 56"/>
                    <a:gd name="T52" fmla="*/ 20 w 36"/>
                    <a:gd name="T53" fmla="*/ 24 h 56"/>
                    <a:gd name="T54" fmla="*/ 36 w 36"/>
                    <a:gd name="T55" fmla="*/ 24 h 56"/>
                    <a:gd name="T56" fmla="*/ 36 w 36"/>
                    <a:gd name="T57" fmla="*/ 32 h 56"/>
                    <a:gd name="T58" fmla="*/ 20 w 36"/>
                    <a:gd name="T59" fmla="*/ 32 h 56"/>
                    <a:gd name="T60" fmla="*/ 0 w 36"/>
                    <a:gd name="T61" fmla="*/ 20 h 56"/>
                    <a:gd name="T62" fmla="*/ 0 w 36"/>
                    <a:gd name="T63" fmla="*/ 12 h 56"/>
                    <a:gd name="T64" fmla="*/ 16 w 36"/>
                    <a:gd name="T65" fmla="*/ 12 h 56"/>
                    <a:gd name="T66" fmla="*/ 16 w 36"/>
                    <a:gd name="T67" fmla="*/ 20 h 56"/>
                    <a:gd name="T68" fmla="*/ 0 w 36"/>
                    <a:gd name="T69" fmla="*/ 20 h 56"/>
                    <a:gd name="T70" fmla="*/ 20 w 36"/>
                    <a:gd name="T71" fmla="*/ 20 h 56"/>
                    <a:gd name="T72" fmla="*/ 20 w 36"/>
                    <a:gd name="T73" fmla="*/ 12 h 56"/>
                    <a:gd name="T74" fmla="*/ 36 w 36"/>
                    <a:gd name="T75" fmla="*/ 12 h 56"/>
                    <a:gd name="T76" fmla="*/ 36 w 36"/>
                    <a:gd name="T77" fmla="*/ 20 h 56"/>
                    <a:gd name="T78" fmla="*/ 20 w 36"/>
                    <a:gd name="T79" fmla="*/ 20 h 56"/>
                    <a:gd name="T80" fmla="*/ 0 w 36"/>
                    <a:gd name="T81" fmla="*/ 8 h 56"/>
                    <a:gd name="T82" fmla="*/ 0 w 36"/>
                    <a:gd name="T83" fmla="*/ 0 h 56"/>
                    <a:gd name="T84" fmla="*/ 16 w 36"/>
                    <a:gd name="T85" fmla="*/ 0 h 56"/>
                    <a:gd name="T86" fmla="*/ 16 w 36"/>
                    <a:gd name="T87" fmla="*/ 8 h 56"/>
                    <a:gd name="T88" fmla="*/ 0 w 36"/>
                    <a:gd name="T89" fmla="*/ 8 h 56"/>
                    <a:gd name="T90" fmla="*/ 20 w 36"/>
                    <a:gd name="T91" fmla="*/ 8 h 56"/>
                    <a:gd name="T92" fmla="*/ 20 w 36"/>
                    <a:gd name="T93" fmla="*/ 0 h 56"/>
                    <a:gd name="T94" fmla="*/ 36 w 36"/>
                    <a:gd name="T95" fmla="*/ 0 h 56"/>
                    <a:gd name="T96" fmla="*/ 36 w 36"/>
                    <a:gd name="T97" fmla="*/ 8 h 56"/>
                    <a:gd name="T98" fmla="*/ 20 w 36"/>
                    <a:gd name="T9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56">
                      <a:moveTo>
                        <a:pt x="0" y="56"/>
                      </a:moveTo>
                      <a:lnTo>
                        <a:pt x="0" y="48"/>
                      </a:lnTo>
                      <a:lnTo>
                        <a:pt x="16" y="48"/>
                      </a:lnTo>
                      <a:lnTo>
                        <a:pt x="16" y="56"/>
                      </a:lnTo>
                      <a:lnTo>
                        <a:pt x="0" y="56"/>
                      </a:lnTo>
                      <a:close/>
                      <a:moveTo>
                        <a:pt x="20" y="56"/>
                      </a:moveTo>
                      <a:lnTo>
                        <a:pt x="20" y="48"/>
                      </a:lnTo>
                      <a:lnTo>
                        <a:pt x="36" y="48"/>
                      </a:lnTo>
                      <a:lnTo>
                        <a:pt x="36" y="56"/>
                      </a:lnTo>
                      <a:lnTo>
                        <a:pt x="20" y="56"/>
                      </a:lnTo>
                      <a:close/>
                      <a:moveTo>
                        <a:pt x="0" y="44"/>
                      </a:moveTo>
                      <a:lnTo>
                        <a:pt x="0" y="36"/>
                      </a:lnTo>
                      <a:lnTo>
                        <a:pt x="16" y="36"/>
                      </a:lnTo>
                      <a:lnTo>
                        <a:pt x="16" y="44"/>
                      </a:lnTo>
                      <a:lnTo>
                        <a:pt x="0" y="44"/>
                      </a:lnTo>
                      <a:close/>
                      <a:moveTo>
                        <a:pt x="20" y="44"/>
                      </a:moveTo>
                      <a:lnTo>
                        <a:pt x="20" y="36"/>
                      </a:lnTo>
                      <a:lnTo>
                        <a:pt x="36" y="36"/>
                      </a:lnTo>
                      <a:lnTo>
                        <a:pt x="36" y="44"/>
                      </a:lnTo>
                      <a:lnTo>
                        <a:pt x="20" y="44"/>
                      </a:lnTo>
                      <a:close/>
                      <a:moveTo>
                        <a:pt x="0" y="32"/>
                      </a:moveTo>
                      <a:lnTo>
                        <a:pt x="0" y="24"/>
                      </a:lnTo>
                      <a:lnTo>
                        <a:pt x="16" y="24"/>
                      </a:lnTo>
                      <a:lnTo>
                        <a:pt x="16" y="32"/>
                      </a:lnTo>
                      <a:lnTo>
                        <a:pt x="0" y="32"/>
                      </a:lnTo>
                      <a:close/>
                      <a:moveTo>
                        <a:pt x="20" y="32"/>
                      </a:moveTo>
                      <a:lnTo>
                        <a:pt x="20" y="24"/>
                      </a:lnTo>
                      <a:lnTo>
                        <a:pt x="36" y="24"/>
                      </a:lnTo>
                      <a:lnTo>
                        <a:pt x="36" y="32"/>
                      </a:lnTo>
                      <a:lnTo>
                        <a:pt x="20" y="32"/>
                      </a:lnTo>
                      <a:close/>
                      <a:moveTo>
                        <a:pt x="0" y="20"/>
                      </a:moveTo>
                      <a:lnTo>
                        <a:pt x="0" y="12"/>
                      </a:lnTo>
                      <a:lnTo>
                        <a:pt x="16" y="12"/>
                      </a:lnTo>
                      <a:lnTo>
                        <a:pt x="16" y="20"/>
                      </a:lnTo>
                      <a:lnTo>
                        <a:pt x="0" y="20"/>
                      </a:lnTo>
                      <a:close/>
                      <a:moveTo>
                        <a:pt x="20" y="20"/>
                      </a:moveTo>
                      <a:lnTo>
                        <a:pt x="20" y="12"/>
                      </a:lnTo>
                      <a:lnTo>
                        <a:pt x="36" y="12"/>
                      </a:lnTo>
                      <a:lnTo>
                        <a:pt x="36" y="20"/>
                      </a:lnTo>
                      <a:lnTo>
                        <a:pt x="20" y="20"/>
                      </a:lnTo>
                      <a:close/>
                      <a:moveTo>
                        <a:pt x="0" y="8"/>
                      </a:moveTo>
                      <a:lnTo>
                        <a:pt x="0" y="0"/>
                      </a:lnTo>
                      <a:lnTo>
                        <a:pt x="16" y="0"/>
                      </a:lnTo>
                      <a:lnTo>
                        <a:pt x="16" y="8"/>
                      </a:lnTo>
                      <a:lnTo>
                        <a:pt x="0" y="8"/>
                      </a:lnTo>
                      <a:close/>
                      <a:moveTo>
                        <a:pt x="20" y="8"/>
                      </a:moveTo>
                      <a:lnTo>
                        <a:pt x="20" y="0"/>
                      </a:lnTo>
                      <a:lnTo>
                        <a:pt x="36" y="0"/>
                      </a:lnTo>
                      <a:lnTo>
                        <a:pt x="36" y="8"/>
                      </a:lnTo>
                      <a:lnTo>
                        <a:pt x="20"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reeform 74"/>
                <p:cNvSpPr>
                  <a:spLocks/>
                </p:cNvSpPr>
                <p:nvPr/>
              </p:nvSpPr>
              <p:spPr bwMode="auto">
                <a:xfrm>
                  <a:off x="4146016" y="3991252"/>
                  <a:ext cx="216699" cy="371483"/>
                </a:xfrm>
                <a:custGeom>
                  <a:avLst/>
                  <a:gdLst>
                    <a:gd name="T0" fmla="*/ 56 w 56"/>
                    <a:gd name="T1" fmla="*/ 0 h 96"/>
                    <a:gd name="T2" fmla="*/ 0 w 56"/>
                    <a:gd name="T3" fmla="*/ 10 h 96"/>
                    <a:gd name="T4" fmla="*/ 0 w 56"/>
                    <a:gd name="T5" fmla="*/ 86 h 96"/>
                    <a:gd name="T6" fmla="*/ 56 w 56"/>
                    <a:gd name="T7" fmla="*/ 96 h 96"/>
                    <a:gd name="T8" fmla="*/ 56 w 56"/>
                    <a:gd name="T9" fmla="*/ 0 h 96"/>
                  </a:gdLst>
                  <a:ahLst/>
                  <a:cxnLst>
                    <a:cxn ang="0">
                      <a:pos x="T0" y="T1"/>
                    </a:cxn>
                    <a:cxn ang="0">
                      <a:pos x="T2" y="T3"/>
                    </a:cxn>
                    <a:cxn ang="0">
                      <a:pos x="T4" y="T5"/>
                    </a:cxn>
                    <a:cxn ang="0">
                      <a:pos x="T6" y="T7"/>
                    </a:cxn>
                    <a:cxn ang="0">
                      <a:pos x="T8" y="T9"/>
                    </a:cxn>
                  </a:cxnLst>
                  <a:rect l="0" t="0" r="r" b="b"/>
                  <a:pathLst>
                    <a:path w="56" h="96">
                      <a:moveTo>
                        <a:pt x="56" y="0"/>
                      </a:moveTo>
                      <a:lnTo>
                        <a:pt x="0" y="10"/>
                      </a:lnTo>
                      <a:lnTo>
                        <a:pt x="0" y="86"/>
                      </a:lnTo>
                      <a:lnTo>
                        <a:pt x="56" y="96"/>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reeform 75"/>
                <p:cNvSpPr>
                  <a:spLocks/>
                </p:cNvSpPr>
                <p:nvPr/>
              </p:nvSpPr>
              <p:spPr bwMode="auto">
                <a:xfrm>
                  <a:off x="4188581" y="4099601"/>
                  <a:ext cx="119958" cy="154785"/>
                </a:xfrm>
                <a:custGeom>
                  <a:avLst/>
                  <a:gdLst>
                    <a:gd name="T0" fmla="*/ 66 w 67"/>
                    <a:gd name="T1" fmla="*/ 0 h 88"/>
                    <a:gd name="T2" fmla="*/ 47 w 67"/>
                    <a:gd name="T3" fmla="*/ 1 h 88"/>
                    <a:gd name="T4" fmla="*/ 35 w 67"/>
                    <a:gd name="T5" fmla="*/ 27 h 88"/>
                    <a:gd name="T6" fmla="*/ 35 w 67"/>
                    <a:gd name="T7" fmla="*/ 29 h 88"/>
                    <a:gd name="T8" fmla="*/ 34 w 67"/>
                    <a:gd name="T9" fmla="*/ 31 h 88"/>
                    <a:gd name="T10" fmla="*/ 34 w 67"/>
                    <a:gd name="T11" fmla="*/ 33 h 88"/>
                    <a:gd name="T12" fmla="*/ 33 w 67"/>
                    <a:gd name="T13" fmla="*/ 34 h 88"/>
                    <a:gd name="T14" fmla="*/ 33 w 67"/>
                    <a:gd name="T15" fmla="*/ 34 h 88"/>
                    <a:gd name="T16" fmla="*/ 33 w 67"/>
                    <a:gd name="T17" fmla="*/ 32 h 88"/>
                    <a:gd name="T18" fmla="*/ 32 w 67"/>
                    <a:gd name="T19" fmla="*/ 31 h 88"/>
                    <a:gd name="T20" fmla="*/ 31 w 67"/>
                    <a:gd name="T21" fmla="*/ 29 h 88"/>
                    <a:gd name="T22" fmla="*/ 31 w 67"/>
                    <a:gd name="T23" fmla="*/ 27 h 88"/>
                    <a:gd name="T24" fmla="*/ 21 w 67"/>
                    <a:gd name="T25" fmla="*/ 3 h 88"/>
                    <a:gd name="T26" fmla="*/ 2 w 67"/>
                    <a:gd name="T27" fmla="*/ 4 h 88"/>
                    <a:gd name="T28" fmla="*/ 22 w 67"/>
                    <a:gd name="T29" fmla="*/ 44 h 88"/>
                    <a:gd name="T30" fmla="*/ 0 w 67"/>
                    <a:gd name="T31" fmla="*/ 85 h 88"/>
                    <a:gd name="T32" fmla="*/ 18 w 67"/>
                    <a:gd name="T33" fmla="*/ 86 h 88"/>
                    <a:gd name="T34" fmla="*/ 31 w 67"/>
                    <a:gd name="T35" fmla="*/ 59 h 88"/>
                    <a:gd name="T36" fmla="*/ 31 w 67"/>
                    <a:gd name="T37" fmla="*/ 57 h 88"/>
                    <a:gd name="T38" fmla="*/ 32 w 67"/>
                    <a:gd name="T39" fmla="*/ 56 h 88"/>
                    <a:gd name="T40" fmla="*/ 32 w 67"/>
                    <a:gd name="T41" fmla="*/ 54 h 88"/>
                    <a:gd name="T42" fmla="*/ 32 w 67"/>
                    <a:gd name="T43" fmla="*/ 53 h 88"/>
                    <a:gd name="T44" fmla="*/ 32 w 67"/>
                    <a:gd name="T45" fmla="*/ 53 h 88"/>
                    <a:gd name="T46" fmla="*/ 33 w 67"/>
                    <a:gd name="T47" fmla="*/ 55 h 88"/>
                    <a:gd name="T48" fmla="*/ 33 w 67"/>
                    <a:gd name="T49" fmla="*/ 57 h 88"/>
                    <a:gd name="T50" fmla="*/ 34 w 67"/>
                    <a:gd name="T51" fmla="*/ 58 h 88"/>
                    <a:gd name="T52" fmla="*/ 34 w 67"/>
                    <a:gd name="T53" fmla="*/ 59 h 88"/>
                    <a:gd name="T54" fmla="*/ 47 w 67"/>
                    <a:gd name="T55" fmla="*/ 87 h 88"/>
                    <a:gd name="T56" fmla="*/ 67 w 67"/>
                    <a:gd name="T57" fmla="*/ 88 h 88"/>
                    <a:gd name="T58" fmla="*/ 44 w 67"/>
                    <a:gd name="T59" fmla="*/ 44 h 88"/>
                    <a:gd name="T60" fmla="*/ 66 w 67"/>
                    <a:gd name="T6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88">
                      <a:moveTo>
                        <a:pt x="66" y="0"/>
                      </a:moveTo>
                      <a:cubicBezTo>
                        <a:pt x="47" y="1"/>
                        <a:pt x="47" y="1"/>
                        <a:pt x="47" y="1"/>
                      </a:cubicBezTo>
                      <a:cubicBezTo>
                        <a:pt x="35" y="27"/>
                        <a:pt x="35" y="27"/>
                        <a:pt x="35" y="27"/>
                      </a:cubicBezTo>
                      <a:cubicBezTo>
                        <a:pt x="35" y="28"/>
                        <a:pt x="35" y="28"/>
                        <a:pt x="35" y="29"/>
                      </a:cubicBezTo>
                      <a:cubicBezTo>
                        <a:pt x="34" y="30"/>
                        <a:pt x="34" y="31"/>
                        <a:pt x="34" y="31"/>
                      </a:cubicBezTo>
                      <a:cubicBezTo>
                        <a:pt x="34" y="32"/>
                        <a:pt x="34" y="32"/>
                        <a:pt x="34" y="33"/>
                      </a:cubicBezTo>
                      <a:cubicBezTo>
                        <a:pt x="33" y="33"/>
                        <a:pt x="33" y="34"/>
                        <a:pt x="33" y="34"/>
                      </a:cubicBezTo>
                      <a:cubicBezTo>
                        <a:pt x="33" y="34"/>
                        <a:pt x="33" y="34"/>
                        <a:pt x="33" y="34"/>
                      </a:cubicBezTo>
                      <a:cubicBezTo>
                        <a:pt x="33" y="34"/>
                        <a:pt x="33" y="33"/>
                        <a:pt x="33" y="32"/>
                      </a:cubicBezTo>
                      <a:cubicBezTo>
                        <a:pt x="32" y="32"/>
                        <a:pt x="32" y="31"/>
                        <a:pt x="32" y="31"/>
                      </a:cubicBezTo>
                      <a:cubicBezTo>
                        <a:pt x="32" y="30"/>
                        <a:pt x="32" y="29"/>
                        <a:pt x="31" y="29"/>
                      </a:cubicBezTo>
                      <a:cubicBezTo>
                        <a:pt x="31" y="28"/>
                        <a:pt x="31" y="28"/>
                        <a:pt x="31" y="27"/>
                      </a:cubicBezTo>
                      <a:cubicBezTo>
                        <a:pt x="21" y="3"/>
                        <a:pt x="21" y="3"/>
                        <a:pt x="21" y="3"/>
                      </a:cubicBezTo>
                      <a:cubicBezTo>
                        <a:pt x="2" y="4"/>
                        <a:pt x="2" y="4"/>
                        <a:pt x="2" y="4"/>
                      </a:cubicBezTo>
                      <a:cubicBezTo>
                        <a:pt x="22" y="44"/>
                        <a:pt x="22" y="44"/>
                        <a:pt x="22" y="44"/>
                      </a:cubicBezTo>
                      <a:cubicBezTo>
                        <a:pt x="0" y="85"/>
                        <a:pt x="0" y="85"/>
                        <a:pt x="0" y="85"/>
                      </a:cubicBezTo>
                      <a:cubicBezTo>
                        <a:pt x="18" y="86"/>
                        <a:pt x="18" y="86"/>
                        <a:pt x="18" y="86"/>
                      </a:cubicBezTo>
                      <a:cubicBezTo>
                        <a:pt x="31" y="59"/>
                        <a:pt x="31" y="59"/>
                        <a:pt x="31" y="59"/>
                      </a:cubicBezTo>
                      <a:cubicBezTo>
                        <a:pt x="31" y="58"/>
                        <a:pt x="31" y="58"/>
                        <a:pt x="31" y="57"/>
                      </a:cubicBezTo>
                      <a:cubicBezTo>
                        <a:pt x="31" y="57"/>
                        <a:pt x="32" y="56"/>
                        <a:pt x="32" y="56"/>
                      </a:cubicBezTo>
                      <a:cubicBezTo>
                        <a:pt x="32" y="55"/>
                        <a:pt x="32" y="55"/>
                        <a:pt x="32" y="54"/>
                      </a:cubicBezTo>
                      <a:cubicBezTo>
                        <a:pt x="32" y="54"/>
                        <a:pt x="32" y="54"/>
                        <a:pt x="32" y="53"/>
                      </a:cubicBezTo>
                      <a:cubicBezTo>
                        <a:pt x="32" y="53"/>
                        <a:pt x="32" y="53"/>
                        <a:pt x="32" y="53"/>
                      </a:cubicBezTo>
                      <a:cubicBezTo>
                        <a:pt x="33" y="54"/>
                        <a:pt x="33" y="55"/>
                        <a:pt x="33" y="55"/>
                      </a:cubicBezTo>
                      <a:cubicBezTo>
                        <a:pt x="33" y="56"/>
                        <a:pt x="33" y="56"/>
                        <a:pt x="33" y="57"/>
                      </a:cubicBezTo>
                      <a:cubicBezTo>
                        <a:pt x="33" y="57"/>
                        <a:pt x="34" y="58"/>
                        <a:pt x="34" y="58"/>
                      </a:cubicBezTo>
                      <a:cubicBezTo>
                        <a:pt x="34" y="58"/>
                        <a:pt x="34" y="59"/>
                        <a:pt x="34" y="59"/>
                      </a:cubicBezTo>
                      <a:cubicBezTo>
                        <a:pt x="47" y="87"/>
                        <a:pt x="47" y="87"/>
                        <a:pt x="47" y="87"/>
                      </a:cubicBezTo>
                      <a:cubicBezTo>
                        <a:pt x="67" y="88"/>
                        <a:pt x="67" y="88"/>
                        <a:pt x="67" y="88"/>
                      </a:cubicBezTo>
                      <a:cubicBezTo>
                        <a:pt x="44" y="44"/>
                        <a:pt x="44" y="44"/>
                        <a:pt x="44" y="44"/>
                      </a:cubicBezTo>
                      <a:cubicBezTo>
                        <a:pt x="66" y="0"/>
                        <a:pt x="66" y="0"/>
                        <a:pt x="66" y="0"/>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7" name="Freeform 38"/>
              <p:cNvSpPr>
                <a:spLocks/>
              </p:cNvSpPr>
              <p:nvPr/>
            </p:nvSpPr>
            <p:spPr bwMode="auto">
              <a:xfrm>
                <a:off x="2408557" y="3329547"/>
                <a:ext cx="340526" cy="437267"/>
              </a:xfrm>
              <a:custGeom>
                <a:avLst/>
                <a:gdLst>
                  <a:gd name="T0" fmla="*/ 0 w 88"/>
                  <a:gd name="T1" fmla="*/ 113 h 113"/>
                  <a:gd name="T2" fmla="*/ 88 w 88"/>
                  <a:gd name="T3" fmla="*/ 113 h 113"/>
                  <a:gd name="T4" fmla="*/ 88 w 88"/>
                  <a:gd name="T5" fmla="*/ 0 h 113"/>
                  <a:gd name="T6" fmla="*/ 13 w 88"/>
                  <a:gd name="T7" fmla="*/ 39 h 113"/>
                  <a:gd name="T8" fmla="*/ 0 w 88"/>
                  <a:gd name="T9" fmla="*/ 113 h 113"/>
                </a:gdLst>
                <a:ahLst/>
                <a:cxnLst>
                  <a:cxn ang="0">
                    <a:pos x="T0" y="T1"/>
                  </a:cxn>
                  <a:cxn ang="0">
                    <a:pos x="T2" y="T3"/>
                  </a:cxn>
                  <a:cxn ang="0">
                    <a:pos x="T4" y="T5"/>
                  </a:cxn>
                  <a:cxn ang="0">
                    <a:pos x="T6" y="T7"/>
                  </a:cxn>
                  <a:cxn ang="0">
                    <a:pos x="T8" y="T9"/>
                  </a:cxn>
                </a:cxnLst>
                <a:rect l="0" t="0" r="r" b="b"/>
                <a:pathLst>
                  <a:path w="88" h="113">
                    <a:moveTo>
                      <a:pt x="0" y="113"/>
                    </a:moveTo>
                    <a:lnTo>
                      <a:pt x="88" y="113"/>
                    </a:lnTo>
                    <a:lnTo>
                      <a:pt x="88" y="0"/>
                    </a:lnTo>
                    <a:lnTo>
                      <a:pt x="13" y="39"/>
                    </a:lnTo>
                    <a:lnTo>
                      <a:pt x="0" y="113"/>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reeform 39"/>
              <p:cNvSpPr>
                <a:spLocks/>
              </p:cNvSpPr>
              <p:nvPr/>
            </p:nvSpPr>
            <p:spPr bwMode="auto">
              <a:xfrm>
                <a:off x="2431774" y="3259894"/>
                <a:ext cx="313439" cy="216699"/>
              </a:xfrm>
              <a:custGeom>
                <a:avLst/>
                <a:gdLst>
                  <a:gd name="T0" fmla="*/ 0 w 81"/>
                  <a:gd name="T1" fmla="*/ 37 h 56"/>
                  <a:gd name="T2" fmla="*/ 10 w 81"/>
                  <a:gd name="T3" fmla="*/ 56 h 56"/>
                  <a:gd name="T4" fmla="*/ 81 w 81"/>
                  <a:gd name="T5" fmla="*/ 19 h 56"/>
                  <a:gd name="T6" fmla="*/ 71 w 81"/>
                  <a:gd name="T7" fmla="*/ 0 h 56"/>
                  <a:gd name="T8" fmla="*/ 0 w 81"/>
                  <a:gd name="T9" fmla="*/ 37 h 56"/>
                </a:gdLst>
                <a:ahLst/>
                <a:cxnLst>
                  <a:cxn ang="0">
                    <a:pos x="T0" y="T1"/>
                  </a:cxn>
                  <a:cxn ang="0">
                    <a:pos x="T2" y="T3"/>
                  </a:cxn>
                  <a:cxn ang="0">
                    <a:pos x="T4" y="T5"/>
                  </a:cxn>
                  <a:cxn ang="0">
                    <a:pos x="T6" y="T7"/>
                  </a:cxn>
                  <a:cxn ang="0">
                    <a:pos x="T8" y="T9"/>
                  </a:cxn>
                </a:cxnLst>
                <a:rect l="0" t="0" r="r" b="b"/>
                <a:pathLst>
                  <a:path w="81" h="56">
                    <a:moveTo>
                      <a:pt x="0" y="37"/>
                    </a:moveTo>
                    <a:lnTo>
                      <a:pt x="10" y="56"/>
                    </a:lnTo>
                    <a:lnTo>
                      <a:pt x="81" y="19"/>
                    </a:lnTo>
                    <a:lnTo>
                      <a:pt x="71"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37" name="Group 36"/>
          <p:cNvGrpSpPr/>
          <p:nvPr/>
        </p:nvGrpSpPr>
        <p:grpSpPr>
          <a:xfrm>
            <a:off x="1" y="3551410"/>
            <a:ext cx="11757022" cy="548640"/>
            <a:chOff x="1" y="3551410"/>
            <a:chExt cx="11757022" cy="548640"/>
          </a:xfrm>
        </p:grpSpPr>
        <p:sp>
          <p:nvSpPr>
            <p:cNvPr id="38" name="Rectangle 37"/>
            <p:cNvSpPr/>
            <p:nvPr/>
          </p:nvSpPr>
          <p:spPr bwMode="auto">
            <a:xfrm>
              <a:off x="1" y="3551410"/>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Low latency</a:t>
              </a:r>
            </a:p>
          </p:txBody>
        </p:sp>
        <p:sp>
          <p:nvSpPr>
            <p:cNvPr id="39" name="Rectangle 38"/>
            <p:cNvSpPr/>
            <p:nvPr/>
          </p:nvSpPr>
          <p:spPr>
            <a:xfrm>
              <a:off x="3248024" y="3551410"/>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have low latency for high-frequency operations.</a:t>
              </a:r>
            </a:p>
          </p:txBody>
        </p:sp>
        <p:grpSp>
          <p:nvGrpSpPr>
            <p:cNvPr id="40" name="Group 39"/>
            <p:cNvGrpSpPr/>
            <p:nvPr/>
          </p:nvGrpSpPr>
          <p:grpSpPr>
            <a:xfrm>
              <a:off x="477946" y="3687282"/>
              <a:ext cx="818673" cy="276897"/>
              <a:chOff x="1649153" y="1790700"/>
              <a:chExt cx="2811462" cy="950912"/>
            </a:xfrm>
          </p:grpSpPr>
          <p:sp>
            <p:nvSpPr>
              <p:cNvPr id="41" name="Freeform 266"/>
              <p:cNvSpPr>
                <a:spLocks/>
              </p:cNvSpPr>
              <p:nvPr/>
            </p:nvSpPr>
            <p:spPr bwMode="auto">
              <a:xfrm>
                <a:off x="2985828" y="2451100"/>
                <a:ext cx="247650" cy="238125"/>
              </a:xfrm>
              <a:custGeom>
                <a:avLst/>
                <a:gdLst>
                  <a:gd name="T0" fmla="*/ 115 w 156"/>
                  <a:gd name="T1" fmla="*/ 150 h 150"/>
                  <a:gd name="T2" fmla="*/ 0 w 156"/>
                  <a:gd name="T3" fmla="*/ 45 h 150"/>
                  <a:gd name="T4" fmla="*/ 41 w 156"/>
                  <a:gd name="T5" fmla="*/ 0 h 150"/>
                  <a:gd name="T6" fmla="*/ 156 w 156"/>
                  <a:gd name="T7" fmla="*/ 105 h 150"/>
                  <a:gd name="T8" fmla="*/ 115 w 156"/>
                  <a:gd name="T9" fmla="*/ 150 h 150"/>
                </a:gdLst>
                <a:ahLst/>
                <a:cxnLst>
                  <a:cxn ang="0">
                    <a:pos x="T0" y="T1"/>
                  </a:cxn>
                  <a:cxn ang="0">
                    <a:pos x="T2" y="T3"/>
                  </a:cxn>
                  <a:cxn ang="0">
                    <a:pos x="T4" y="T5"/>
                  </a:cxn>
                  <a:cxn ang="0">
                    <a:pos x="T6" y="T7"/>
                  </a:cxn>
                  <a:cxn ang="0">
                    <a:pos x="T8" y="T9"/>
                  </a:cxn>
                </a:cxnLst>
                <a:rect l="0" t="0" r="r" b="b"/>
                <a:pathLst>
                  <a:path w="156" h="150">
                    <a:moveTo>
                      <a:pt x="115" y="150"/>
                    </a:moveTo>
                    <a:lnTo>
                      <a:pt x="0" y="45"/>
                    </a:lnTo>
                    <a:lnTo>
                      <a:pt x="41" y="0"/>
                    </a:lnTo>
                    <a:lnTo>
                      <a:pt x="156" y="105"/>
                    </a:lnTo>
                    <a:lnTo>
                      <a:pt x="115" y="15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reeform 267"/>
              <p:cNvSpPr>
                <a:spLocks/>
              </p:cNvSpPr>
              <p:nvPr/>
            </p:nvSpPr>
            <p:spPr bwMode="auto">
              <a:xfrm>
                <a:off x="3168390" y="2616200"/>
                <a:ext cx="125412" cy="125412"/>
              </a:xfrm>
              <a:custGeom>
                <a:avLst/>
                <a:gdLst>
                  <a:gd name="T0" fmla="*/ 28 w 94"/>
                  <a:gd name="T1" fmla="*/ 79 h 93"/>
                  <a:gd name="T2" fmla="*/ 29 w 94"/>
                  <a:gd name="T3" fmla="*/ 80 h 93"/>
                  <a:gd name="T4" fmla="*/ 80 w 94"/>
                  <a:gd name="T5" fmla="*/ 78 h 93"/>
                  <a:gd name="T6" fmla="*/ 78 w 94"/>
                  <a:gd name="T7" fmla="*/ 27 h 93"/>
                  <a:gd name="T8" fmla="*/ 77 w 94"/>
                  <a:gd name="T9" fmla="*/ 26 h 93"/>
                  <a:gd name="T10" fmla="*/ 77 w 94"/>
                  <a:gd name="T11" fmla="*/ 26 h 93"/>
                  <a:gd name="T12" fmla="*/ 49 w 94"/>
                  <a:gd name="T13" fmla="*/ 0 h 93"/>
                  <a:gd name="T14" fmla="*/ 0 w 94"/>
                  <a:gd name="T15" fmla="*/ 54 h 93"/>
                  <a:gd name="T16" fmla="*/ 28 w 94"/>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28" y="79"/>
                    </a:moveTo>
                    <a:cubicBezTo>
                      <a:pt x="29" y="79"/>
                      <a:pt x="29" y="80"/>
                      <a:pt x="29" y="80"/>
                    </a:cubicBezTo>
                    <a:cubicBezTo>
                      <a:pt x="44" y="93"/>
                      <a:pt x="67" y="92"/>
                      <a:pt x="80" y="78"/>
                    </a:cubicBezTo>
                    <a:cubicBezTo>
                      <a:pt x="94" y="63"/>
                      <a:pt x="93" y="40"/>
                      <a:pt x="78" y="27"/>
                    </a:cubicBezTo>
                    <a:cubicBezTo>
                      <a:pt x="77" y="26"/>
                      <a:pt x="77" y="26"/>
                      <a:pt x="77" y="26"/>
                    </a:cubicBezTo>
                    <a:cubicBezTo>
                      <a:pt x="77" y="26"/>
                      <a:pt x="77" y="26"/>
                      <a:pt x="77" y="26"/>
                    </a:cubicBezTo>
                    <a:cubicBezTo>
                      <a:pt x="49" y="0"/>
                      <a:pt x="49" y="0"/>
                      <a:pt x="49" y="0"/>
                    </a:cubicBezTo>
                    <a:cubicBezTo>
                      <a:pt x="0" y="54"/>
                      <a:pt x="0" y="54"/>
                      <a:pt x="0" y="54"/>
                    </a:cubicBezTo>
                    <a:cubicBezTo>
                      <a:pt x="28" y="79"/>
                      <a:pt x="28" y="79"/>
                      <a:pt x="28"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reeform 268"/>
              <p:cNvSpPr>
                <a:spLocks/>
              </p:cNvSpPr>
              <p:nvPr/>
            </p:nvSpPr>
            <p:spPr bwMode="auto">
              <a:xfrm>
                <a:off x="3258878" y="2451100"/>
                <a:ext cx="247650" cy="238125"/>
              </a:xfrm>
              <a:custGeom>
                <a:avLst/>
                <a:gdLst>
                  <a:gd name="T0" fmla="*/ 41 w 156"/>
                  <a:gd name="T1" fmla="*/ 150 h 150"/>
                  <a:gd name="T2" fmla="*/ 156 w 156"/>
                  <a:gd name="T3" fmla="*/ 45 h 150"/>
                  <a:gd name="T4" fmla="*/ 114 w 156"/>
                  <a:gd name="T5" fmla="*/ 0 h 150"/>
                  <a:gd name="T6" fmla="*/ 0 w 156"/>
                  <a:gd name="T7" fmla="*/ 105 h 150"/>
                  <a:gd name="T8" fmla="*/ 41 w 156"/>
                  <a:gd name="T9" fmla="*/ 150 h 150"/>
                </a:gdLst>
                <a:ahLst/>
                <a:cxnLst>
                  <a:cxn ang="0">
                    <a:pos x="T0" y="T1"/>
                  </a:cxn>
                  <a:cxn ang="0">
                    <a:pos x="T2" y="T3"/>
                  </a:cxn>
                  <a:cxn ang="0">
                    <a:pos x="T4" y="T5"/>
                  </a:cxn>
                  <a:cxn ang="0">
                    <a:pos x="T6" y="T7"/>
                  </a:cxn>
                  <a:cxn ang="0">
                    <a:pos x="T8" y="T9"/>
                  </a:cxn>
                </a:cxnLst>
                <a:rect l="0" t="0" r="r" b="b"/>
                <a:pathLst>
                  <a:path w="156" h="150">
                    <a:moveTo>
                      <a:pt x="41" y="150"/>
                    </a:moveTo>
                    <a:lnTo>
                      <a:pt x="156" y="45"/>
                    </a:lnTo>
                    <a:lnTo>
                      <a:pt x="114" y="0"/>
                    </a:lnTo>
                    <a:lnTo>
                      <a:pt x="0" y="105"/>
                    </a:lnTo>
                    <a:lnTo>
                      <a:pt x="41" y="15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reeform 269"/>
              <p:cNvSpPr>
                <a:spLocks/>
              </p:cNvSpPr>
              <p:nvPr/>
            </p:nvSpPr>
            <p:spPr bwMode="auto">
              <a:xfrm>
                <a:off x="3258878" y="2451100"/>
                <a:ext cx="247650" cy="238125"/>
              </a:xfrm>
              <a:custGeom>
                <a:avLst/>
                <a:gdLst>
                  <a:gd name="T0" fmla="*/ 41 w 156"/>
                  <a:gd name="T1" fmla="*/ 150 h 150"/>
                  <a:gd name="T2" fmla="*/ 156 w 156"/>
                  <a:gd name="T3" fmla="*/ 45 h 150"/>
                  <a:gd name="T4" fmla="*/ 114 w 156"/>
                  <a:gd name="T5" fmla="*/ 0 h 150"/>
                  <a:gd name="T6" fmla="*/ 0 w 156"/>
                  <a:gd name="T7" fmla="*/ 105 h 150"/>
                  <a:gd name="T8" fmla="*/ 41 w 156"/>
                  <a:gd name="T9" fmla="*/ 150 h 150"/>
                </a:gdLst>
                <a:ahLst/>
                <a:cxnLst>
                  <a:cxn ang="0">
                    <a:pos x="T0" y="T1"/>
                  </a:cxn>
                  <a:cxn ang="0">
                    <a:pos x="T2" y="T3"/>
                  </a:cxn>
                  <a:cxn ang="0">
                    <a:pos x="T4" y="T5"/>
                  </a:cxn>
                  <a:cxn ang="0">
                    <a:pos x="T6" y="T7"/>
                  </a:cxn>
                  <a:cxn ang="0">
                    <a:pos x="T8" y="T9"/>
                  </a:cxn>
                </a:cxnLst>
                <a:rect l="0" t="0" r="r" b="b"/>
                <a:pathLst>
                  <a:path w="156" h="150">
                    <a:moveTo>
                      <a:pt x="41" y="150"/>
                    </a:moveTo>
                    <a:lnTo>
                      <a:pt x="156" y="45"/>
                    </a:lnTo>
                    <a:lnTo>
                      <a:pt x="114" y="0"/>
                    </a:lnTo>
                    <a:lnTo>
                      <a:pt x="0" y="105"/>
                    </a:lnTo>
                    <a:lnTo>
                      <a:pt x="41"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reeform 270"/>
              <p:cNvSpPr>
                <a:spLocks/>
              </p:cNvSpPr>
              <p:nvPr/>
            </p:nvSpPr>
            <p:spPr bwMode="auto">
              <a:xfrm>
                <a:off x="3198553" y="2616200"/>
                <a:ext cx="125412" cy="125412"/>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6"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reeform 283"/>
              <p:cNvSpPr>
                <a:spLocks/>
              </p:cNvSpPr>
              <p:nvPr/>
            </p:nvSpPr>
            <p:spPr bwMode="auto">
              <a:xfrm>
                <a:off x="3509703" y="1898650"/>
                <a:ext cx="950912" cy="774700"/>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reeform 284"/>
              <p:cNvSpPr>
                <a:spLocks/>
              </p:cNvSpPr>
              <p:nvPr/>
            </p:nvSpPr>
            <p:spPr bwMode="auto">
              <a:xfrm>
                <a:off x="1649153" y="1790700"/>
                <a:ext cx="1441450" cy="842962"/>
              </a:xfrm>
              <a:custGeom>
                <a:avLst/>
                <a:gdLst>
                  <a:gd name="T0" fmla="*/ 941 w 1073"/>
                  <a:gd name="T1" fmla="*/ 337 h 628"/>
                  <a:gd name="T2" fmla="*/ 948 w 1073"/>
                  <a:gd name="T3" fmla="*/ 292 h 628"/>
                  <a:gd name="T4" fmla="*/ 802 w 1073"/>
                  <a:gd name="T5" fmla="*/ 146 h 628"/>
                  <a:gd name="T6" fmla="*/ 761 w 1073"/>
                  <a:gd name="T7" fmla="*/ 152 h 628"/>
                  <a:gd name="T8" fmla="*/ 545 w 1073"/>
                  <a:gd name="T9" fmla="*/ 0 h 628"/>
                  <a:gd name="T10" fmla="*/ 317 w 1073"/>
                  <a:gd name="T11" fmla="*/ 200 h 628"/>
                  <a:gd name="T12" fmla="*/ 256 w 1073"/>
                  <a:gd name="T13" fmla="*/ 188 h 628"/>
                  <a:gd name="T14" fmla="*/ 95 w 1073"/>
                  <a:gd name="T15" fmla="*/ 349 h 628"/>
                  <a:gd name="T16" fmla="*/ 102 w 1073"/>
                  <a:gd name="T17" fmla="*/ 392 h 628"/>
                  <a:gd name="T18" fmla="*/ 0 w 1073"/>
                  <a:gd name="T19" fmla="*/ 509 h 628"/>
                  <a:gd name="T20" fmla="*/ 112 w 1073"/>
                  <a:gd name="T21" fmla="*/ 628 h 628"/>
                  <a:gd name="T22" fmla="*/ 112 w 1073"/>
                  <a:gd name="T23" fmla="*/ 628 h 628"/>
                  <a:gd name="T24" fmla="*/ 926 w 1073"/>
                  <a:gd name="T25" fmla="*/ 628 h 628"/>
                  <a:gd name="T26" fmla="*/ 1073 w 1073"/>
                  <a:gd name="T27" fmla="*/ 482 h 628"/>
                  <a:gd name="T28" fmla="*/ 941 w 1073"/>
                  <a:gd name="T29" fmla="*/ 33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7"/>
                    </a:moveTo>
                    <a:cubicBezTo>
                      <a:pt x="945" y="322"/>
                      <a:pt x="948" y="308"/>
                      <a:pt x="948" y="292"/>
                    </a:cubicBezTo>
                    <a:cubicBezTo>
                      <a:pt x="948" y="211"/>
                      <a:pt x="883" y="146"/>
                      <a:pt x="802" y="146"/>
                    </a:cubicBezTo>
                    <a:cubicBezTo>
                      <a:pt x="788" y="146"/>
                      <a:pt x="774" y="148"/>
                      <a:pt x="761" y="152"/>
                    </a:cubicBezTo>
                    <a:cubicBezTo>
                      <a:pt x="729" y="63"/>
                      <a:pt x="645" y="0"/>
                      <a:pt x="545" y="0"/>
                    </a:cubicBezTo>
                    <a:cubicBezTo>
                      <a:pt x="428" y="0"/>
                      <a:pt x="332" y="87"/>
                      <a:pt x="317" y="200"/>
                    </a:cubicBezTo>
                    <a:cubicBezTo>
                      <a:pt x="298" y="193"/>
                      <a:pt x="278" y="188"/>
                      <a:pt x="256" y="188"/>
                    </a:cubicBezTo>
                    <a:cubicBezTo>
                      <a:pt x="167" y="188"/>
                      <a:pt x="95" y="260"/>
                      <a:pt x="95" y="349"/>
                    </a:cubicBezTo>
                    <a:cubicBezTo>
                      <a:pt x="95" y="364"/>
                      <a:pt x="98" y="378"/>
                      <a:pt x="102" y="392"/>
                    </a:cubicBezTo>
                    <a:cubicBezTo>
                      <a:pt x="44" y="400"/>
                      <a:pt x="0" y="449"/>
                      <a:pt x="0" y="509"/>
                    </a:cubicBezTo>
                    <a:cubicBezTo>
                      <a:pt x="0" y="573"/>
                      <a:pt x="49" y="624"/>
                      <a:pt x="112" y="628"/>
                    </a:cubicBezTo>
                    <a:cubicBezTo>
                      <a:pt x="112" y="628"/>
                      <a:pt x="112" y="628"/>
                      <a:pt x="112" y="628"/>
                    </a:cubicBezTo>
                    <a:cubicBezTo>
                      <a:pt x="926" y="628"/>
                      <a:pt x="926" y="628"/>
                      <a:pt x="926" y="628"/>
                    </a:cubicBezTo>
                    <a:cubicBezTo>
                      <a:pt x="1007" y="628"/>
                      <a:pt x="1073" y="563"/>
                      <a:pt x="1073" y="482"/>
                    </a:cubicBezTo>
                    <a:cubicBezTo>
                      <a:pt x="1073" y="406"/>
                      <a:pt x="1015" y="344"/>
                      <a:pt x="941" y="3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reeform 285"/>
              <p:cNvSpPr>
                <a:spLocks/>
              </p:cNvSpPr>
              <p:nvPr/>
            </p:nvSpPr>
            <p:spPr bwMode="auto">
              <a:xfrm>
                <a:off x="1649153" y="2043113"/>
                <a:ext cx="998537" cy="590550"/>
              </a:xfrm>
              <a:custGeom>
                <a:avLst/>
                <a:gdLst>
                  <a:gd name="T0" fmla="*/ 256 w 743"/>
                  <a:gd name="T1" fmla="*/ 0 h 440"/>
                  <a:gd name="T2" fmla="*/ 95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40 h 440"/>
                  <a:gd name="T14" fmla="*/ 112 w 743"/>
                  <a:gd name="T15" fmla="*/ 440 h 440"/>
                  <a:gd name="T16" fmla="*/ 743 w 743"/>
                  <a:gd name="T17" fmla="*/ 440 h 440"/>
                  <a:gd name="T18" fmla="*/ 314 w 743"/>
                  <a:gd name="T19" fmla="*/ 12 h 440"/>
                  <a:gd name="T20" fmla="*/ 256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7" y="0"/>
                      <a:pt x="95" y="72"/>
                      <a:pt x="95" y="161"/>
                    </a:cubicBezTo>
                    <a:cubicBezTo>
                      <a:pt x="95" y="176"/>
                      <a:pt x="98" y="190"/>
                      <a:pt x="102" y="204"/>
                    </a:cubicBezTo>
                    <a:cubicBezTo>
                      <a:pt x="102" y="204"/>
                      <a:pt x="102" y="204"/>
                      <a:pt x="102" y="204"/>
                    </a:cubicBezTo>
                    <a:cubicBezTo>
                      <a:pt x="102" y="204"/>
                      <a:pt x="102" y="204"/>
                      <a:pt x="102" y="204"/>
                    </a:cubicBezTo>
                    <a:cubicBezTo>
                      <a:pt x="44" y="212"/>
                      <a:pt x="0" y="261"/>
                      <a:pt x="0" y="321"/>
                    </a:cubicBezTo>
                    <a:cubicBezTo>
                      <a:pt x="0" y="385"/>
                      <a:pt x="49" y="436"/>
                      <a:pt x="112" y="440"/>
                    </a:cubicBezTo>
                    <a:cubicBezTo>
                      <a:pt x="112" y="440"/>
                      <a:pt x="112" y="440"/>
                      <a:pt x="112" y="440"/>
                    </a:cubicBezTo>
                    <a:cubicBezTo>
                      <a:pt x="743" y="440"/>
                      <a:pt x="743" y="440"/>
                      <a:pt x="743" y="440"/>
                    </a:cubicBezTo>
                    <a:cubicBezTo>
                      <a:pt x="314" y="12"/>
                      <a:pt x="314" y="12"/>
                      <a:pt x="314" y="12"/>
                    </a:cubicBezTo>
                    <a:cubicBezTo>
                      <a:pt x="296" y="5"/>
                      <a:pt x="277" y="0"/>
                      <a:pt x="256" y="0"/>
                    </a:cubicBezTo>
                    <a:cubicBezTo>
                      <a:pt x="256" y="0"/>
                      <a:pt x="256"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reeform 286"/>
              <p:cNvSpPr>
                <a:spLocks/>
              </p:cNvSpPr>
              <p:nvPr/>
            </p:nvSpPr>
            <p:spPr bwMode="auto">
              <a:xfrm>
                <a:off x="3444615" y="1898650"/>
                <a:ext cx="968375" cy="774700"/>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Rectangle 287"/>
              <p:cNvSpPr>
                <a:spLocks noChangeArrowheads="1"/>
              </p:cNvSpPr>
              <p:nvPr/>
            </p:nvSpPr>
            <p:spPr bwMode="auto">
              <a:xfrm>
                <a:off x="3492240" y="1947863"/>
                <a:ext cx="871537" cy="5794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Rectangle 288"/>
              <p:cNvSpPr>
                <a:spLocks noChangeArrowheads="1"/>
              </p:cNvSpPr>
              <p:nvPr/>
            </p:nvSpPr>
            <p:spPr bwMode="auto">
              <a:xfrm>
                <a:off x="3492240" y="1947863"/>
                <a:ext cx="8715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reeform 289"/>
              <p:cNvSpPr>
                <a:spLocks/>
              </p:cNvSpPr>
              <p:nvPr/>
            </p:nvSpPr>
            <p:spPr bwMode="auto">
              <a:xfrm>
                <a:off x="4363778" y="2576513"/>
                <a:ext cx="49212" cy="96837"/>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reeform 290"/>
              <p:cNvSpPr>
                <a:spLocks/>
              </p:cNvSpPr>
              <p:nvPr/>
            </p:nvSpPr>
            <p:spPr bwMode="auto">
              <a:xfrm>
                <a:off x="3444615" y="1995488"/>
                <a:ext cx="968375" cy="677862"/>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reeform 291"/>
              <p:cNvSpPr>
                <a:spLocks/>
              </p:cNvSpPr>
              <p:nvPr/>
            </p:nvSpPr>
            <p:spPr bwMode="auto">
              <a:xfrm>
                <a:off x="3492240" y="2024063"/>
                <a:ext cx="839787" cy="503237"/>
              </a:xfrm>
              <a:custGeom>
                <a:avLst/>
                <a:gdLst>
                  <a:gd name="T0" fmla="*/ 0 w 529"/>
                  <a:gd name="T1" fmla="*/ 0 h 317"/>
                  <a:gd name="T2" fmla="*/ 0 w 529"/>
                  <a:gd name="T3" fmla="*/ 317 h 317"/>
                  <a:gd name="T4" fmla="*/ 529 w 529"/>
                  <a:gd name="T5" fmla="*/ 317 h 317"/>
                  <a:gd name="T6" fmla="*/ 0 w 529"/>
                  <a:gd name="T7" fmla="*/ 0 h 317"/>
                </a:gdLst>
                <a:ahLst/>
                <a:cxnLst>
                  <a:cxn ang="0">
                    <a:pos x="T0" y="T1"/>
                  </a:cxn>
                  <a:cxn ang="0">
                    <a:pos x="T2" y="T3"/>
                  </a:cxn>
                  <a:cxn ang="0">
                    <a:pos x="T4" y="T5"/>
                  </a:cxn>
                  <a:cxn ang="0">
                    <a:pos x="T6" y="T7"/>
                  </a:cxn>
                </a:cxnLst>
                <a:rect l="0" t="0" r="r" b="b"/>
                <a:pathLst>
                  <a:path w="529" h="317">
                    <a:moveTo>
                      <a:pt x="0" y="0"/>
                    </a:moveTo>
                    <a:lnTo>
                      <a:pt x="0" y="317"/>
                    </a:lnTo>
                    <a:lnTo>
                      <a:pt x="529" y="317"/>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reeform 292"/>
              <p:cNvSpPr>
                <a:spLocks/>
              </p:cNvSpPr>
              <p:nvPr/>
            </p:nvSpPr>
            <p:spPr bwMode="auto">
              <a:xfrm>
                <a:off x="3492240" y="2024063"/>
                <a:ext cx="839787" cy="503237"/>
              </a:xfrm>
              <a:custGeom>
                <a:avLst/>
                <a:gdLst>
                  <a:gd name="T0" fmla="*/ 0 w 529"/>
                  <a:gd name="T1" fmla="*/ 0 h 317"/>
                  <a:gd name="T2" fmla="*/ 0 w 529"/>
                  <a:gd name="T3" fmla="*/ 317 h 317"/>
                  <a:gd name="T4" fmla="*/ 529 w 529"/>
                  <a:gd name="T5" fmla="*/ 317 h 317"/>
                  <a:gd name="T6" fmla="*/ 0 w 529"/>
                  <a:gd name="T7" fmla="*/ 0 h 317"/>
                </a:gdLst>
                <a:ahLst/>
                <a:cxnLst>
                  <a:cxn ang="0">
                    <a:pos x="T0" y="T1"/>
                  </a:cxn>
                  <a:cxn ang="0">
                    <a:pos x="T2" y="T3"/>
                  </a:cxn>
                  <a:cxn ang="0">
                    <a:pos x="T4" y="T5"/>
                  </a:cxn>
                  <a:cxn ang="0">
                    <a:pos x="T6" y="T7"/>
                  </a:cxn>
                </a:cxnLst>
                <a:rect l="0" t="0" r="r" b="b"/>
                <a:pathLst>
                  <a:path w="529" h="317">
                    <a:moveTo>
                      <a:pt x="0" y="0"/>
                    </a:moveTo>
                    <a:lnTo>
                      <a:pt x="0" y="317"/>
                    </a:lnTo>
                    <a:lnTo>
                      <a:pt x="529" y="3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56" name="Group 55"/>
          <p:cNvGrpSpPr/>
          <p:nvPr/>
        </p:nvGrpSpPr>
        <p:grpSpPr>
          <a:xfrm>
            <a:off x="1" y="5828285"/>
            <a:ext cx="11757022" cy="548640"/>
            <a:chOff x="1" y="5828285"/>
            <a:chExt cx="11757022" cy="548640"/>
          </a:xfrm>
        </p:grpSpPr>
        <p:sp>
          <p:nvSpPr>
            <p:cNvPr id="57" name="Rectangle 56"/>
            <p:cNvSpPr/>
            <p:nvPr/>
          </p:nvSpPr>
          <p:spPr>
            <a:xfrm>
              <a:off x="3248024" y="5828285"/>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support multiple analytic frameworks—Batch, Real-time, Streaming, ML etc. </a:t>
              </a:r>
              <a:b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b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No one analytic framework can work for all data and all types of analysis.</a:t>
              </a:r>
            </a:p>
          </p:txBody>
        </p:sp>
        <p:sp>
          <p:nvSpPr>
            <p:cNvPr id="58" name="Rectangle 57"/>
            <p:cNvSpPr/>
            <p:nvPr/>
          </p:nvSpPr>
          <p:spPr bwMode="auto">
            <a:xfrm>
              <a:off x="1" y="5828285"/>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Multiple analytic 	frameworks</a:t>
              </a:r>
            </a:p>
          </p:txBody>
        </p:sp>
        <p:grpSp>
          <p:nvGrpSpPr>
            <p:cNvPr id="59" name="Group 58"/>
            <p:cNvGrpSpPr/>
            <p:nvPr/>
          </p:nvGrpSpPr>
          <p:grpSpPr>
            <a:xfrm>
              <a:off x="585657" y="5860989"/>
              <a:ext cx="603250" cy="483233"/>
              <a:chOff x="996950" y="1795463"/>
              <a:chExt cx="3327400" cy="2665413"/>
            </a:xfrm>
          </p:grpSpPr>
          <p:sp>
            <p:nvSpPr>
              <p:cNvPr id="60"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Oval 350"/>
              <p:cNvSpPr>
                <a:spLocks noChangeArrowheads="1"/>
              </p:cNvSpPr>
              <p:nvPr/>
            </p:nvSpPr>
            <p:spPr bwMode="auto">
              <a:xfrm>
                <a:off x="3343275" y="3792538"/>
                <a:ext cx="414338" cy="41751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val 354"/>
              <p:cNvSpPr>
                <a:spLocks noChangeArrowheads="1"/>
              </p:cNvSpPr>
              <p:nvPr/>
            </p:nvSpPr>
            <p:spPr bwMode="auto">
              <a:xfrm>
                <a:off x="1346200" y="3186113"/>
                <a:ext cx="58738" cy="57150"/>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74" name="Group 73"/>
          <p:cNvGrpSpPr/>
          <p:nvPr/>
        </p:nvGrpSpPr>
        <p:grpSpPr>
          <a:xfrm>
            <a:off x="1" y="4120629"/>
            <a:ext cx="11757022" cy="548640"/>
            <a:chOff x="1" y="4120629"/>
            <a:chExt cx="11757022" cy="548640"/>
          </a:xfrm>
        </p:grpSpPr>
        <p:sp>
          <p:nvSpPr>
            <p:cNvPr id="75" name="Rectangle 74"/>
            <p:cNvSpPr/>
            <p:nvPr/>
          </p:nvSpPr>
          <p:spPr bwMode="auto">
            <a:xfrm>
              <a:off x="1" y="4120629"/>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Details</a:t>
              </a:r>
            </a:p>
          </p:txBody>
        </p:sp>
        <p:sp>
          <p:nvSpPr>
            <p:cNvPr id="76" name="Rectangle 75"/>
            <p:cNvSpPr/>
            <p:nvPr/>
          </p:nvSpPr>
          <p:spPr>
            <a:xfrm>
              <a:off x="3248024" y="4120629"/>
              <a:ext cx="8508999" cy="548640"/>
            </a:xfrm>
            <a:prstGeom prst="rect">
              <a:avLst/>
            </a:prstGeom>
            <a:solidFill>
              <a:srgbClr val="FFFFFF">
                <a:lumMod val="95000"/>
              </a:srgbClr>
            </a:solidFill>
          </p:spPr>
          <p:txBody>
            <a:bodyPr wrap="square" lIns="9144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505050"/>
                  </a:solidFill>
                  <a:effectLst/>
                  <a:uLnTx/>
                  <a:uFillTx/>
                </a:rPr>
                <a:t> </a:t>
              </a:r>
              <a:r>
                <a:rPr kumimoji="0" lang="en-IN" sz="1400" b="0" i="0" u="none" strike="noStrike" kern="0" cap="none" spc="0" normalizeH="0" baseline="0" noProof="0" dirty="0">
                  <a:ln>
                    <a:noFill/>
                  </a:ln>
                  <a:solidFill>
                    <a:sysClr val="windowText" lastClr="000000"/>
                  </a:solidFill>
                  <a:effectLst/>
                  <a:uLnTx/>
                  <a:uFillTx/>
                </a:rPr>
                <a:t>Must be able to store data with all details; aggregation may lead to loss of details.</a:t>
              </a:r>
              <a:endParaRPr kumimoji="0" lang="en-US" sz="1400" b="0" i="0" u="none" strike="noStrike" kern="0" cap="none" spc="0" normalizeH="0" baseline="0" noProof="0" dirty="0">
                <a:ln>
                  <a:noFill/>
                </a:ln>
                <a:solidFill>
                  <a:sysClr val="windowText" lastClr="000000"/>
                </a:solidFill>
                <a:effectLst/>
                <a:uLnTx/>
                <a:uFillTx/>
              </a:endParaRPr>
            </a:p>
          </p:txBody>
        </p:sp>
        <p:grpSp>
          <p:nvGrpSpPr>
            <p:cNvPr id="77" name="Group 76"/>
            <p:cNvGrpSpPr/>
            <p:nvPr/>
          </p:nvGrpSpPr>
          <p:grpSpPr>
            <a:xfrm>
              <a:off x="690860" y="4173818"/>
              <a:ext cx="392844" cy="442262"/>
              <a:chOff x="3917950" y="4414838"/>
              <a:chExt cx="1249363" cy="1406525"/>
            </a:xfrm>
          </p:grpSpPr>
          <p:sp>
            <p:nvSpPr>
              <p:cNvPr id="78" name="Freeform 359"/>
              <p:cNvSpPr>
                <a:spLocks noEditPoints="1"/>
              </p:cNvSpPr>
              <p:nvPr/>
            </p:nvSpPr>
            <p:spPr bwMode="auto">
              <a:xfrm>
                <a:off x="3917950" y="4414838"/>
                <a:ext cx="1249363" cy="1406525"/>
              </a:xfrm>
              <a:custGeom>
                <a:avLst/>
                <a:gdLst>
                  <a:gd name="T0" fmla="*/ 1116 w 1704"/>
                  <a:gd name="T1" fmla="*/ 362 h 1920"/>
                  <a:gd name="T2" fmla="*/ 1070 w 1704"/>
                  <a:gd name="T3" fmla="*/ 285 h 1920"/>
                  <a:gd name="T4" fmla="*/ 1398 w 1704"/>
                  <a:gd name="T5" fmla="*/ 199 h 1920"/>
                  <a:gd name="T6" fmla="*/ 1323 w 1704"/>
                  <a:gd name="T7" fmla="*/ 149 h 1920"/>
                  <a:gd name="T8" fmla="*/ 1089 w 1704"/>
                  <a:gd name="T9" fmla="*/ 99 h 1920"/>
                  <a:gd name="T10" fmla="*/ 869 w 1704"/>
                  <a:gd name="T11" fmla="*/ 0 h 1920"/>
                  <a:gd name="T12" fmla="*/ 263 w 1704"/>
                  <a:gd name="T13" fmla="*/ 348 h 1920"/>
                  <a:gd name="T14" fmla="*/ 283 w 1704"/>
                  <a:gd name="T15" fmla="*/ 397 h 1920"/>
                  <a:gd name="T16" fmla="*/ 264 w 1704"/>
                  <a:gd name="T17" fmla="*/ 446 h 1920"/>
                  <a:gd name="T18" fmla="*/ 770 w 1704"/>
                  <a:gd name="T19" fmla="*/ 531 h 1920"/>
                  <a:gd name="T20" fmla="*/ 957 w 1704"/>
                  <a:gd name="T21" fmla="*/ 603 h 1920"/>
                  <a:gd name="T22" fmla="*/ 436 w 1704"/>
                  <a:gd name="T23" fmla="*/ 652 h 1920"/>
                  <a:gd name="T24" fmla="*/ 496 w 1704"/>
                  <a:gd name="T25" fmla="*/ 701 h 1920"/>
                  <a:gd name="T26" fmla="*/ 867 w 1704"/>
                  <a:gd name="T27" fmla="*/ 786 h 1920"/>
                  <a:gd name="T28" fmla="*/ 798 w 1704"/>
                  <a:gd name="T29" fmla="*/ 865 h 1920"/>
                  <a:gd name="T30" fmla="*/ 623 w 1704"/>
                  <a:gd name="T31" fmla="*/ 943 h 1920"/>
                  <a:gd name="T32" fmla="*/ 579 w 1704"/>
                  <a:gd name="T33" fmla="*/ 1028 h 1920"/>
                  <a:gd name="T34" fmla="*/ 597 w 1704"/>
                  <a:gd name="T35" fmla="*/ 1077 h 1920"/>
                  <a:gd name="T36" fmla="*/ 727 w 1704"/>
                  <a:gd name="T37" fmla="*/ 1127 h 1920"/>
                  <a:gd name="T38" fmla="*/ 1009 w 1704"/>
                  <a:gd name="T39" fmla="*/ 1212 h 1920"/>
                  <a:gd name="T40" fmla="*/ 1130 w 1704"/>
                  <a:gd name="T41" fmla="*/ 1289 h 1920"/>
                  <a:gd name="T42" fmla="*/ 1102 w 1704"/>
                  <a:gd name="T43" fmla="*/ 1368 h 1920"/>
                  <a:gd name="T44" fmla="*/ 887 w 1704"/>
                  <a:gd name="T45" fmla="*/ 1453 h 1920"/>
                  <a:gd name="T46" fmla="*/ 840 w 1704"/>
                  <a:gd name="T47" fmla="*/ 1503 h 1920"/>
                  <a:gd name="T48" fmla="*/ 883 w 1704"/>
                  <a:gd name="T49" fmla="*/ 1552 h 1920"/>
                  <a:gd name="T50" fmla="*/ 925 w 1704"/>
                  <a:gd name="T51" fmla="*/ 1637 h 1920"/>
                  <a:gd name="T52" fmla="*/ 68 w 1704"/>
                  <a:gd name="T53" fmla="*/ 827 h 1920"/>
                  <a:gd name="T54" fmla="*/ 91 w 1704"/>
                  <a:gd name="T55" fmla="*/ 212 h 1920"/>
                  <a:gd name="T56" fmla="*/ 77 w 1704"/>
                  <a:gd name="T57" fmla="*/ 237 h 1920"/>
                  <a:gd name="T58" fmla="*/ 40 w 1704"/>
                  <a:gd name="T59" fmla="*/ 827 h 1920"/>
                  <a:gd name="T60" fmla="*/ 959 w 1704"/>
                  <a:gd name="T61" fmla="*/ 1630 h 1920"/>
                  <a:gd name="T62" fmla="*/ 959 w 1704"/>
                  <a:gd name="T63" fmla="*/ 1580 h 1920"/>
                  <a:gd name="T64" fmla="*/ 875 w 1704"/>
                  <a:gd name="T65" fmla="*/ 1495 h 1920"/>
                  <a:gd name="T66" fmla="*/ 880 w 1704"/>
                  <a:gd name="T67" fmla="*/ 1418 h 1920"/>
                  <a:gd name="T68" fmla="*/ 845 w 1704"/>
                  <a:gd name="T69" fmla="*/ 1340 h 1920"/>
                  <a:gd name="T70" fmla="*/ 1158 w 1704"/>
                  <a:gd name="T71" fmla="*/ 1290 h 1920"/>
                  <a:gd name="T72" fmla="*/ 1009 w 1704"/>
                  <a:gd name="T73" fmla="*/ 1240 h 1920"/>
                  <a:gd name="T74" fmla="*/ 727 w 1704"/>
                  <a:gd name="T75" fmla="*/ 1155 h 1920"/>
                  <a:gd name="T76" fmla="*/ 625 w 1704"/>
                  <a:gd name="T77" fmla="*/ 1077 h 1920"/>
                  <a:gd name="T78" fmla="*/ 579 w 1704"/>
                  <a:gd name="T79" fmla="*/ 1000 h 1920"/>
                  <a:gd name="T80" fmla="*/ 623 w 1704"/>
                  <a:gd name="T81" fmla="*/ 915 h 1920"/>
                  <a:gd name="T82" fmla="*/ 826 w 1704"/>
                  <a:gd name="T83" fmla="*/ 865 h 1920"/>
                  <a:gd name="T84" fmla="*/ 867 w 1704"/>
                  <a:gd name="T85" fmla="*/ 814 h 1920"/>
                  <a:gd name="T86" fmla="*/ 496 w 1704"/>
                  <a:gd name="T87" fmla="*/ 729 h 1920"/>
                  <a:gd name="T88" fmla="*/ 464 w 1704"/>
                  <a:gd name="T89" fmla="*/ 652 h 1920"/>
                  <a:gd name="T90" fmla="*/ 1006 w 1704"/>
                  <a:gd name="T91" fmla="*/ 575 h 1920"/>
                  <a:gd name="T92" fmla="*/ 462 w 1704"/>
                  <a:gd name="T93" fmla="*/ 559 h 1920"/>
                  <a:gd name="T94" fmla="*/ 256 w 1704"/>
                  <a:gd name="T95" fmla="*/ 482 h 1920"/>
                  <a:gd name="T96" fmla="*/ 318 w 1704"/>
                  <a:gd name="T97" fmla="*/ 405 h 1920"/>
                  <a:gd name="T98" fmla="*/ 580 w 1704"/>
                  <a:gd name="T99" fmla="*/ 320 h 1920"/>
                  <a:gd name="T100" fmla="*/ 869 w 1704"/>
                  <a:gd name="T101" fmla="*/ 28 h 1920"/>
                  <a:gd name="T102" fmla="*/ 1089 w 1704"/>
                  <a:gd name="T103" fmla="*/ 71 h 1920"/>
                  <a:gd name="T104" fmla="*/ 1295 w 1704"/>
                  <a:gd name="T105" fmla="*/ 149 h 1920"/>
                  <a:gd name="T106" fmla="*/ 1398 w 1704"/>
                  <a:gd name="T107" fmla="*/ 227 h 1920"/>
                  <a:gd name="T108" fmla="*/ 1070 w 1704"/>
                  <a:gd name="T109" fmla="*/ 313 h 1920"/>
                  <a:gd name="T110" fmla="*/ 1088 w 1704"/>
                  <a:gd name="T111" fmla="*/ 362 h 1920"/>
                  <a:gd name="T112" fmla="*/ 1676 w 1704"/>
                  <a:gd name="T113" fmla="*/ 827 h 1920"/>
                  <a:gd name="T114" fmla="*/ 1061 w 1704"/>
                  <a:gd name="T115" fmla="*/ 1619 h 1920"/>
                  <a:gd name="T116" fmla="*/ 985 w 1704"/>
                  <a:gd name="T117" fmla="*/ 1810 h 1920"/>
                  <a:gd name="T118" fmla="*/ 1704 w 1704"/>
                  <a:gd name="T119" fmla="*/ 836 h 1920"/>
                  <a:gd name="T120" fmla="*/ 61 w 1704"/>
                  <a:gd name="T121" fmla="*/ 213 h 1920"/>
                  <a:gd name="T122" fmla="*/ 63 w 1704"/>
                  <a:gd name="T123" fmla="*/ 204 h 1920"/>
                  <a:gd name="T124" fmla="*/ 965 w 1704"/>
                  <a:gd name="T125" fmla="*/ 1844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Freeform 360"/>
              <p:cNvSpPr>
                <a:spLocks/>
              </p:cNvSpPr>
              <p:nvPr/>
            </p:nvSpPr>
            <p:spPr bwMode="auto">
              <a:xfrm>
                <a:off x="4084638" y="4649788"/>
                <a:ext cx="590550" cy="581025"/>
              </a:xfrm>
              <a:custGeom>
                <a:avLst/>
                <a:gdLst>
                  <a:gd name="T0" fmla="*/ 244 w 805"/>
                  <a:gd name="T1" fmla="*/ 340 h 793"/>
                  <a:gd name="T2" fmla="*/ 244 w 805"/>
                  <a:gd name="T3" fmla="*/ 324 h 793"/>
                  <a:gd name="T4" fmla="*/ 805 w 805"/>
                  <a:gd name="T5" fmla="*/ 290 h 793"/>
                  <a:gd name="T6" fmla="*/ 778 w 805"/>
                  <a:gd name="T7" fmla="*/ 255 h 793"/>
                  <a:gd name="T8" fmla="*/ 757 w 805"/>
                  <a:gd name="T9" fmla="*/ 255 h 793"/>
                  <a:gd name="T10" fmla="*/ 226 w 805"/>
                  <a:gd name="T11" fmla="*/ 247 h 793"/>
                  <a:gd name="T12" fmla="*/ 542 w 805"/>
                  <a:gd name="T13" fmla="*/ 239 h 793"/>
                  <a:gd name="T14" fmla="*/ 542 w 805"/>
                  <a:gd name="T15" fmla="*/ 170 h 793"/>
                  <a:gd name="T16" fmla="*/ 28 w 805"/>
                  <a:gd name="T17" fmla="*/ 162 h 793"/>
                  <a:gd name="T18" fmla="*/ 512 w 805"/>
                  <a:gd name="T19" fmla="*/ 154 h 793"/>
                  <a:gd name="T20" fmla="*/ 512 w 805"/>
                  <a:gd name="T21" fmla="*/ 85 h 793"/>
                  <a:gd name="T22" fmla="*/ 83 w 805"/>
                  <a:gd name="T23" fmla="*/ 77 h 793"/>
                  <a:gd name="T24" fmla="*/ 352 w 805"/>
                  <a:gd name="T25" fmla="*/ 69 h 793"/>
                  <a:gd name="T26" fmla="*/ 352 w 805"/>
                  <a:gd name="T27" fmla="*/ 0 h 793"/>
                  <a:gd name="T28" fmla="*/ 55 w 805"/>
                  <a:gd name="T29" fmla="*/ 14 h 793"/>
                  <a:gd name="T30" fmla="*/ 352 w 805"/>
                  <a:gd name="T31" fmla="*/ 28 h 793"/>
                  <a:gd name="T32" fmla="*/ 352 w 805"/>
                  <a:gd name="T33" fmla="*/ 41 h 793"/>
                  <a:gd name="T34" fmla="*/ 55 w 805"/>
                  <a:gd name="T35" fmla="*/ 77 h 793"/>
                  <a:gd name="T36" fmla="*/ 512 w 805"/>
                  <a:gd name="T37" fmla="*/ 113 h 793"/>
                  <a:gd name="T38" fmla="*/ 512 w 805"/>
                  <a:gd name="T39" fmla="*/ 126 h 793"/>
                  <a:gd name="T40" fmla="*/ 0 w 805"/>
                  <a:gd name="T41" fmla="*/ 162 h 793"/>
                  <a:gd name="T42" fmla="*/ 542 w 805"/>
                  <a:gd name="T43" fmla="*/ 198 h 793"/>
                  <a:gd name="T44" fmla="*/ 542 w 805"/>
                  <a:gd name="T45" fmla="*/ 211 h 793"/>
                  <a:gd name="T46" fmla="*/ 198 w 805"/>
                  <a:gd name="T47" fmla="*/ 247 h 793"/>
                  <a:gd name="T48" fmla="*/ 729 w 805"/>
                  <a:gd name="T49" fmla="*/ 283 h 793"/>
                  <a:gd name="T50" fmla="*/ 773 w 805"/>
                  <a:gd name="T51" fmla="*/ 283 h 793"/>
                  <a:gd name="T52" fmla="*/ 771 w 805"/>
                  <a:gd name="T53" fmla="*/ 296 h 793"/>
                  <a:gd name="T54" fmla="*/ 208 w 805"/>
                  <a:gd name="T55" fmla="*/ 332 h 793"/>
                  <a:gd name="T56" fmla="*/ 765 w 805"/>
                  <a:gd name="T57" fmla="*/ 368 h 793"/>
                  <a:gd name="T58" fmla="*/ 765 w 805"/>
                  <a:gd name="T59" fmla="*/ 381 h 793"/>
                  <a:gd name="T60" fmla="*/ 232 w 805"/>
                  <a:gd name="T61" fmla="*/ 417 h 793"/>
                  <a:gd name="T62" fmla="*/ 639 w 805"/>
                  <a:gd name="T63" fmla="*/ 453 h 793"/>
                  <a:gd name="T64" fmla="*/ 639 w 805"/>
                  <a:gd name="T65" fmla="*/ 466 h 793"/>
                  <a:gd name="T66" fmla="*/ 206 w 805"/>
                  <a:gd name="T67" fmla="*/ 502 h 793"/>
                  <a:gd name="T68" fmla="*/ 563 w 805"/>
                  <a:gd name="T69" fmla="*/ 538 h 793"/>
                  <a:gd name="T70" fmla="*/ 563 w 805"/>
                  <a:gd name="T71" fmla="*/ 551 h 793"/>
                  <a:gd name="T72" fmla="*/ 247 w 805"/>
                  <a:gd name="T73" fmla="*/ 587 h 793"/>
                  <a:gd name="T74" fmla="*/ 395 w 805"/>
                  <a:gd name="T75" fmla="*/ 623 h 793"/>
                  <a:gd name="T76" fmla="*/ 395 w 805"/>
                  <a:gd name="T77" fmla="*/ 636 h 793"/>
                  <a:gd name="T78" fmla="*/ 315 w 805"/>
                  <a:gd name="T79" fmla="*/ 672 h 793"/>
                  <a:gd name="T80" fmla="*/ 409 w 805"/>
                  <a:gd name="T81" fmla="*/ 708 h 793"/>
                  <a:gd name="T82" fmla="*/ 409 w 805"/>
                  <a:gd name="T83" fmla="*/ 722 h 793"/>
                  <a:gd name="T84" fmla="*/ 369 w 805"/>
                  <a:gd name="T85" fmla="*/ 757 h 793"/>
                  <a:gd name="T86" fmla="*/ 457 w 805"/>
                  <a:gd name="T87" fmla="*/ 793 h 793"/>
                  <a:gd name="T88" fmla="*/ 471 w 805"/>
                  <a:gd name="T89" fmla="*/ 779 h 793"/>
                  <a:gd name="T90" fmla="*/ 405 w 805"/>
                  <a:gd name="T91" fmla="*/ 765 h 793"/>
                  <a:gd name="T92" fmla="*/ 405 w 805"/>
                  <a:gd name="T93" fmla="*/ 750 h 793"/>
                  <a:gd name="T94" fmla="*/ 443 w 805"/>
                  <a:gd name="T95" fmla="*/ 715 h 793"/>
                  <a:gd name="T96" fmla="*/ 351 w 805"/>
                  <a:gd name="T97" fmla="*/ 680 h 793"/>
                  <a:gd name="T98" fmla="*/ 351 w 805"/>
                  <a:gd name="T99" fmla="*/ 664 h 793"/>
                  <a:gd name="T100" fmla="*/ 429 w 805"/>
                  <a:gd name="T101" fmla="*/ 630 h 793"/>
                  <a:gd name="T102" fmla="*/ 282 w 805"/>
                  <a:gd name="T103" fmla="*/ 595 h 793"/>
                  <a:gd name="T104" fmla="*/ 282 w 805"/>
                  <a:gd name="T105" fmla="*/ 579 h 793"/>
                  <a:gd name="T106" fmla="*/ 598 w 805"/>
                  <a:gd name="T107" fmla="*/ 545 h 793"/>
                  <a:gd name="T108" fmla="*/ 241 w 805"/>
                  <a:gd name="T109" fmla="*/ 510 h 793"/>
                  <a:gd name="T110" fmla="*/ 241 w 805"/>
                  <a:gd name="T111" fmla="*/ 494 h 793"/>
                  <a:gd name="T112" fmla="*/ 674 w 805"/>
                  <a:gd name="T113" fmla="*/ 460 h 793"/>
                  <a:gd name="T114" fmla="*/ 268 w 805"/>
                  <a:gd name="T115" fmla="*/ 425 h 793"/>
                  <a:gd name="T116" fmla="*/ 268 w 805"/>
                  <a:gd name="T117" fmla="*/ 409 h 793"/>
                  <a:gd name="T118" fmla="*/ 799 w 805"/>
                  <a:gd name="T119" fmla="*/ 37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793">
                    <a:moveTo>
                      <a:pt x="765" y="340"/>
                    </a:moveTo>
                    <a:cubicBezTo>
                      <a:pt x="244" y="340"/>
                      <a:pt x="244" y="340"/>
                      <a:pt x="244" y="340"/>
                    </a:cubicBezTo>
                    <a:cubicBezTo>
                      <a:pt x="240" y="340"/>
                      <a:pt x="236" y="336"/>
                      <a:pt x="236" y="332"/>
                    </a:cubicBezTo>
                    <a:cubicBezTo>
                      <a:pt x="236" y="328"/>
                      <a:pt x="240" y="324"/>
                      <a:pt x="244" y="324"/>
                    </a:cubicBezTo>
                    <a:cubicBezTo>
                      <a:pt x="771" y="324"/>
                      <a:pt x="771" y="324"/>
                      <a:pt x="771" y="324"/>
                    </a:cubicBezTo>
                    <a:cubicBezTo>
                      <a:pt x="790" y="324"/>
                      <a:pt x="805" y="309"/>
                      <a:pt x="805" y="290"/>
                    </a:cubicBezTo>
                    <a:cubicBezTo>
                      <a:pt x="805" y="274"/>
                      <a:pt x="796" y="261"/>
                      <a:pt x="781" y="256"/>
                    </a:cubicBezTo>
                    <a:cubicBezTo>
                      <a:pt x="778" y="255"/>
                      <a:pt x="778" y="255"/>
                      <a:pt x="778" y="255"/>
                    </a:cubicBezTo>
                    <a:cubicBezTo>
                      <a:pt x="757" y="255"/>
                      <a:pt x="757" y="255"/>
                      <a:pt x="757" y="255"/>
                    </a:cubicBezTo>
                    <a:cubicBezTo>
                      <a:pt x="757" y="255"/>
                      <a:pt x="757" y="255"/>
                      <a:pt x="757" y="255"/>
                    </a:cubicBezTo>
                    <a:cubicBezTo>
                      <a:pt x="234" y="255"/>
                      <a:pt x="234" y="255"/>
                      <a:pt x="234" y="255"/>
                    </a:cubicBezTo>
                    <a:cubicBezTo>
                      <a:pt x="230" y="255"/>
                      <a:pt x="226" y="251"/>
                      <a:pt x="226" y="247"/>
                    </a:cubicBezTo>
                    <a:cubicBezTo>
                      <a:pt x="226" y="243"/>
                      <a:pt x="230" y="239"/>
                      <a:pt x="234" y="239"/>
                    </a:cubicBezTo>
                    <a:cubicBezTo>
                      <a:pt x="542" y="239"/>
                      <a:pt x="542" y="239"/>
                      <a:pt x="542" y="239"/>
                    </a:cubicBezTo>
                    <a:cubicBezTo>
                      <a:pt x="561" y="239"/>
                      <a:pt x="577" y="224"/>
                      <a:pt x="577" y="204"/>
                    </a:cubicBezTo>
                    <a:cubicBezTo>
                      <a:pt x="577" y="185"/>
                      <a:pt x="561" y="170"/>
                      <a:pt x="542" y="170"/>
                    </a:cubicBezTo>
                    <a:cubicBezTo>
                      <a:pt x="36" y="170"/>
                      <a:pt x="36" y="170"/>
                      <a:pt x="36" y="170"/>
                    </a:cubicBezTo>
                    <a:cubicBezTo>
                      <a:pt x="32" y="170"/>
                      <a:pt x="28" y="166"/>
                      <a:pt x="28" y="162"/>
                    </a:cubicBezTo>
                    <a:cubicBezTo>
                      <a:pt x="28" y="158"/>
                      <a:pt x="32" y="154"/>
                      <a:pt x="36" y="154"/>
                    </a:cubicBezTo>
                    <a:cubicBezTo>
                      <a:pt x="512" y="154"/>
                      <a:pt x="512" y="154"/>
                      <a:pt x="512" y="154"/>
                    </a:cubicBezTo>
                    <a:cubicBezTo>
                      <a:pt x="531" y="154"/>
                      <a:pt x="546" y="139"/>
                      <a:pt x="546" y="119"/>
                    </a:cubicBezTo>
                    <a:cubicBezTo>
                      <a:pt x="546" y="100"/>
                      <a:pt x="531" y="85"/>
                      <a:pt x="512" y="85"/>
                    </a:cubicBezTo>
                    <a:cubicBezTo>
                      <a:pt x="90" y="85"/>
                      <a:pt x="90" y="85"/>
                      <a:pt x="90" y="85"/>
                    </a:cubicBezTo>
                    <a:cubicBezTo>
                      <a:pt x="86" y="85"/>
                      <a:pt x="83" y="81"/>
                      <a:pt x="83" y="77"/>
                    </a:cubicBezTo>
                    <a:cubicBezTo>
                      <a:pt x="83" y="73"/>
                      <a:pt x="86" y="69"/>
                      <a:pt x="90" y="69"/>
                    </a:cubicBezTo>
                    <a:cubicBezTo>
                      <a:pt x="352" y="69"/>
                      <a:pt x="352" y="69"/>
                      <a:pt x="352" y="69"/>
                    </a:cubicBezTo>
                    <a:cubicBezTo>
                      <a:pt x="371" y="69"/>
                      <a:pt x="386" y="54"/>
                      <a:pt x="386" y="34"/>
                    </a:cubicBezTo>
                    <a:cubicBezTo>
                      <a:pt x="386" y="15"/>
                      <a:pt x="371" y="0"/>
                      <a:pt x="352" y="0"/>
                    </a:cubicBezTo>
                    <a:cubicBezTo>
                      <a:pt x="69" y="0"/>
                      <a:pt x="69" y="0"/>
                      <a:pt x="69" y="0"/>
                    </a:cubicBezTo>
                    <a:cubicBezTo>
                      <a:pt x="61" y="0"/>
                      <a:pt x="55" y="6"/>
                      <a:pt x="55" y="14"/>
                    </a:cubicBezTo>
                    <a:cubicBezTo>
                      <a:pt x="55" y="21"/>
                      <a:pt x="61" y="28"/>
                      <a:pt x="69" y="28"/>
                    </a:cubicBezTo>
                    <a:cubicBezTo>
                      <a:pt x="352" y="28"/>
                      <a:pt x="352" y="28"/>
                      <a:pt x="352" y="28"/>
                    </a:cubicBezTo>
                    <a:cubicBezTo>
                      <a:pt x="355" y="28"/>
                      <a:pt x="358" y="31"/>
                      <a:pt x="358" y="34"/>
                    </a:cubicBezTo>
                    <a:cubicBezTo>
                      <a:pt x="358" y="38"/>
                      <a:pt x="355" y="41"/>
                      <a:pt x="352" y="41"/>
                    </a:cubicBezTo>
                    <a:cubicBezTo>
                      <a:pt x="90" y="41"/>
                      <a:pt x="90" y="41"/>
                      <a:pt x="90" y="41"/>
                    </a:cubicBezTo>
                    <a:cubicBezTo>
                      <a:pt x="71" y="41"/>
                      <a:pt x="55" y="57"/>
                      <a:pt x="55" y="77"/>
                    </a:cubicBezTo>
                    <a:cubicBezTo>
                      <a:pt x="55" y="97"/>
                      <a:pt x="71" y="113"/>
                      <a:pt x="90" y="113"/>
                    </a:cubicBezTo>
                    <a:cubicBezTo>
                      <a:pt x="512" y="113"/>
                      <a:pt x="512" y="113"/>
                      <a:pt x="512" y="113"/>
                    </a:cubicBezTo>
                    <a:cubicBezTo>
                      <a:pt x="515" y="113"/>
                      <a:pt x="518" y="116"/>
                      <a:pt x="518" y="119"/>
                    </a:cubicBezTo>
                    <a:cubicBezTo>
                      <a:pt x="518" y="123"/>
                      <a:pt x="515" y="126"/>
                      <a:pt x="512" y="126"/>
                    </a:cubicBezTo>
                    <a:cubicBezTo>
                      <a:pt x="36" y="126"/>
                      <a:pt x="36" y="126"/>
                      <a:pt x="36" y="126"/>
                    </a:cubicBezTo>
                    <a:cubicBezTo>
                      <a:pt x="16" y="126"/>
                      <a:pt x="0" y="142"/>
                      <a:pt x="0" y="162"/>
                    </a:cubicBezTo>
                    <a:cubicBezTo>
                      <a:pt x="0" y="182"/>
                      <a:pt x="16" y="198"/>
                      <a:pt x="36" y="198"/>
                    </a:cubicBezTo>
                    <a:cubicBezTo>
                      <a:pt x="542" y="198"/>
                      <a:pt x="542" y="198"/>
                      <a:pt x="542" y="198"/>
                    </a:cubicBezTo>
                    <a:cubicBezTo>
                      <a:pt x="546" y="198"/>
                      <a:pt x="549" y="201"/>
                      <a:pt x="549" y="204"/>
                    </a:cubicBezTo>
                    <a:cubicBezTo>
                      <a:pt x="549" y="208"/>
                      <a:pt x="546" y="211"/>
                      <a:pt x="542" y="211"/>
                    </a:cubicBezTo>
                    <a:cubicBezTo>
                      <a:pt x="234" y="211"/>
                      <a:pt x="234" y="211"/>
                      <a:pt x="234" y="211"/>
                    </a:cubicBezTo>
                    <a:cubicBezTo>
                      <a:pt x="214" y="211"/>
                      <a:pt x="198" y="227"/>
                      <a:pt x="198" y="247"/>
                    </a:cubicBezTo>
                    <a:cubicBezTo>
                      <a:pt x="198" y="267"/>
                      <a:pt x="214" y="283"/>
                      <a:pt x="234" y="283"/>
                    </a:cubicBezTo>
                    <a:cubicBezTo>
                      <a:pt x="729" y="283"/>
                      <a:pt x="729" y="283"/>
                      <a:pt x="729" y="283"/>
                    </a:cubicBezTo>
                    <a:cubicBezTo>
                      <a:pt x="729" y="283"/>
                      <a:pt x="729" y="283"/>
                      <a:pt x="729" y="283"/>
                    </a:cubicBezTo>
                    <a:cubicBezTo>
                      <a:pt x="773" y="283"/>
                      <a:pt x="773" y="283"/>
                      <a:pt x="773" y="283"/>
                    </a:cubicBezTo>
                    <a:cubicBezTo>
                      <a:pt x="776" y="284"/>
                      <a:pt x="777" y="287"/>
                      <a:pt x="777" y="290"/>
                    </a:cubicBezTo>
                    <a:cubicBezTo>
                      <a:pt x="777" y="293"/>
                      <a:pt x="774" y="296"/>
                      <a:pt x="771" y="296"/>
                    </a:cubicBezTo>
                    <a:cubicBezTo>
                      <a:pt x="244" y="296"/>
                      <a:pt x="244" y="296"/>
                      <a:pt x="244" y="296"/>
                    </a:cubicBezTo>
                    <a:cubicBezTo>
                      <a:pt x="224" y="296"/>
                      <a:pt x="208" y="312"/>
                      <a:pt x="208" y="332"/>
                    </a:cubicBezTo>
                    <a:cubicBezTo>
                      <a:pt x="208" y="352"/>
                      <a:pt x="224" y="368"/>
                      <a:pt x="244" y="368"/>
                    </a:cubicBezTo>
                    <a:cubicBezTo>
                      <a:pt x="765" y="368"/>
                      <a:pt x="765" y="368"/>
                      <a:pt x="765" y="368"/>
                    </a:cubicBezTo>
                    <a:cubicBezTo>
                      <a:pt x="768" y="368"/>
                      <a:pt x="771" y="371"/>
                      <a:pt x="771" y="375"/>
                    </a:cubicBezTo>
                    <a:cubicBezTo>
                      <a:pt x="771" y="378"/>
                      <a:pt x="768" y="381"/>
                      <a:pt x="765" y="381"/>
                    </a:cubicBezTo>
                    <a:cubicBezTo>
                      <a:pt x="268" y="381"/>
                      <a:pt x="268" y="381"/>
                      <a:pt x="268" y="381"/>
                    </a:cubicBezTo>
                    <a:cubicBezTo>
                      <a:pt x="248" y="381"/>
                      <a:pt x="232" y="397"/>
                      <a:pt x="232" y="417"/>
                    </a:cubicBezTo>
                    <a:cubicBezTo>
                      <a:pt x="232" y="437"/>
                      <a:pt x="248" y="453"/>
                      <a:pt x="268" y="453"/>
                    </a:cubicBezTo>
                    <a:cubicBezTo>
                      <a:pt x="639" y="453"/>
                      <a:pt x="639" y="453"/>
                      <a:pt x="639" y="453"/>
                    </a:cubicBezTo>
                    <a:cubicBezTo>
                      <a:pt x="643" y="453"/>
                      <a:pt x="646" y="456"/>
                      <a:pt x="646" y="460"/>
                    </a:cubicBezTo>
                    <a:cubicBezTo>
                      <a:pt x="646" y="463"/>
                      <a:pt x="643" y="466"/>
                      <a:pt x="639" y="466"/>
                    </a:cubicBezTo>
                    <a:cubicBezTo>
                      <a:pt x="241" y="466"/>
                      <a:pt x="241" y="466"/>
                      <a:pt x="241" y="466"/>
                    </a:cubicBezTo>
                    <a:cubicBezTo>
                      <a:pt x="222" y="466"/>
                      <a:pt x="206" y="482"/>
                      <a:pt x="206" y="502"/>
                    </a:cubicBezTo>
                    <a:cubicBezTo>
                      <a:pt x="206" y="522"/>
                      <a:pt x="222" y="538"/>
                      <a:pt x="241" y="538"/>
                    </a:cubicBezTo>
                    <a:cubicBezTo>
                      <a:pt x="563" y="538"/>
                      <a:pt x="563" y="538"/>
                      <a:pt x="563" y="538"/>
                    </a:cubicBezTo>
                    <a:cubicBezTo>
                      <a:pt x="567" y="538"/>
                      <a:pt x="570" y="541"/>
                      <a:pt x="570" y="545"/>
                    </a:cubicBezTo>
                    <a:cubicBezTo>
                      <a:pt x="570" y="548"/>
                      <a:pt x="567" y="551"/>
                      <a:pt x="563" y="551"/>
                    </a:cubicBezTo>
                    <a:cubicBezTo>
                      <a:pt x="282" y="551"/>
                      <a:pt x="282" y="551"/>
                      <a:pt x="282" y="551"/>
                    </a:cubicBezTo>
                    <a:cubicBezTo>
                      <a:pt x="263" y="551"/>
                      <a:pt x="247" y="568"/>
                      <a:pt x="247" y="587"/>
                    </a:cubicBezTo>
                    <a:cubicBezTo>
                      <a:pt x="247" y="607"/>
                      <a:pt x="263" y="623"/>
                      <a:pt x="282" y="623"/>
                    </a:cubicBezTo>
                    <a:cubicBezTo>
                      <a:pt x="395" y="623"/>
                      <a:pt x="395" y="623"/>
                      <a:pt x="395" y="623"/>
                    </a:cubicBezTo>
                    <a:cubicBezTo>
                      <a:pt x="398" y="623"/>
                      <a:pt x="401" y="626"/>
                      <a:pt x="401" y="630"/>
                    </a:cubicBezTo>
                    <a:cubicBezTo>
                      <a:pt x="401" y="633"/>
                      <a:pt x="398" y="636"/>
                      <a:pt x="395" y="636"/>
                    </a:cubicBezTo>
                    <a:cubicBezTo>
                      <a:pt x="351" y="636"/>
                      <a:pt x="351" y="636"/>
                      <a:pt x="351" y="636"/>
                    </a:cubicBezTo>
                    <a:cubicBezTo>
                      <a:pt x="331" y="636"/>
                      <a:pt x="315" y="653"/>
                      <a:pt x="315" y="672"/>
                    </a:cubicBezTo>
                    <a:cubicBezTo>
                      <a:pt x="315" y="692"/>
                      <a:pt x="331" y="708"/>
                      <a:pt x="351" y="708"/>
                    </a:cubicBezTo>
                    <a:cubicBezTo>
                      <a:pt x="409" y="708"/>
                      <a:pt x="409" y="708"/>
                      <a:pt x="409" y="708"/>
                    </a:cubicBezTo>
                    <a:cubicBezTo>
                      <a:pt x="412" y="708"/>
                      <a:pt x="415" y="711"/>
                      <a:pt x="415" y="715"/>
                    </a:cubicBezTo>
                    <a:cubicBezTo>
                      <a:pt x="415" y="719"/>
                      <a:pt x="412" y="722"/>
                      <a:pt x="409" y="722"/>
                    </a:cubicBezTo>
                    <a:cubicBezTo>
                      <a:pt x="405" y="722"/>
                      <a:pt x="405" y="722"/>
                      <a:pt x="405" y="722"/>
                    </a:cubicBezTo>
                    <a:cubicBezTo>
                      <a:pt x="385" y="722"/>
                      <a:pt x="369" y="738"/>
                      <a:pt x="369" y="757"/>
                    </a:cubicBezTo>
                    <a:cubicBezTo>
                      <a:pt x="369" y="777"/>
                      <a:pt x="385" y="793"/>
                      <a:pt x="405" y="793"/>
                    </a:cubicBezTo>
                    <a:cubicBezTo>
                      <a:pt x="457" y="793"/>
                      <a:pt x="457" y="793"/>
                      <a:pt x="457" y="793"/>
                    </a:cubicBezTo>
                    <a:cubicBezTo>
                      <a:pt x="457" y="793"/>
                      <a:pt x="457" y="793"/>
                      <a:pt x="457" y="793"/>
                    </a:cubicBezTo>
                    <a:cubicBezTo>
                      <a:pt x="464" y="793"/>
                      <a:pt x="471" y="787"/>
                      <a:pt x="471" y="779"/>
                    </a:cubicBezTo>
                    <a:cubicBezTo>
                      <a:pt x="471" y="771"/>
                      <a:pt x="464" y="765"/>
                      <a:pt x="457" y="765"/>
                    </a:cubicBezTo>
                    <a:cubicBezTo>
                      <a:pt x="405" y="765"/>
                      <a:pt x="405" y="765"/>
                      <a:pt x="405" y="765"/>
                    </a:cubicBezTo>
                    <a:cubicBezTo>
                      <a:pt x="401" y="765"/>
                      <a:pt x="397" y="762"/>
                      <a:pt x="397" y="757"/>
                    </a:cubicBezTo>
                    <a:cubicBezTo>
                      <a:pt x="397" y="753"/>
                      <a:pt x="401" y="750"/>
                      <a:pt x="405" y="750"/>
                    </a:cubicBezTo>
                    <a:cubicBezTo>
                      <a:pt x="409" y="750"/>
                      <a:pt x="409" y="750"/>
                      <a:pt x="409" y="750"/>
                    </a:cubicBezTo>
                    <a:cubicBezTo>
                      <a:pt x="428" y="750"/>
                      <a:pt x="443" y="734"/>
                      <a:pt x="443" y="715"/>
                    </a:cubicBezTo>
                    <a:cubicBezTo>
                      <a:pt x="443" y="696"/>
                      <a:pt x="428" y="680"/>
                      <a:pt x="409" y="680"/>
                    </a:cubicBezTo>
                    <a:cubicBezTo>
                      <a:pt x="351" y="680"/>
                      <a:pt x="351" y="680"/>
                      <a:pt x="351" y="680"/>
                    </a:cubicBezTo>
                    <a:cubicBezTo>
                      <a:pt x="347" y="680"/>
                      <a:pt x="343" y="677"/>
                      <a:pt x="343" y="672"/>
                    </a:cubicBezTo>
                    <a:cubicBezTo>
                      <a:pt x="343" y="668"/>
                      <a:pt x="347" y="664"/>
                      <a:pt x="351" y="664"/>
                    </a:cubicBezTo>
                    <a:cubicBezTo>
                      <a:pt x="395" y="664"/>
                      <a:pt x="395" y="664"/>
                      <a:pt x="395" y="664"/>
                    </a:cubicBezTo>
                    <a:cubicBezTo>
                      <a:pt x="414" y="664"/>
                      <a:pt x="429" y="649"/>
                      <a:pt x="429" y="630"/>
                    </a:cubicBezTo>
                    <a:cubicBezTo>
                      <a:pt x="429" y="611"/>
                      <a:pt x="414" y="595"/>
                      <a:pt x="395" y="595"/>
                    </a:cubicBezTo>
                    <a:cubicBezTo>
                      <a:pt x="282" y="595"/>
                      <a:pt x="282" y="595"/>
                      <a:pt x="282" y="595"/>
                    </a:cubicBezTo>
                    <a:cubicBezTo>
                      <a:pt x="278" y="595"/>
                      <a:pt x="275" y="592"/>
                      <a:pt x="275" y="587"/>
                    </a:cubicBezTo>
                    <a:cubicBezTo>
                      <a:pt x="275" y="583"/>
                      <a:pt x="278" y="579"/>
                      <a:pt x="282" y="579"/>
                    </a:cubicBezTo>
                    <a:cubicBezTo>
                      <a:pt x="563" y="579"/>
                      <a:pt x="563" y="579"/>
                      <a:pt x="563" y="579"/>
                    </a:cubicBezTo>
                    <a:cubicBezTo>
                      <a:pt x="582" y="579"/>
                      <a:pt x="598" y="564"/>
                      <a:pt x="598" y="545"/>
                    </a:cubicBezTo>
                    <a:cubicBezTo>
                      <a:pt x="598" y="526"/>
                      <a:pt x="582" y="510"/>
                      <a:pt x="563" y="510"/>
                    </a:cubicBezTo>
                    <a:cubicBezTo>
                      <a:pt x="241" y="510"/>
                      <a:pt x="241" y="510"/>
                      <a:pt x="241" y="510"/>
                    </a:cubicBezTo>
                    <a:cubicBezTo>
                      <a:pt x="237" y="510"/>
                      <a:pt x="234" y="507"/>
                      <a:pt x="234" y="502"/>
                    </a:cubicBezTo>
                    <a:cubicBezTo>
                      <a:pt x="234" y="498"/>
                      <a:pt x="237" y="494"/>
                      <a:pt x="241" y="494"/>
                    </a:cubicBezTo>
                    <a:cubicBezTo>
                      <a:pt x="639" y="494"/>
                      <a:pt x="639" y="494"/>
                      <a:pt x="639" y="494"/>
                    </a:cubicBezTo>
                    <a:cubicBezTo>
                      <a:pt x="659" y="494"/>
                      <a:pt x="674" y="479"/>
                      <a:pt x="674" y="460"/>
                    </a:cubicBezTo>
                    <a:cubicBezTo>
                      <a:pt x="674" y="441"/>
                      <a:pt x="659" y="425"/>
                      <a:pt x="639" y="425"/>
                    </a:cubicBezTo>
                    <a:cubicBezTo>
                      <a:pt x="268" y="425"/>
                      <a:pt x="268" y="425"/>
                      <a:pt x="268" y="425"/>
                    </a:cubicBezTo>
                    <a:cubicBezTo>
                      <a:pt x="264" y="425"/>
                      <a:pt x="260" y="421"/>
                      <a:pt x="260" y="417"/>
                    </a:cubicBezTo>
                    <a:cubicBezTo>
                      <a:pt x="260" y="413"/>
                      <a:pt x="264" y="409"/>
                      <a:pt x="268" y="409"/>
                    </a:cubicBezTo>
                    <a:cubicBezTo>
                      <a:pt x="765" y="409"/>
                      <a:pt x="765" y="409"/>
                      <a:pt x="765" y="409"/>
                    </a:cubicBezTo>
                    <a:cubicBezTo>
                      <a:pt x="784" y="409"/>
                      <a:pt x="799" y="394"/>
                      <a:pt x="799" y="375"/>
                    </a:cubicBezTo>
                    <a:cubicBezTo>
                      <a:pt x="799" y="355"/>
                      <a:pt x="784" y="340"/>
                      <a:pt x="765" y="3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Freeform 361"/>
              <p:cNvSpPr>
                <a:spLocks/>
              </p:cNvSpPr>
              <p:nvPr/>
            </p:nvSpPr>
            <p:spPr bwMode="auto">
              <a:xfrm>
                <a:off x="4673600" y="4467225"/>
                <a:ext cx="376238" cy="239713"/>
              </a:xfrm>
              <a:custGeom>
                <a:avLst/>
                <a:gdLst>
                  <a:gd name="T0" fmla="*/ 36 w 514"/>
                  <a:gd name="T1" fmla="*/ 71 h 327"/>
                  <a:gd name="T2" fmla="*/ 259 w 514"/>
                  <a:gd name="T3" fmla="*/ 71 h 327"/>
                  <a:gd name="T4" fmla="*/ 265 w 514"/>
                  <a:gd name="T5" fmla="*/ 78 h 327"/>
                  <a:gd name="T6" fmla="*/ 259 w 514"/>
                  <a:gd name="T7" fmla="*/ 85 h 327"/>
                  <a:gd name="T8" fmla="*/ 95 w 514"/>
                  <a:gd name="T9" fmla="*/ 85 h 327"/>
                  <a:gd name="T10" fmla="*/ 59 w 514"/>
                  <a:gd name="T11" fmla="*/ 121 h 327"/>
                  <a:gd name="T12" fmla="*/ 95 w 514"/>
                  <a:gd name="T13" fmla="*/ 156 h 327"/>
                  <a:gd name="T14" fmla="*/ 368 w 514"/>
                  <a:gd name="T15" fmla="*/ 156 h 327"/>
                  <a:gd name="T16" fmla="*/ 375 w 514"/>
                  <a:gd name="T17" fmla="*/ 163 h 327"/>
                  <a:gd name="T18" fmla="*/ 368 w 514"/>
                  <a:gd name="T19" fmla="*/ 170 h 327"/>
                  <a:gd name="T20" fmla="*/ 40 w 514"/>
                  <a:gd name="T21" fmla="*/ 170 h 327"/>
                  <a:gd name="T22" fmla="*/ 5 w 514"/>
                  <a:gd name="T23" fmla="*/ 206 h 327"/>
                  <a:gd name="T24" fmla="*/ 40 w 514"/>
                  <a:gd name="T25" fmla="*/ 242 h 327"/>
                  <a:gd name="T26" fmla="*/ 412 w 514"/>
                  <a:gd name="T27" fmla="*/ 242 h 327"/>
                  <a:gd name="T28" fmla="*/ 418 w 514"/>
                  <a:gd name="T29" fmla="*/ 248 h 327"/>
                  <a:gd name="T30" fmla="*/ 412 w 514"/>
                  <a:gd name="T31" fmla="*/ 255 h 327"/>
                  <a:gd name="T32" fmla="*/ 94 w 514"/>
                  <a:gd name="T33" fmla="*/ 255 h 327"/>
                  <a:gd name="T34" fmla="*/ 58 w 514"/>
                  <a:gd name="T35" fmla="*/ 291 h 327"/>
                  <a:gd name="T36" fmla="*/ 94 w 514"/>
                  <a:gd name="T37" fmla="*/ 327 h 327"/>
                  <a:gd name="T38" fmla="*/ 500 w 514"/>
                  <a:gd name="T39" fmla="*/ 327 h 327"/>
                  <a:gd name="T40" fmla="*/ 500 w 514"/>
                  <a:gd name="T41" fmla="*/ 327 h 327"/>
                  <a:gd name="T42" fmla="*/ 500 w 514"/>
                  <a:gd name="T43" fmla="*/ 327 h 327"/>
                  <a:gd name="T44" fmla="*/ 514 w 514"/>
                  <a:gd name="T45" fmla="*/ 313 h 327"/>
                  <a:gd name="T46" fmla="*/ 500 w 514"/>
                  <a:gd name="T47" fmla="*/ 299 h 327"/>
                  <a:gd name="T48" fmla="*/ 500 w 514"/>
                  <a:gd name="T49" fmla="*/ 299 h 327"/>
                  <a:gd name="T50" fmla="*/ 94 w 514"/>
                  <a:gd name="T51" fmla="*/ 299 h 327"/>
                  <a:gd name="T52" fmla="*/ 86 w 514"/>
                  <a:gd name="T53" fmla="*/ 291 h 327"/>
                  <a:gd name="T54" fmla="*/ 94 w 514"/>
                  <a:gd name="T55" fmla="*/ 283 h 327"/>
                  <a:gd name="T56" fmla="*/ 412 w 514"/>
                  <a:gd name="T57" fmla="*/ 283 h 327"/>
                  <a:gd name="T58" fmla="*/ 446 w 514"/>
                  <a:gd name="T59" fmla="*/ 248 h 327"/>
                  <a:gd name="T60" fmla="*/ 412 w 514"/>
                  <a:gd name="T61" fmla="*/ 214 h 327"/>
                  <a:gd name="T62" fmla="*/ 40 w 514"/>
                  <a:gd name="T63" fmla="*/ 214 h 327"/>
                  <a:gd name="T64" fmla="*/ 33 w 514"/>
                  <a:gd name="T65" fmla="*/ 206 h 327"/>
                  <a:gd name="T66" fmla="*/ 40 w 514"/>
                  <a:gd name="T67" fmla="*/ 198 h 327"/>
                  <a:gd name="T68" fmla="*/ 368 w 514"/>
                  <a:gd name="T69" fmla="*/ 198 h 327"/>
                  <a:gd name="T70" fmla="*/ 403 w 514"/>
                  <a:gd name="T71" fmla="*/ 163 h 327"/>
                  <a:gd name="T72" fmla="*/ 368 w 514"/>
                  <a:gd name="T73" fmla="*/ 128 h 327"/>
                  <a:gd name="T74" fmla="*/ 95 w 514"/>
                  <a:gd name="T75" fmla="*/ 128 h 327"/>
                  <a:gd name="T76" fmla="*/ 87 w 514"/>
                  <a:gd name="T77" fmla="*/ 121 h 327"/>
                  <a:gd name="T78" fmla="*/ 95 w 514"/>
                  <a:gd name="T79" fmla="*/ 113 h 327"/>
                  <a:gd name="T80" fmla="*/ 259 w 514"/>
                  <a:gd name="T81" fmla="*/ 113 h 327"/>
                  <a:gd name="T82" fmla="*/ 293 w 514"/>
                  <a:gd name="T83" fmla="*/ 78 h 327"/>
                  <a:gd name="T84" fmla="*/ 259 w 514"/>
                  <a:gd name="T85" fmla="*/ 43 h 327"/>
                  <a:gd name="T86" fmla="*/ 36 w 514"/>
                  <a:gd name="T87" fmla="*/ 43 h 327"/>
                  <a:gd name="T88" fmla="*/ 28 w 514"/>
                  <a:gd name="T89" fmla="*/ 36 h 327"/>
                  <a:gd name="T90" fmla="*/ 36 w 514"/>
                  <a:gd name="T91" fmla="*/ 28 h 327"/>
                  <a:gd name="T92" fmla="*/ 36 w 514"/>
                  <a:gd name="T93" fmla="*/ 28 h 327"/>
                  <a:gd name="T94" fmla="*/ 50 w 514"/>
                  <a:gd name="T95" fmla="*/ 14 h 327"/>
                  <a:gd name="T96" fmla="*/ 36 w 514"/>
                  <a:gd name="T97" fmla="*/ 0 h 327"/>
                  <a:gd name="T98" fmla="*/ 0 w 514"/>
                  <a:gd name="T99" fmla="*/ 36 h 327"/>
                  <a:gd name="T100" fmla="*/ 36 w 514"/>
                  <a:gd name="T101" fmla="*/ 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327">
                    <a:moveTo>
                      <a:pt x="36" y="71"/>
                    </a:moveTo>
                    <a:cubicBezTo>
                      <a:pt x="259" y="71"/>
                      <a:pt x="259" y="71"/>
                      <a:pt x="259" y="71"/>
                    </a:cubicBezTo>
                    <a:cubicBezTo>
                      <a:pt x="262" y="71"/>
                      <a:pt x="265" y="74"/>
                      <a:pt x="265" y="78"/>
                    </a:cubicBezTo>
                    <a:cubicBezTo>
                      <a:pt x="265" y="82"/>
                      <a:pt x="262" y="85"/>
                      <a:pt x="259" y="85"/>
                    </a:cubicBezTo>
                    <a:cubicBezTo>
                      <a:pt x="95" y="85"/>
                      <a:pt x="95" y="85"/>
                      <a:pt x="95" y="85"/>
                    </a:cubicBezTo>
                    <a:cubicBezTo>
                      <a:pt x="75" y="85"/>
                      <a:pt x="59" y="101"/>
                      <a:pt x="59" y="121"/>
                    </a:cubicBezTo>
                    <a:cubicBezTo>
                      <a:pt x="59" y="140"/>
                      <a:pt x="75" y="156"/>
                      <a:pt x="95" y="156"/>
                    </a:cubicBezTo>
                    <a:cubicBezTo>
                      <a:pt x="368" y="156"/>
                      <a:pt x="368" y="156"/>
                      <a:pt x="368" y="156"/>
                    </a:cubicBezTo>
                    <a:cubicBezTo>
                      <a:pt x="372" y="156"/>
                      <a:pt x="375" y="159"/>
                      <a:pt x="375" y="163"/>
                    </a:cubicBezTo>
                    <a:cubicBezTo>
                      <a:pt x="375" y="167"/>
                      <a:pt x="372" y="170"/>
                      <a:pt x="368" y="170"/>
                    </a:cubicBezTo>
                    <a:cubicBezTo>
                      <a:pt x="40" y="170"/>
                      <a:pt x="40" y="170"/>
                      <a:pt x="40" y="170"/>
                    </a:cubicBezTo>
                    <a:cubicBezTo>
                      <a:pt x="21" y="170"/>
                      <a:pt x="5" y="186"/>
                      <a:pt x="5" y="206"/>
                    </a:cubicBezTo>
                    <a:cubicBezTo>
                      <a:pt x="5" y="225"/>
                      <a:pt x="21" y="242"/>
                      <a:pt x="40" y="242"/>
                    </a:cubicBezTo>
                    <a:cubicBezTo>
                      <a:pt x="412" y="242"/>
                      <a:pt x="412" y="242"/>
                      <a:pt x="412" y="242"/>
                    </a:cubicBezTo>
                    <a:cubicBezTo>
                      <a:pt x="415" y="242"/>
                      <a:pt x="418" y="245"/>
                      <a:pt x="418" y="248"/>
                    </a:cubicBezTo>
                    <a:cubicBezTo>
                      <a:pt x="418" y="252"/>
                      <a:pt x="415" y="255"/>
                      <a:pt x="412" y="255"/>
                    </a:cubicBezTo>
                    <a:cubicBezTo>
                      <a:pt x="94" y="255"/>
                      <a:pt x="94" y="255"/>
                      <a:pt x="94" y="255"/>
                    </a:cubicBezTo>
                    <a:cubicBezTo>
                      <a:pt x="74" y="255"/>
                      <a:pt x="58" y="271"/>
                      <a:pt x="58" y="291"/>
                    </a:cubicBezTo>
                    <a:cubicBezTo>
                      <a:pt x="58" y="311"/>
                      <a:pt x="74" y="327"/>
                      <a:pt x="94" y="327"/>
                    </a:cubicBezTo>
                    <a:cubicBezTo>
                      <a:pt x="500" y="327"/>
                      <a:pt x="500" y="327"/>
                      <a:pt x="500" y="327"/>
                    </a:cubicBezTo>
                    <a:cubicBezTo>
                      <a:pt x="500" y="327"/>
                      <a:pt x="500" y="327"/>
                      <a:pt x="500" y="327"/>
                    </a:cubicBezTo>
                    <a:cubicBezTo>
                      <a:pt x="500" y="327"/>
                      <a:pt x="500" y="327"/>
                      <a:pt x="500" y="327"/>
                    </a:cubicBezTo>
                    <a:cubicBezTo>
                      <a:pt x="508" y="327"/>
                      <a:pt x="514" y="320"/>
                      <a:pt x="514" y="313"/>
                    </a:cubicBezTo>
                    <a:cubicBezTo>
                      <a:pt x="514" y="305"/>
                      <a:pt x="508" y="299"/>
                      <a:pt x="500" y="299"/>
                    </a:cubicBezTo>
                    <a:cubicBezTo>
                      <a:pt x="500" y="299"/>
                      <a:pt x="500" y="299"/>
                      <a:pt x="500" y="299"/>
                    </a:cubicBezTo>
                    <a:cubicBezTo>
                      <a:pt x="94" y="299"/>
                      <a:pt x="94" y="299"/>
                      <a:pt x="94" y="299"/>
                    </a:cubicBezTo>
                    <a:cubicBezTo>
                      <a:pt x="89" y="299"/>
                      <a:pt x="86" y="295"/>
                      <a:pt x="86" y="291"/>
                    </a:cubicBezTo>
                    <a:cubicBezTo>
                      <a:pt x="86" y="286"/>
                      <a:pt x="89" y="283"/>
                      <a:pt x="94" y="283"/>
                    </a:cubicBezTo>
                    <a:cubicBezTo>
                      <a:pt x="412" y="283"/>
                      <a:pt x="412" y="283"/>
                      <a:pt x="412" y="283"/>
                    </a:cubicBezTo>
                    <a:cubicBezTo>
                      <a:pt x="431" y="283"/>
                      <a:pt x="446" y="267"/>
                      <a:pt x="446" y="248"/>
                    </a:cubicBezTo>
                    <a:cubicBezTo>
                      <a:pt x="446" y="229"/>
                      <a:pt x="431" y="214"/>
                      <a:pt x="412" y="214"/>
                    </a:cubicBezTo>
                    <a:cubicBezTo>
                      <a:pt x="40" y="214"/>
                      <a:pt x="40" y="214"/>
                      <a:pt x="40" y="214"/>
                    </a:cubicBezTo>
                    <a:cubicBezTo>
                      <a:pt x="36" y="214"/>
                      <a:pt x="33" y="210"/>
                      <a:pt x="33" y="206"/>
                    </a:cubicBezTo>
                    <a:cubicBezTo>
                      <a:pt x="33" y="201"/>
                      <a:pt x="36" y="198"/>
                      <a:pt x="40" y="198"/>
                    </a:cubicBezTo>
                    <a:cubicBezTo>
                      <a:pt x="368" y="198"/>
                      <a:pt x="368" y="198"/>
                      <a:pt x="368" y="198"/>
                    </a:cubicBezTo>
                    <a:cubicBezTo>
                      <a:pt x="387" y="198"/>
                      <a:pt x="403" y="182"/>
                      <a:pt x="403" y="163"/>
                    </a:cubicBezTo>
                    <a:cubicBezTo>
                      <a:pt x="403" y="144"/>
                      <a:pt x="387" y="128"/>
                      <a:pt x="368" y="128"/>
                    </a:cubicBezTo>
                    <a:cubicBezTo>
                      <a:pt x="95" y="128"/>
                      <a:pt x="95" y="128"/>
                      <a:pt x="95" y="128"/>
                    </a:cubicBezTo>
                    <a:cubicBezTo>
                      <a:pt x="91" y="128"/>
                      <a:pt x="87" y="125"/>
                      <a:pt x="87" y="121"/>
                    </a:cubicBezTo>
                    <a:cubicBezTo>
                      <a:pt x="87" y="116"/>
                      <a:pt x="91" y="113"/>
                      <a:pt x="95" y="113"/>
                    </a:cubicBezTo>
                    <a:cubicBezTo>
                      <a:pt x="259" y="113"/>
                      <a:pt x="259" y="113"/>
                      <a:pt x="259" y="113"/>
                    </a:cubicBezTo>
                    <a:cubicBezTo>
                      <a:pt x="278" y="113"/>
                      <a:pt x="293" y="97"/>
                      <a:pt x="293" y="78"/>
                    </a:cubicBezTo>
                    <a:cubicBezTo>
                      <a:pt x="293" y="59"/>
                      <a:pt x="278" y="43"/>
                      <a:pt x="259" y="43"/>
                    </a:cubicBezTo>
                    <a:cubicBezTo>
                      <a:pt x="36" y="43"/>
                      <a:pt x="36" y="43"/>
                      <a:pt x="36" y="43"/>
                    </a:cubicBezTo>
                    <a:cubicBezTo>
                      <a:pt x="32" y="43"/>
                      <a:pt x="28" y="40"/>
                      <a:pt x="28" y="36"/>
                    </a:cubicBezTo>
                    <a:cubicBezTo>
                      <a:pt x="28" y="31"/>
                      <a:pt x="32" y="28"/>
                      <a:pt x="36" y="28"/>
                    </a:cubicBezTo>
                    <a:cubicBezTo>
                      <a:pt x="36" y="28"/>
                      <a:pt x="36" y="28"/>
                      <a:pt x="36" y="28"/>
                    </a:cubicBezTo>
                    <a:cubicBezTo>
                      <a:pt x="44" y="28"/>
                      <a:pt x="50" y="22"/>
                      <a:pt x="50" y="14"/>
                    </a:cubicBezTo>
                    <a:cubicBezTo>
                      <a:pt x="50" y="6"/>
                      <a:pt x="44" y="0"/>
                      <a:pt x="36" y="0"/>
                    </a:cubicBezTo>
                    <a:cubicBezTo>
                      <a:pt x="16" y="0"/>
                      <a:pt x="0" y="16"/>
                      <a:pt x="0" y="36"/>
                    </a:cubicBezTo>
                    <a:cubicBezTo>
                      <a:pt x="0" y="55"/>
                      <a:pt x="16" y="71"/>
                      <a:pt x="3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1" name="Group 80"/>
          <p:cNvGrpSpPr/>
          <p:nvPr/>
        </p:nvGrpSpPr>
        <p:grpSpPr>
          <a:xfrm>
            <a:off x="1" y="2982191"/>
            <a:ext cx="11757022" cy="548640"/>
            <a:chOff x="1" y="2982191"/>
            <a:chExt cx="11757022" cy="548640"/>
          </a:xfrm>
        </p:grpSpPr>
        <p:sp>
          <p:nvSpPr>
            <p:cNvPr id="82" name="Rectangle 81"/>
            <p:cNvSpPr/>
            <p:nvPr/>
          </p:nvSpPr>
          <p:spPr bwMode="auto">
            <a:xfrm>
              <a:off x="1" y="2982191"/>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Throughput</a:t>
              </a:r>
            </a:p>
          </p:txBody>
        </p:sp>
        <p:sp>
          <p:nvSpPr>
            <p:cNvPr id="83" name="Rectangle 82"/>
            <p:cNvSpPr/>
            <p:nvPr/>
          </p:nvSpPr>
          <p:spPr>
            <a:xfrm>
              <a:off x="3248024" y="2982191"/>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have high throughput for </a:t>
              </a: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massively parallel processing via frameworks such as Hadoop and Spark</a:t>
              </a:r>
              <a:endPar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endParaRPr>
            </a:p>
          </p:txBody>
        </p:sp>
        <p:grpSp>
          <p:nvGrpSpPr>
            <p:cNvPr id="84" name="Group 83"/>
            <p:cNvGrpSpPr/>
            <p:nvPr/>
          </p:nvGrpSpPr>
          <p:grpSpPr>
            <a:xfrm>
              <a:off x="491201" y="3023254"/>
              <a:ext cx="792162" cy="466515"/>
              <a:chOff x="5627688" y="2768600"/>
              <a:chExt cx="3579812" cy="2108200"/>
            </a:xfrm>
          </p:grpSpPr>
          <p:sp>
            <p:nvSpPr>
              <p:cNvPr id="85" name="Freeform 367"/>
              <p:cNvSpPr>
                <a:spLocks noEditPoints="1"/>
              </p:cNvSpPr>
              <p:nvPr/>
            </p:nvSpPr>
            <p:spPr bwMode="auto">
              <a:xfrm>
                <a:off x="5627688" y="4702175"/>
                <a:ext cx="3317875" cy="174625"/>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 name="Freeform 371"/>
              <p:cNvSpPr>
                <a:spLocks noEditPoints="1"/>
              </p:cNvSpPr>
              <p:nvPr/>
            </p:nvSpPr>
            <p:spPr bwMode="auto">
              <a:xfrm>
                <a:off x="5910263"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 name="Rectangle 372"/>
              <p:cNvSpPr>
                <a:spLocks noChangeArrowheads="1"/>
              </p:cNvSpPr>
              <p:nvPr/>
            </p:nvSpPr>
            <p:spPr bwMode="auto">
              <a:xfrm>
                <a:off x="6067425" y="36560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 name="Freeform 373"/>
              <p:cNvSpPr>
                <a:spLocks noEditPoints="1"/>
              </p:cNvSpPr>
              <p:nvPr/>
            </p:nvSpPr>
            <p:spPr bwMode="auto">
              <a:xfrm>
                <a:off x="6111875"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9" name="Freeform 374"/>
              <p:cNvSpPr>
                <a:spLocks noEditPoints="1"/>
              </p:cNvSpPr>
              <p:nvPr/>
            </p:nvSpPr>
            <p:spPr bwMode="auto">
              <a:xfrm>
                <a:off x="6262688" y="3651250"/>
                <a:ext cx="136525" cy="13652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0" name="Rectangle 375"/>
              <p:cNvSpPr>
                <a:spLocks noChangeArrowheads="1"/>
              </p:cNvSpPr>
              <p:nvPr/>
            </p:nvSpPr>
            <p:spPr bwMode="auto">
              <a:xfrm>
                <a:off x="5915025"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1" name="Rectangle 376"/>
              <p:cNvSpPr>
                <a:spLocks noChangeArrowheads="1"/>
              </p:cNvSpPr>
              <p:nvPr/>
            </p:nvSpPr>
            <p:spPr bwMode="auto">
              <a:xfrm>
                <a:off x="5967413" y="3871913"/>
                <a:ext cx="20638"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2" name="Freeform 377"/>
              <p:cNvSpPr>
                <a:spLocks noEditPoints="1"/>
              </p:cNvSpPr>
              <p:nvPr/>
            </p:nvSpPr>
            <p:spPr bwMode="auto">
              <a:xfrm>
                <a:off x="6010275"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3" name="Rectangle 378"/>
              <p:cNvSpPr>
                <a:spLocks noChangeArrowheads="1"/>
              </p:cNvSpPr>
              <p:nvPr/>
            </p:nvSpPr>
            <p:spPr bwMode="auto">
              <a:xfrm>
                <a:off x="6169025" y="38719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4" name="Rectangle 379"/>
              <p:cNvSpPr>
                <a:spLocks noChangeArrowheads="1"/>
              </p:cNvSpPr>
              <p:nvPr/>
            </p:nvSpPr>
            <p:spPr bwMode="auto">
              <a:xfrm>
                <a:off x="6218238"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5" name="Freeform 380"/>
              <p:cNvSpPr>
                <a:spLocks noEditPoints="1"/>
              </p:cNvSpPr>
              <p:nvPr/>
            </p:nvSpPr>
            <p:spPr bwMode="auto">
              <a:xfrm>
                <a:off x="6262688"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Rectangle 381"/>
              <p:cNvSpPr>
                <a:spLocks noChangeArrowheads="1"/>
              </p:cNvSpPr>
              <p:nvPr/>
            </p:nvSpPr>
            <p:spPr bwMode="auto">
              <a:xfrm>
                <a:off x="57975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7" name="Rectangle 382"/>
              <p:cNvSpPr>
                <a:spLocks noChangeArrowheads="1"/>
              </p:cNvSpPr>
              <p:nvPr/>
            </p:nvSpPr>
            <p:spPr bwMode="auto">
              <a:xfrm>
                <a:off x="57975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8" name="Freeform 383"/>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9" name="Freeform 384"/>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0" name="Rectangle 385"/>
              <p:cNvSpPr>
                <a:spLocks noChangeArrowheads="1"/>
              </p:cNvSpPr>
              <p:nvPr/>
            </p:nvSpPr>
            <p:spPr bwMode="auto">
              <a:xfrm>
                <a:off x="62547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Rectangle 386"/>
              <p:cNvSpPr>
                <a:spLocks noChangeArrowheads="1"/>
              </p:cNvSpPr>
              <p:nvPr/>
            </p:nvSpPr>
            <p:spPr bwMode="auto">
              <a:xfrm>
                <a:off x="62547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2" name="Freeform 387"/>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3" name="Freeform 388"/>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4" name="Rectangle 389"/>
              <p:cNvSpPr>
                <a:spLocks noChangeArrowheads="1"/>
              </p:cNvSpPr>
              <p:nvPr/>
            </p:nvSpPr>
            <p:spPr bwMode="auto">
              <a:xfrm>
                <a:off x="5797550" y="4002088"/>
                <a:ext cx="1349375"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Rectangle 390"/>
              <p:cNvSpPr>
                <a:spLocks noChangeArrowheads="1"/>
              </p:cNvSpPr>
              <p:nvPr/>
            </p:nvSpPr>
            <p:spPr bwMode="auto">
              <a:xfrm>
                <a:off x="5797550" y="4002088"/>
                <a:ext cx="13493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6" name="Rectangle 391"/>
              <p:cNvSpPr>
                <a:spLocks noChangeArrowheads="1"/>
              </p:cNvSpPr>
              <p:nvPr/>
            </p:nvSpPr>
            <p:spPr bwMode="auto">
              <a:xfrm>
                <a:off x="7980363"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7" name="Rectangle 392"/>
              <p:cNvSpPr>
                <a:spLocks noChangeArrowheads="1"/>
              </p:cNvSpPr>
              <p:nvPr/>
            </p:nvSpPr>
            <p:spPr bwMode="auto">
              <a:xfrm>
                <a:off x="7980363"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8" name="Rectangle 393"/>
              <p:cNvSpPr>
                <a:spLocks noChangeArrowheads="1"/>
              </p:cNvSpPr>
              <p:nvPr/>
            </p:nvSpPr>
            <p:spPr bwMode="auto">
              <a:xfrm>
                <a:off x="8420100" y="4044950"/>
                <a:ext cx="77788"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Rectangle 394"/>
              <p:cNvSpPr>
                <a:spLocks noChangeArrowheads="1"/>
              </p:cNvSpPr>
              <p:nvPr/>
            </p:nvSpPr>
            <p:spPr bwMode="auto">
              <a:xfrm>
                <a:off x="8420100" y="4044950"/>
                <a:ext cx="777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0" name="Rectangle 395"/>
              <p:cNvSpPr>
                <a:spLocks noChangeArrowheads="1"/>
              </p:cNvSpPr>
              <p:nvPr/>
            </p:nvSpPr>
            <p:spPr bwMode="auto">
              <a:xfrm>
                <a:off x="6400800" y="3090863"/>
                <a:ext cx="1327150" cy="170021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1" name="Rectangle 396"/>
              <p:cNvSpPr>
                <a:spLocks noChangeArrowheads="1"/>
              </p:cNvSpPr>
              <p:nvPr/>
            </p:nvSpPr>
            <p:spPr bwMode="auto">
              <a:xfrm>
                <a:off x="6400800" y="3090863"/>
                <a:ext cx="1327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2" name="Rectangle 397"/>
              <p:cNvSpPr>
                <a:spLocks noChangeArrowheads="1"/>
              </p:cNvSpPr>
              <p:nvPr/>
            </p:nvSpPr>
            <p:spPr bwMode="auto">
              <a:xfrm>
                <a:off x="7146925" y="3429000"/>
                <a:ext cx="500063" cy="1174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Rectangle 398"/>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4" name="Freeform 399"/>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close/>
                    <a:moveTo>
                      <a:pt x="415" y="557"/>
                    </a:moveTo>
                    <a:lnTo>
                      <a:pt x="364" y="557"/>
                    </a:lnTo>
                    <a:lnTo>
                      <a:pt x="364" y="574"/>
                    </a:lnTo>
                    <a:lnTo>
                      <a:pt x="415" y="574"/>
                    </a:lnTo>
                    <a:lnTo>
                      <a:pt x="415" y="557"/>
                    </a:lnTo>
                    <a:close/>
                    <a:moveTo>
                      <a:pt x="49" y="287"/>
                    </a:moveTo>
                    <a:lnTo>
                      <a:pt x="49" y="213"/>
                    </a:lnTo>
                    <a:lnTo>
                      <a:pt x="364" y="213"/>
                    </a:lnTo>
                    <a:lnTo>
                      <a:pt x="364" y="287"/>
                    </a:lnTo>
                    <a:lnTo>
                      <a:pt x="49" y="287"/>
                    </a:lnTo>
                    <a:close/>
                    <a:moveTo>
                      <a:pt x="415" y="0"/>
                    </a:moveTo>
                    <a:lnTo>
                      <a:pt x="207" y="0"/>
                    </a:lnTo>
                    <a:lnTo>
                      <a:pt x="0" y="0"/>
                    </a:lnTo>
                    <a:lnTo>
                      <a:pt x="0" y="418"/>
                    </a:lnTo>
                    <a:lnTo>
                      <a:pt x="49" y="462"/>
                    </a:lnTo>
                    <a:lnTo>
                      <a:pt x="49" y="314"/>
                    </a:lnTo>
                    <a:lnTo>
                      <a:pt x="364" y="314"/>
                    </a:lnTo>
                    <a:lnTo>
                      <a:pt x="364" y="333"/>
                    </a:lnTo>
                    <a:lnTo>
                      <a:pt x="415" y="333"/>
                    </a:lnTo>
                    <a:lnTo>
                      <a:pt x="415"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5" name="Freeform 400"/>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moveTo>
                      <a:pt x="415" y="557"/>
                    </a:moveTo>
                    <a:lnTo>
                      <a:pt x="364" y="557"/>
                    </a:lnTo>
                    <a:lnTo>
                      <a:pt x="364" y="574"/>
                    </a:lnTo>
                    <a:lnTo>
                      <a:pt x="415" y="574"/>
                    </a:lnTo>
                    <a:lnTo>
                      <a:pt x="415" y="557"/>
                    </a:lnTo>
                    <a:moveTo>
                      <a:pt x="49" y="287"/>
                    </a:moveTo>
                    <a:lnTo>
                      <a:pt x="49" y="213"/>
                    </a:lnTo>
                    <a:lnTo>
                      <a:pt x="364" y="213"/>
                    </a:lnTo>
                    <a:lnTo>
                      <a:pt x="364" y="287"/>
                    </a:lnTo>
                    <a:lnTo>
                      <a:pt x="49" y="287"/>
                    </a:lnTo>
                    <a:moveTo>
                      <a:pt x="415" y="0"/>
                    </a:moveTo>
                    <a:lnTo>
                      <a:pt x="207" y="0"/>
                    </a:lnTo>
                    <a:lnTo>
                      <a:pt x="0" y="0"/>
                    </a:lnTo>
                    <a:lnTo>
                      <a:pt x="0" y="418"/>
                    </a:lnTo>
                    <a:lnTo>
                      <a:pt x="49" y="462"/>
                    </a:lnTo>
                    <a:lnTo>
                      <a:pt x="49" y="314"/>
                    </a:lnTo>
                    <a:lnTo>
                      <a:pt x="364" y="314"/>
                    </a:lnTo>
                    <a:lnTo>
                      <a:pt x="364" y="333"/>
                    </a:lnTo>
                    <a:lnTo>
                      <a:pt x="415" y="333"/>
                    </a:lnTo>
                    <a:lnTo>
                      <a:pt x="4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6" name="Rectangle 401"/>
              <p:cNvSpPr>
                <a:spLocks noChangeArrowheads="1"/>
              </p:cNvSpPr>
              <p:nvPr/>
            </p:nvSpPr>
            <p:spPr bwMode="auto">
              <a:xfrm>
                <a:off x="7146925" y="3429000"/>
                <a:ext cx="500063" cy="117475"/>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7" name="Rectangle 402"/>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8" name="Freeform 403"/>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9" name="Freeform 404"/>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0" name="Rectangle 405"/>
              <p:cNvSpPr>
                <a:spLocks noChangeArrowheads="1"/>
              </p:cNvSpPr>
              <p:nvPr/>
            </p:nvSpPr>
            <p:spPr bwMode="auto">
              <a:xfrm>
                <a:off x="7146925" y="3589338"/>
                <a:ext cx="500063" cy="412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1" name="Rectangle 406"/>
              <p:cNvSpPr>
                <a:spLocks noChangeArrowheads="1"/>
              </p:cNvSpPr>
              <p:nvPr/>
            </p:nvSpPr>
            <p:spPr bwMode="auto">
              <a:xfrm>
                <a:off x="7146925" y="3589338"/>
                <a:ext cx="500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2" name="Rectangle 407"/>
              <p:cNvSpPr>
                <a:spLocks noChangeArrowheads="1"/>
              </p:cNvSpPr>
              <p:nvPr/>
            </p:nvSpPr>
            <p:spPr bwMode="auto">
              <a:xfrm>
                <a:off x="7146925" y="4002088"/>
                <a:ext cx="1350963"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3" name="Rectangle 408"/>
              <p:cNvSpPr>
                <a:spLocks noChangeArrowheads="1"/>
              </p:cNvSpPr>
              <p:nvPr/>
            </p:nvSpPr>
            <p:spPr bwMode="auto">
              <a:xfrm>
                <a:off x="7146925" y="4002088"/>
                <a:ext cx="1350963"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4" name="Freeform 409"/>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5" name="Freeform 410"/>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411"/>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7" name="Freeform 412"/>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413"/>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9" name="Freeform 414"/>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0" name="Freeform 415"/>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1" name="Freeform 416"/>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2" name="Rectangle 417"/>
              <p:cNvSpPr>
                <a:spLocks noChangeArrowheads="1"/>
              </p:cNvSpPr>
              <p:nvPr/>
            </p:nvSpPr>
            <p:spPr bwMode="auto">
              <a:xfrm>
                <a:off x="8545513" y="3960813"/>
                <a:ext cx="109538"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3" name="Rectangle 418"/>
              <p:cNvSpPr>
                <a:spLocks noChangeArrowheads="1"/>
              </p:cNvSpPr>
              <p:nvPr/>
            </p:nvSpPr>
            <p:spPr bwMode="auto">
              <a:xfrm>
                <a:off x="8545513" y="3960813"/>
                <a:ext cx="1095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4" name="Freeform 419"/>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5" name="Freeform 420"/>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6" name="Rectangle 421"/>
              <p:cNvSpPr>
                <a:spLocks noChangeArrowheads="1"/>
              </p:cNvSpPr>
              <p:nvPr/>
            </p:nvSpPr>
            <p:spPr bwMode="auto">
              <a:xfrm>
                <a:off x="8604250" y="3992563"/>
                <a:ext cx="50800"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7" name="Rectangle 422"/>
              <p:cNvSpPr>
                <a:spLocks noChangeArrowheads="1"/>
              </p:cNvSpPr>
              <p:nvPr/>
            </p:nvSpPr>
            <p:spPr bwMode="auto">
              <a:xfrm>
                <a:off x="8604250" y="3992563"/>
                <a:ext cx="508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8" name="Rectangle 423"/>
              <p:cNvSpPr>
                <a:spLocks noChangeArrowheads="1"/>
              </p:cNvSpPr>
              <p:nvPr/>
            </p:nvSpPr>
            <p:spPr bwMode="auto">
              <a:xfrm>
                <a:off x="8716963" y="3960813"/>
                <a:ext cx="112713"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9" name="Rectangle 424"/>
              <p:cNvSpPr>
                <a:spLocks noChangeArrowheads="1"/>
              </p:cNvSpPr>
              <p:nvPr/>
            </p:nvSpPr>
            <p:spPr bwMode="auto">
              <a:xfrm>
                <a:off x="8716963" y="3960813"/>
                <a:ext cx="1127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0" name="Freeform 425"/>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1" name="Freeform 426"/>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Rectangle 427"/>
              <p:cNvSpPr>
                <a:spLocks noChangeArrowheads="1"/>
              </p:cNvSpPr>
              <p:nvPr/>
            </p:nvSpPr>
            <p:spPr bwMode="auto">
              <a:xfrm>
                <a:off x="8775700" y="3992563"/>
                <a:ext cx="53975"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Rectangle 428"/>
              <p:cNvSpPr>
                <a:spLocks noChangeArrowheads="1"/>
              </p:cNvSpPr>
              <p:nvPr/>
            </p:nvSpPr>
            <p:spPr bwMode="auto">
              <a:xfrm>
                <a:off x="8775700" y="3992563"/>
                <a:ext cx="53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4" name="Freeform 429"/>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430"/>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6" name="Rectangle 431"/>
              <p:cNvSpPr>
                <a:spLocks noChangeArrowheads="1"/>
              </p:cNvSpPr>
              <p:nvPr/>
            </p:nvSpPr>
            <p:spPr bwMode="auto">
              <a:xfrm>
                <a:off x="6489700" y="3179763"/>
                <a:ext cx="49688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7" name="Rectangle 432"/>
              <p:cNvSpPr>
                <a:spLocks noChangeArrowheads="1"/>
              </p:cNvSpPr>
              <p:nvPr/>
            </p:nvSpPr>
            <p:spPr bwMode="auto">
              <a:xfrm>
                <a:off x="6489700" y="3179763"/>
                <a:ext cx="39688"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8" name="Rectangle 433"/>
              <p:cNvSpPr>
                <a:spLocks noChangeArrowheads="1"/>
              </p:cNvSpPr>
              <p:nvPr/>
            </p:nvSpPr>
            <p:spPr bwMode="auto">
              <a:xfrm>
                <a:off x="7162800" y="4581525"/>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9" name="Rectangle 434"/>
              <p:cNvSpPr>
                <a:spLocks noChangeArrowheads="1"/>
              </p:cNvSpPr>
              <p:nvPr/>
            </p:nvSpPr>
            <p:spPr bwMode="auto">
              <a:xfrm>
                <a:off x="7162800" y="460851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0" name="Rectangle 435"/>
              <p:cNvSpPr>
                <a:spLocks noChangeArrowheads="1"/>
              </p:cNvSpPr>
              <p:nvPr/>
            </p:nvSpPr>
            <p:spPr bwMode="auto">
              <a:xfrm>
                <a:off x="7162800" y="4635500"/>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1" name="Rectangle 436"/>
              <p:cNvSpPr>
                <a:spLocks noChangeArrowheads="1"/>
              </p:cNvSpPr>
              <p:nvPr/>
            </p:nvSpPr>
            <p:spPr bwMode="auto">
              <a:xfrm>
                <a:off x="7162800" y="4662488"/>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Rectangle 437"/>
              <p:cNvSpPr>
                <a:spLocks noChangeArrowheads="1"/>
              </p:cNvSpPr>
              <p:nvPr/>
            </p:nvSpPr>
            <p:spPr bwMode="auto">
              <a:xfrm>
                <a:off x="7162800" y="469106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3" name="Rectangle 438"/>
              <p:cNvSpPr>
                <a:spLocks noChangeArrowheads="1"/>
              </p:cNvSpPr>
              <p:nvPr/>
            </p:nvSpPr>
            <p:spPr bwMode="auto">
              <a:xfrm>
                <a:off x="7162800" y="4716463"/>
                <a:ext cx="2079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4" name="Rectangle 439"/>
              <p:cNvSpPr>
                <a:spLocks noChangeArrowheads="1"/>
              </p:cNvSpPr>
              <p:nvPr/>
            </p:nvSpPr>
            <p:spPr bwMode="auto">
              <a:xfrm>
                <a:off x="6489700" y="3395663"/>
                <a:ext cx="136525"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5" name="Rectangle 440"/>
              <p:cNvSpPr>
                <a:spLocks noChangeArrowheads="1"/>
              </p:cNvSpPr>
              <p:nvPr/>
            </p:nvSpPr>
            <p:spPr bwMode="auto">
              <a:xfrm>
                <a:off x="6584950" y="3395663"/>
                <a:ext cx="41275"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6" name="Rectangle 441"/>
              <p:cNvSpPr>
                <a:spLocks noChangeArrowheads="1"/>
              </p:cNvSpPr>
              <p:nvPr/>
            </p:nvSpPr>
            <p:spPr bwMode="auto">
              <a:xfrm>
                <a:off x="680878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7" name="Rectangle 442"/>
              <p:cNvSpPr>
                <a:spLocks noChangeArrowheads="1"/>
              </p:cNvSpPr>
              <p:nvPr/>
            </p:nvSpPr>
            <p:spPr bwMode="auto">
              <a:xfrm>
                <a:off x="678021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8" name="Rectangle 443"/>
              <p:cNvSpPr>
                <a:spLocks noChangeArrowheads="1"/>
              </p:cNvSpPr>
              <p:nvPr/>
            </p:nvSpPr>
            <p:spPr bwMode="auto">
              <a:xfrm>
                <a:off x="6753225"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9" name="Rectangle 444"/>
              <p:cNvSpPr>
                <a:spLocks noChangeArrowheads="1"/>
              </p:cNvSpPr>
              <p:nvPr/>
            </p:nvSpPr>
            <p:spPr bwMode="auto">
              <a:xfrm>
                <a:off x="672623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0" name="Rectangle 445"/>
              <p:cNvSpPr>
                <a:spLocks noChangeArrowheads="1"/>
              </p:cNvSpPr>
              <p:nvPr/>
            </p:nvSpPr>
            <p:spPr bwMode="auto">
              <a:xfrm>
                <a:off x="6699250" y="3394075"/>
                <a:ext cx="793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1" name="Rectangle 446"/>
              <p:cNvSpPr>
                <a:spLocks noChangeArrowheads="1"/>
              </p:cNvSpPr>
              <p:nvPr/>
            </p:nvSpPr>
            <p:spPr bwMode="auto">
              <a:xfrm>
                <a:off x="667226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2" name="Freeform 447"/>
              <p:cNvSpPr>
                <a:spLocks/>
              </p:cNvSpPr>
              <p:nvPr/>
            </p:nvSpPr>
            <p:spPr bwMode="auto">
              <a:xfrm>
                <a:off x="6673850" y="3586163"/>
                <a:ext cx="50800"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3" name="Freeform 448"/>
              <p:cNvSpPr>
                <a:spLocks/>
              </p:cNvSpPr>
              <p:nvPr/>
            </p:nvSpPr>
            <p:spPr bwMode="auto">
              <a:xfrm>
                <a:off x="6761163" y="3586163"/>
                <a:ext cx="52388"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449"/>
              <p:cNvSpPr>
                <a:spLocks/>
              </p:cNvSpPr>
              <p:nvPr/>
            </p:nvSpPr>
            <p:spPr bwMode="auto">
              <a:xfrm>
                <a:off x="6850063" y="3586163"/>
                <a:ext cx="52388" cy="46037"/>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5" name="Oval 450"/>
              <p:cNvSpPr>
                <a:spLocks noChangeArrowheads="1"/>
              </p:cNvSpPr>
              <p:nvPr/>
            </p:nvSpPr>
            <p:spPr bwMode="auto">
              <a:xfrm>
                <a:off x="6826250"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6" name="Freeform 451"/>
              <p:cNvSpPr>
                <a:spLocks/>
              </p:cNvSpPr>
              <p:nvPr/>
            </p:nvSpPr>
            <p:spPr bwMode="auto">
              <a:xfrm>
                <a:off x="6523038" y="3792538"/>
                <a:ext cx="411163" cy="719137"/>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7" name="Oval 452"/>
              <p:cNvSpPr>
                <a:spLocks noChangeArrowheads="1"/>
              </p:cNvSpPr>
              <p:nvPr/>
            </p:nvSpPr>
            <p:spPr bwMode="auto">
              <a:xfrm>
                <a:off x="6831013" y="4148138"/>
                <a:ext cx="25400" cy="2540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Oval 453"/>
              <p:cNvSpPr>
                <a:spLocks noChangeArrowheads="1"/>
              </p:cNvSpPr>
              <p:nvPr/>
            </p:nvSpPr>
            <p:spPr bwMode="auto">
              <a:xfrm>
                <a:off x="6572250" y="3840163"/>
                <a:ext cx="311150" cy="31115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9" name="Freeform 454"/>
              <p:cNvSpPr>
                <a:spLocks noEditPoints="1"/>
              </p:cNvSpPr>
              <p:nvPr/>
            </p:nvSpPr>
            <p:spPr bwMode="auto">
              <a:xfrm>
                <a:off x="6669088" y="3910013"/>
                <a:ext cx="109538" cy="142875"/>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0" name="Rectangle 455"/>
              <p:cNvSpPr>
                <a:spLocks noChangeArrowheads="1"/>
              </p:cNvSpPr>
              <p:nvPr/>
            </p:nvSpPr>
            <p:spPr bwMode="auto">
              <a:xfrm>
                <a:off x="6707188" y="4046538"/>
                <a:ext cx="36513" cy="254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1" name="Rectangle 456"/>
              <p:cNvSpPr>
                <a:spLocks noChangeArrowheads="1"/>
              </p:cNvSpPr>
              <p:nvPr/>
            </p:nvSpPr>
            <p:spPr bwMode="auto">
              <a:xfrm>
                <a:off x="6707188" y="4046538"/>
                <a:ext cx="3651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2" name="Freeform 457"/>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3" name="Freeform 458"/>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4" name="Freeform 459"/>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5" name="Freeform 460"/>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6" name="Freeform 461"/>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7" name="Freeform 462"/>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8" name="Freeform 463"/>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9" name="Freeform 464"/>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0" name="Rectangle 465"/>
              <p:cNvSpPr>
                <a:spLocks noChangeArrowheads="1"/>
              </p:cNvSpPr>
              <p:nvPr/>
            </p:nvSpPr>
            <p:spPr bwMode="auto">
              <a:xfrm>
                <a:off x="6516688"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1" name="Rectangle 466"/>
              <p:cNvSpPr>
                <a:spLocks noChangeArrowheads="1"/>
              </p:cNvSpPr>
              <p:nvPr/>
            </p:nvSpPr>
            <p:spPr bwMode="auto">
              <a:xfrm>
                <a:off x="6550025"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2" name="Rectangle 467"/>
              <p:cNvSpPr>
                <a:spLocks noChangeArrowheads="1"/>
              </p:cNvSpPr>
              <p:nvPr/>
            </p:nvSpPr>
            <p:spPr bwMode="auto">
              <a:xfrm>
                <a:off x="6489700" y="3419475"/>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3" name="Rectangle 468"/>
              <p:cNvSpPr>
                <a:spLocks noChangeArrowheads="1"/>
              </p:cNvSpPr>
              <p:nvPr/>
            </p:nvSpPr>
            <p:spPr bwMode="auto">
              <a:xfrm>
                <a:off x="6489700" y="345281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4" name="Rectangle 469"/>
              <p:cNvSpPr>
                <a:spLocks noChangeArrowheads="1"/>
              </p:cNvSpPr>
              <p:nvPr/>
            </p:nvSpPr>
            <p:spPr bwMode="auto">
              <a:xfrm>
                <a:off x="6489700" y="348456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5" name="Rectangle 470"/>
              <p:cNvSpPr>
                <a:spLocks noChangeArrowheads="1"/>
              </p:cNvSpPr>
              <p:nvPr/>
            </p:nvSpPr>
            <p:spPr bwMode="auto">
              <a:xfrm>
                <a:off x="6489700" y="3517900"/>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6" name="Freeform 471"/>
              <p:cNvSpPr>
                <a:spLocks/>
              </p:cNvSpPr>
              <p:nvPr/>
            </p:nvSpPr>
            <p:spPr bwMode="auto">
              <a:xfrm>
                <a:off x="6562725" y="3224213"/>
                <a:ext cx="287338" cy="20637"/>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7" name="Freeform 472"/>
              <p:cNvSpPr>
                <a:spLocks/>
              </p:cNvSpPr>
              <p:nvPr/>
            </p:nvSpPr>
            <p:spPr bwMode="auto">
              <a:xfrm>
                <a:off x="6562725" y="3270250"/>
                <a:ext cx="160338" cy="19050"/>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8" name="Oval 473"/>
              <p:cNvSpPr>
                <a:spLocks noChangeArrowheads="1"/>
              </p:cNvSpPr>
              <p:nvPr/>
            </p:nvSpPr>
            <p:spPr bwMode="auto">
              <a:xfrm>
                <a:off x="6650038"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9" name="Oval 474"/>
              <p:cNvSpPr>
                <a:spLocks noChangeArrowheads="1"/>
              </p:cNvSpPr>
              <p:nvPr/>
            </p:nvSpPr>
            <p:spPr bwMode="auto">
              <a:xfrm>
                <a:off x="6738938" y="3586163"/>
                <a:ext cx="46038"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0" name="Freeform 475"/>
              <p:cNvSpPr>
                <a:spLocks/>
              </p:cNvSpPr>
              <p:nvPr/>
            </p:nvSpPr>
            <p:spPr bwMode="auto">
              <a:xfrm>
                <a:off x="8478838" y="3927475"/>
                <a:ext cx="0" cy="65087"/>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1" name="Freeform 476"/>
              <p:cNvSpPr>
                <a:spLocks/>
              </p:cNvSpPr>
              <p:nvPr/>
            </p:nvSpPr>
            <p:spPr bwMode="auto">
              <a:xfrm>
                <a:off x="8470900" y="3171825"/>
                <a:ext cx="406400" cy="820737"/>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2" name="Freeform 477"/>
              <p:cNvSpPr>
                <a:spLocks/>
              </p:cNvSpPr>
              <p:nvPr/>
            </p:nvSpPr>
            <p:spPr bwMode="auto">
              <a:xfrm>
                <a:off x="8531225" y="2919413"/>
                <a:ext cx="44450" cy="93662"/>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3" name="Freeform 478"/>
              <p:cNvSpPr>
                <a:spLocks/>
              </p:cNvSpPr>
              <p:nvPr/>
            </p:nvSpPr>
            <p:spPr bwMode="auto">
              <a:xfrm>
                <a:off x="8616950" y="3041650"/>
                <a:ext cx="104775" cy="13335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4" name="Oval 479"/>
              <p:cNvSpPr>
                <a:spLocks noChangeArrowheads="1"/>
              </p:cNvSpPr>
              <p:nvPr/>
            </p:nvSpPr>
            <p:spPr bwMode="auto">
              <a:xfrm>
                <a:off x="8607425" y="295275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5" name="Freeform 480"/>
              <p:cNvSpPr>
                <a:spLocks/>
              </p:cNvSpPr>
              <p:nvPr/>
            </p:nvSpPr>
            <p:spPr bwMode="auto">
              <a:xfrm>
                <a:off x="8561388" y="2857500"/>
                <a:ext cx="193675" cy="26828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6" name="Oval 481"/>
              <p:cNvSpPr>
                <a:spLocks noChangeArrowheads="1"/>
              </p:cNvSpPr>
              <p:nvPr/>
            </p:nvSpPr>
            <p:spPr bwMode="auto">
              <a:xfrm>
                <a:off x="8607425" y="2952750"/>
                <a:ext cx="14288" cy="158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7" name="Freeform 482"/>
              <p:cNvSpPr>
                <a:spLocks/>
              </p:cNvSpPr>
              <p:nvPr/>
            </p:nvSpPr>
            <p:spPr bwMode="auto">
              <a:xfrm>
                <a:off x="8559800" y="2768600"/>
                <a:ext cx="258763" cy="392112"/>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8" name="Freeform 483"/>
              <p:cNvSpPr>
                <a:spLocks/>
              </p:cNvSpPr>
              <p:nvPr/>
            </p:nvSpPr>
            <p:spPr bwMode="auto">
              <a:xfrm>
                <a:off x="8702675" y="3171825"/>
                <a:ext cx="504825" cy="392112"/>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9" name="Freeform 484"/>
              <p:cNvSpPr>
                <a:spLocks/>
              </p:cNvSpPr>
              <p:nvPr/>
            </p:nvSpPr>
            <p:spPr bwMode="auto">
              <a:xfrm>
                <a:off x="8181975" y="3171825"/>
                <a:ext cx="368300" cy="395287"/>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0" name="Freeform 485"/>
              <p:cNvSpPr>
                <a:spLocks/>
              </p:cNvSpPr>
              <p:nvPr/>
            </p:nvSpPr>
            <p:spPr bwMode="auto">
              <a:xfrm>
                <a:off x="8437563" y="3471863"/>
                <a:ext cx="96838" cy="93662"/>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1" name="Freeform 486"/>
              <p:cNvSpPr>
                <a:spLocks/>
              </p:cNvSpPr>
              <p:nvPr/>
            </p:nvSpPr>
            <p:spPr bwMode="auto">
              <a:xfrm>
                <a:off x="8475663" y="3236913"/>
                <a:ext cx="312738" cy="330200"/>
              </a:xfrm>
              <a:custGeom>
                <a:avLst/>
                <a:gdLst>
                  <a:gd name="T0" fmla="*/ 0 w 197"/>
                  <a:gd name="T1" fmla="*/ 144 h 208"/>
                  <a:gd name="T2" fmla="*/ 118 w 197"/>
                  <a:gd name="T3" fmla="*/ 208 h 208"/>
                  <a:gd name="T4" fmla="*/ 197 w 197"/>
                  <a:gd name="T5" fmla="*/ 65 h 208"/>
                  <a:gd name="T6" fmla="*/ 78 w 197"/>
                  <a:gd name="T7" fmla="*/ 0 h 208"/>
                  <a:gd name="T8" fmla="*/ 0 w 197"/>
                  <a:gd name="T9" fmla="*/ 144 h 208"/>
                </a:gdLst>
                <a:ahLst/>
                <a:cxnLst>
                  <a:cxn ang="0">
                    <a:pos x="T0" y="T1"/>
                  </a:cxn>
                  <a:cxn ang="0">
                    <a:pos x="T2" y="T3"/>
                  </a:cxn>
                  <a:cxn ang="0">
                    <a:pos x="T4" y="T5"/>
                  </a:cxn>
                  <a:cxn ang="0">
                    <a:pos x="T6" y="T7"/>
                  </a:cxn>
                  <a:cxn ang="0">
                    <a:pos x="T8" y="T9"/>
                  </a:cxn>
                </a:cxnLst>
                <a:rect l="0" t="0" r="r" b="b"/>
                <a:pathLst>
                  <a:path w="197" h="208">
                    <a:moveTo>
                      <a:pt x="0" y="144"/>
                    </a:moveTo>
                    <a:lnTo>
                      <a:pt x="118" y="208"/>
                    </a:lnTo>
                    <a:lnTo>
                      <a:pt x="197" y="65"/>
                    </a:lnTo>
                    <a:lnTo>
                      <a:pt x="78" y="0"/>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2" name="Freeform 487"/>
              <p:cNvSpPr>
                <a:spLocks/>
              </p:cNvSpPr>
              <p:nvPr/>
            </p:nvSpPr>
            <p:spPr bwMode="auto">
              <a:xfrm>
                <a:off x="8621713" y="3384550"/>
                <a:ext cx="122238" cy="120650"/>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3" name="Freeform 488"/>
              <p:cNvSpPr>
                <a:spLocks/>
              </p:cNvSpPr>
              <p:nvPr/>
            </p:nvSpPr>
            <p:spPr bwMode="auto">
              <a:xfrm>
                <a:off x="8696325" y="2922588"/>
                <a:ext cx="44450" cy="87312"/>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4" name="Freeform 489"/>
              <p:cNvSpPr>
                <a:spLocks/>
              </p:cNvSpPr>
              <p:nvPr/>
            </p:nvSpPr>
            <p:spPr bwMode="auto">
              <a:xfrm>
                <a:off x="8696325" y="2944813"/>
                <a:ext cx="22225" cy="4286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5" name="Rectangle 490"/>
              <p:cNvSpPr>
                <a:spLocks noChangeArrowheads="1"/>
              </p:cNvSpPr>
              <p:nvPr/>
            </p:nvSpPr>
            <p:spPr bwMode="auto">
              <a:xfrm>
                <a:off x="7507288" y="361950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6" name="Rectangle 491"/>
              <p:cNvSpPr>
                <a:spLocks noChangeArrowheads="1"/>
              </p:cNvSpPr>
              <p:nvPr/>
            </p:nvSpPr>
            <p:spPr bwMode="auto">
              <a:xfrm>
                <a:off x="7507288" y="3619500"/>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7" name="Freeform 492"/>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8" name="Freeform 493"/>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9" name="Rectangle 494"/>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0" name="Rectangle 495"/>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1" name="Rectangle 496"/>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2" name="Rectangle 497"/>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Rectangle 498"/>
              <p:cNvSpPr>
                <a:spLocks noChangeArrowheads="1"/>
              </p:cNvSpPr>
              <p:nvPr/>
            </p:nvSpPr>
            <p:spPr bwMode="auto">
              <a:xfrm>
                <a:off x="7478713" y="3649663"/>
                <a:ext cx="249238"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4" name="Rectangle 499"/>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5" name="Rectangle 500"/>
              <p:cNvSpPr>
                <a:spLocks noChangeArrowheads="1"/>
              </p:cNvSpPr>
              <p:nvPr/>
            </p:nvSpPr>
            <p:spPr bwMode="auto">
              <a:xfrm>
                <a:off x="7450138" y="3676650"/>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Rectangle 501"/>
              <p:cNvSpPr>
                <a:spLocks noChangeArrowheads="1"/>
              </p:cNvSpPr>
              <p:nvPr/>
            </p:nvSpPr>
            <p:spPr bwMode="auto">
              <a:xfrm>
                <a:off x="7893050" y="3619500"/>
                <a:ext cx="252413"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7" name="Rectangle 502"/>
              <p:cNvSpPr>
                <a:spLocks noChangeArrowheads="1"/>
              </p:cNvSpPr>
              <p:nvPr/>
            </p:nvSpPr>
            <p:spPr bwMode="auto">
              <a:xfrm>
                <a:off x="7893050" y="3619500"/>
                <a:ext cx="2524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8" name="Freeform 503"/>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9" name="Freeform 504"/>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0" name="Rectangle 505"/>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1" name="Rectangle 506"/>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2" name="Rectangle 507"/>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3" name="Rectangle 508"/>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4" name="Rectangle 509"/>
              <p:cNvSpPr>
                <a:spLocks noChangeArrowheads="1"/>
              </p:cNvSpPr>
              <p:nvPr/>
            </p:nvSpPr>
            <p:spPr bwMode="auto">
              <a:xfrm>
                <a:off x="7864475" y="3649663"/>
                <a:ext cx="250825"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Rectangle 510"/>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6" name="Rectangle 511"/>
              <p:cNvSpPr>
                <a:spLocks noChangeArrowheads="1"/>
              </p:cNvSpPr>
              <p:nvPr/>
            </p:nvSpPr>
            <p:spPr bwMode="auto">
              <a:xfrm>
                <a:off x="7835900" y="367665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7" name="Freeform 512"/>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8" name="Freeform 513"/>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9" name="Freeform 514"/>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0" name="Freeform 515"/>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1" name="Freeform 516"/>
              <p:cNvSpPr>
                <a:spLocks/>
              </p:cNvSpPr>
              <p:nvPr/>
            </p:nvSpPr>
            <p:spPr bwMode="auto">
              <a:xfrm>
                <a:off x="7885113"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2" name="Freeform 517"/>
              <p:cNvSpPr>
                <a:spLocks/>
              </p:cNvSpPr>
              <p:nvPr/>
            </p:nvSpPr>
            <p:spPr bwMode="auto">
              <a:xfrm>
                <a:off x="7923213" y="3784600"/>
                <a:ext cx="114300" cy="112712"/>
              </a:xfrm>
              <a:custGeom>
                <a:avLst/>
                <a:gdLst>
                  <a:gd name="T0" fmla="*/ 64 w 72"/>
                  <a:gd name="T1" fmla="*/ 0 h 71"/>
                  <a:gd name="T2" fmla="*/ 0 w 72"/>
                  <a:gd name="T3" fmla="*/ 63 h 71"/>
                  <a:gd name="T4" fmla="*/ 8 w 72"/>
                  <a:gd name="T5" fmla="*/ 71 h 71"/>
                  <a:gd name="T6" fmla="*/ 72 w 72"/>
                  <a:gd name="T7" fmla="*/ 7 h 71"/>
                  <a:gd name="T8" fmla="*/ 64 w 72"/>
                  <a:gd name="T9" fmla="*/ 0 h 71"/>
                </a:gdLst>
                <a:ahLst/>
                <a:cxnLst>
                  <a:cxn ang="0">
                    <a:pos x="T0" y="T1"/>
                  </a:cxn>
                  <a:cxn ang="0">
                    <a:pos x="T2" y="T3"/>
                  </a:cxn>
                  <a:cxn ang="0">
                    <a:pos x="T4" y="T5"/>
                  </a:cxn>
                  <a:cxn ang="0">
                    <a:pos x="T6" y="T7"/>
                  </a:cxn>
                  <a:cxn ang="0">
                    <a:pos x="T8" y="T9"/>
                  </a:cxn>
                </a:cxnLst>
                <a:rect l="0" t="0" r="r" b="b"/>
                <a:pathLst>
                  <a:path w="72" h="71">
                    <a:moveTo>
                      <a:pt x="64" y="0"/>
                    </a:moveTo>
                    <a:lnTo>
                      <a:pt x="0" y="63"/>
                    </a:lnTo>
                    <a:lnTo>
                      <a:pt x="8" y="71"/>
                    </a:lnTo>
                    <a:lnTo>
                      <a:pt x="72"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3" name="Freeform 518"/>
              <p:cNvSpPr>
                <a:spLocks/>
              </p:cNvSpPr>
              <p:nvPr/>
            </p:nvSpPr>
            <p:spPr bwMode="auto">
              <a:xfrm>
                <a:off x="6400800" y="3754438"/>
                <a:ext cx="668338" cy="1036637"/>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4" name="Freeform 519"/>
              <p:cNvSpPr>
                <a:spLocks noEditPoints="1"/>
              </p:cNvSpPr>
              <p:nvPr/>
            </p:nvSpPr>
            <p:spPr bwMode="auto">
              <a:xfrm>
                <a:off x="6523038" y="3887788"/>
                <a:ext cx="411163" cy="623887"/>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5" name="Oval 520"/>
              <p:cNvSpPr>
                <a:spLocks noChangeArrowheads="1"/>
              </p:cNvSpPr>
              <p:nvPr/>
            </p:nvSpPr>
            <p:spPr bwMode="auto">
              <a:xfrm>
                <a:off x="6831013" y="4148138"/>
                <a:ext cx="25400" cy="25400"/>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6" name="Freeform 521"/>
              <p:cNvSpPr>
                <a:spLocks/>
              </p:cNvSpPr>
              <p:nvPr/>
            </p:nvSpPr>
            <p:spPr bwMode="auto">
              <a:xfrm>
                <a:off x="6572250" y="3919538"/>
                <a:ext cx="250825" cy="231775"/>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7" name="Freeform 522"/>
              <p:cNvSpPr>
                <a:spLocks/>
              </p:cNvSpPr>
              <p:nvPr/>
            </p:nvSpPr>
            <p:spPr bwMode="auto">
              <a:xfrm>
                <a:off x="6683375" y="3997325"/>
                <a:ext cx="53975" cy="49212"/>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8" name="Freeform 523"/>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close/>
                    <a:moveTo>
                      <a:pt x="23" y="7"/>
                    </a:moveTo>
                    <a:lnTo>
                      <a:pt x="0" y="10"/>
                    </a:lnTo>
                    <a:lnTo>
                      <a:pt x="0" y="10"/>
                    </a:lnTo>
                    <a:lnTo>
                      <a:pt x="0" y="13"/>
                    </a:lnTo>
                    <a:lnTo>
                      <a:pt x="23" y="10"/>
                    </a:lnTo>
                    <a:lnTo>
                      <a:pt x="23" y="10"/>
                    </a:lnTo>
                    <a:lnTo>
                      <a:pt x="23" y="7"/>
                    </a:lnTo>
                    <a:close/>
                    <a:moveTo>
                      <a:pt x="22" y="2"/>
                    </a:moveTo>
                    <a:lnTo>
                      <a:pt x="0" y="6"/>
                    </a:lnTo>
                    <a:lnTo>
                      <a:pt x="0" y="5"/>
                    </a:lnTo>
                    <a:lnTo>
                      <a:pt x="0" y="9"/>
                    </a:lnTo>
                    <a:lnTo>
                      <a:pt x="23" y="6"/>
                    </a:lnTo>
                    <a:lnTo>
                      <a:pt x="23" y="6"/>
                    </a:lnTo>
                    <a:lnTo>
                      <a:pt x="23" y="3"/>
                    </a:lnTo>
                    <a:lnTo>
                      <a:pt x="22" y="2"/>
                    </a:lnTo>
                    <a:close/>
                    <a:moveTo>
                      <a:pt x="19" y="0"/>
                    </a:moveTo>
                    <a:lnTo>
                      <a:pt x="0" y="0"/>
                    </a:lnTo>
                    <a:lnTo>
                      <a:pt x="0" y="0"/>
                    </a:lnTo>
                    <a:lnTo>
                      <a:pt x="0" y="5"/>
                    </a:lnTo>
                    <a:lnTo>
                      <a:pt x="21" y="1"/>
                    </a:lnTo>
                    <a:lnTo>
                      <a:pt x="1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9" name="Freeform 524"/>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moveTo>
                      <a:pt x="23" y="7"/>
                    </a:moveTo>
                    <a:lnTo>
                      <a:pt x="0" y="10"/>
                    </a:lnTo>
                    <a:lnTo>
                      <a:pt x="0" y="10"/>
                    </a:lnTo>
                    <a:lnTo>
                      <a:pt x="0" y="13"/>
                    </a:lnTo>
                    <a:lnTo>
                      <a:pt x="23" y="10"/>
                    </a:lnTo>
                    <a:lnTo>
                      <a:pt x="23" y="10"/>
                    </a:lnTo>
                    <a:lnTo>
                      <a:pt x="23" y="7"/>
                    </a:lnTo>
                    <a:moveTo>
                      <a:pt x="22" y="2"/>
                    </a:moveTo>
                    <a:lnTo>
                      <a:pt x="0" y="6"/>
                    </a:lnTo>
                    <a:lnTo>
                      <a:pt x="0" y="5"/>
                    </a:lnTo>
                    <a:lnTo>
                      <a:pt x="0" y="9"/>
                    </a:lnTo>
                    <a:lnTo>
                      <a:pt x="23" y="6"/>
                    </a:lnTo>
                    <a:lnTo>
                      <a:pt x="23" y="6"/>
                    </a:lnTo>
                    <a:lnTo>
                      <a:pt x="23" y="3"/>
                    </a:lnTo>
                    <a:lnTo>
                      <a:pt x="22" y="2"/>
                    </a:lnTo>
                    <a:moveTo>
                      <a:pt x="19" y="0"/>
                    </a:moveTo>
                    <a:lnTo>
                      <a:pt x="0" y="0"/>
                    </a:lnTo>
                    <a:lnTo>
                      <a:pt x="0" y="0"/>
                    </a:lnTo>
                    <a:lnTo>
                      <a:pt x="0" y="5"/>
                    </a:lnTo>
                    <a:lnTo>
                      <a:pt x="21"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0" name="Freeform 525"/>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1" name="Freeform 526"/>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2" name="Freeform 527"/>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3" name="Freeform 528"/>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4" name="Freeform 529"/>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5" name="Freeform 530"/>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6" name="Freeform 531"/>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close/>
                    <a:moveTo>
                      <a:pt x="12" y="0"/>
                    </a:moveTo>
                    <a:lnTo>
                      <a:pt x="1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7" name="Freeform 532"/>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8" name="Freeform 533"/>
              <p:cNvSpPr>
                <a:spLocks/>
              </p:cNvSpPr>
              <p:nvPr/>
            </p:nvSpPr>
            <p:spPr bwMode="auto">
              <a:xfrm>
                <a:off x="8478838" y="3927475"/>
                <a:ext cx="0" cy="65087"/>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9" name="Freeform 534"/>
              <p:cNvSpPr>
                <a:spLocks noEditPoints="1"/>
              </p:cNvSpPr>
              <p:nvPr/>
            </p:nvSpPr>
            <p:spPr bwMode="auto">
              <a:xfrm>
                <a:off x="8877300" y="3989388"/>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0" name="Freeform 535"/>
              <p:cNvSpPr>
                <a:spLocks/>
              </p:cNvSpPr>
              <p:nvPr/>
            </p:nvSpPr>
            <p:spPr bwMode="auto">
              <a:xfrm>
                <a:off x="8478838" y="3605213"/>
                <a:ext cx="398463" cy="387350"/>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1" name="Freeform 536"/>
              <p:cNvSpPr>
                <a:spLocks/>
              </p:cNvSpPr>
              <p:nvPr/>
            </p:nvSpPr>
            <p:spPr bwMode="auto">
              <a:xfrm>
                <a:off x="8478838" y="3860800"/>
                <a:ext cx="0" cy="66675"/>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2" name="Freeform 537"/>
              <p:cNvSpPr>
                <a:spLocks/>
              </p:cNvSpPr>
              <p:nvPr/>
            </p:nvSpPr>
            <p:spPr bwMode="auto">
              <a:xfrm>
                <a:off x="8478838" y="3860800"/>
                <a:ext cx="0" cy="66675"/>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3" name="Freeform 538"/>
              <p:cNvSpPr>
                <a:spLocks/>
              </p:cNvSpPr>
              <p:nvPr/>
            </p:nvSpPr>
            <p:spPr bwMode="auto">
              <a:xfrm>
                <a:off x="8616950" y="3171825"/>
                <a:ext cx="138113" cy="52387"/>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254" name="Group 253"/>
          <p:cNvGrpSpPr/>
          <p:nvPr/>
        </p:nvGrpSpPr>
        <p:grpSpPr>
          <a:xfrm>
            <a:off x="1" y="2412972"/>
            <a:ext cx="11757022" cy="548640"/>
            <a:chOff x="1" y="2412972"/>
            <a:chExt cx="11757022" cy="548640"/>
          </a:xfrm>
        </p:grpSpPr>
        <p:sp>
          <p:nvSpPr>
            <p:cNvPr id="255" name="Rectangle 254"/>
            <p:cNvSpPr/>
            <p:nvPr/>
          </p:nvSpPr>
          <p:spPr bwMode="auto">
            <a:xfrm>
              <a:off x="1" y="2412972"/>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Reliable</a:t>
              </a:r>
            </a:p>
          </p:txBody>
        </p:sp>
        <p:sp>
          <p:nvSpPr>
            <p:cNvPr id="256" name="Rectangle 255"/>
            <p:cNvSpPr/>
            <p:nvPr/>
          </p:nvSpPr>
          <p:spPr>
            <a:xfrm>
              <a:off x="3248024" y="2412972"/>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highly available and reliable (no permanent loss of data).</a:t>
              </a:r>
            </a:p>
          </p:txBody>
        </p:sp>
        <p:grpSp>
          <p:nvGrpSpPr>
            <p:cNvPr id="257" name="Group 256"/>
            <p:cNvGrpSpPr/>
            <p:nvPr/>
          </p:nvGrpSpPr>
          <p:grpSpPr>
            <a:xfrm>
              <a:off x="600562" y="2463834"/>
              <a:ext cx="573440" cy="446916"/>
              <a:chOff x="2767746" y="2445068"/>
              <a:chExt cx="2560896" cy="1995860"/>
            </a:xfrm>
          </p:grpSpPr>
          <p:sp>
            <p:nvSpPr>
              <p:cNvPr id="258" name="Rectangle 125"/>
              <p:cNvSpPr>
                <a:spLocks noChangeArrowheads="1"/>
              </p:cNvSpPr>
              <p:nvPr/>
            </p:nvSpPr>
            <p:spPr bwMode="auto">
              <a:xfrm>
                <a:off x="2767746" y="2445068"/>
                <a:ext cx="2560894" cy="19362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9" name="Rectangle 126"/>
              <p:cNvSpPr>
                <a:spLocks noChangeArrowheads="1"/>
              </p:cNvSpPr>
              <p:nvPr/>
            </p:nvSpPr>
            <p:spPr bwMode="auto">
              <a:xfrm>
                <a:off x="3145041" y="2766241"/>
                <a:ext cx="764024" cy="16150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0" name="Rectangle 127"/>
              <p:cNvSpPr>
                <a:spLocks noChangeArrowheads="1"/>
              </p:cNvSpPr>
              <p:nvPr/>
            </p:nvSpPr>
            <p:spPr bwMode="auto">
              <a:xfrm>
                <a:off x="3993957" y="2977297"/>
                <a:ext cx="485767" cy="14039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1" name="Rectangle 128"/>
              <p:cNvSpPr>
                <a:spLocks noChangeArrowheads="1"/>
              </p:cNvSpPr>
              <p:nvPr/>
            </p:nvSpPr>
            <p:spPr bwMode="auto">
              <a:xfrm>
                <a:off x="4677807" y="3206706"/>
                <a:ext cx="650835" cy="117457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2" name="Rectangle 129"/>
              <p:cNvSpPr>
                <a:spLocks noChangeArrowheads="1"/>
              </p:cNvSpPr>
              <p:nvPr/>
            </p:nvSpPr>
            <p:spPr bwMode="auto">
              <a:xfrm>
                <a:off x="4621213" y="2757064"/>
                <a:ext cx="580091" cy="4129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3" name="Rectangle 130"/>
              <p:cNvSpPr>
                <a:spLocks noChangeArrowheads="1"/>
              </p:cNvSpPr>
              <p:nvPr/>
            </p:nvSpPr>
            <p:spPr bwMode="auto">
              <a:xfrm>
                <a:off x="4819293" y="3128705"/>
                <a:ext cx="188648" cy="7800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4" name="Rectangle 131"/>
              <p:cNvSpPr>
                <a:spLocks noChangeArrowheads="1"/>
              </p:cNvSpPr>
              <p:nvPr/>
            </p:nvSpPr>
            <p:spPr bwMode="auto">
              <a:xfrm>
                <a:off x="4102431"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5" name="Rectangle 132"/>
              <p:cNvSpPr>
                <a:spLocks noChangeArrowheads="1"/>
              </p:cNvSpPr>
              <p:nvPr/>
            </p:nvSpPr>
            <p:spPr bwMode="auto">
              <a:xfrm>
                <a:off x="4239199"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6" name="Rectangle 133"/>
              <p:cNvSpPr>
                <a:spLocks noChangeArrowheads="1"/>
              </p:cNvSpPr>
              <p:nvPr/>
            </p:nvSpPr>
            <p:spPr bwMode="auto">
              <a:xfrm>
                <a:off x="2767746" y="3059884"/>
                <a:ext cx="278254" cy="132139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7" name="Rectangle 135"/>
              <p:cNvSpPr>
                <a:spLocks noChangeArrowheads="1"/>
              </p:cNvSpPr>
              <p:nvPr/>
            </p:nvSpPr>
            <p:spPr bwMode="auto">
              <a:xfrm>
                <a:off x="2767746" y="4381280"/>
                <a:ext cx="2560894" cy="596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8" name="Rectangle 168"/>
              <p:cNvSpPr>
                <a:spLocks noChangeArrowheads="1"/>
              </p:cNvSpPr>
              <p:nvPr/>
            </p:nvSpPr>
            <p:spPr bwMode="auto">
              <a:xfrm>
                <a:off x="3772297" y="3174587"/>
                <a:ext cx="811186"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9" name="Rectangle 169"/>
              <p:cNvSpPr>
                <a:spLocks noChangeArrowheads="1"/>
              </p:cNvSpPr>
              <p:nvPr/>
            </p:nvSpPr>
            <p:spPr bwMode="auto">
              <a:xfrm>
                <a:off x="3828892" y="3220469"/>
                <a:ext cx="693280"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0" name="Rectangle 170"/>
              <p:cNvSpPr>
                <a:spLocks noChangeArrowheads="1"/>
              </p:cNvSpPr>
              <p:nvPr/>
            </p:nvSpPr>
            <p:spPr bwMode="auto">
              <a:xfrm>
                <a:off x="3876054" y="3270941"/>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1" name="Rectangle 171"/>
              <p:cNvSpPr>
                <a:spLocks noChangeArrowheads="1"/>
              </p:cNvSpPr>
              <p:nvPr/>
            </p:nvSpPr>
            <p:spPr bwMode="auto">
              <a:xfrm>
                <a:off x="39043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2" name="Rectangle 172"/>
              <p:cNvSpPr>
                <a:spLocks noChangeArrowheads="1"/>
              </p:cNvSpPr>
              <p:nvPr/>
            </p:nvSpPr>
            <p:spPr bwMode="auto">
              <a:xfrm>
                <a:off x="3932648"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3" name="Rectangle 173"/>
              <p:cNvSpPr>
                <a:spLocks noChangeArrowheads="1"/>
              </p:cNvSpPr>
              <p:nvPr/>
            </p:nvSpPr>
            <p:spPr bwMode="auto">
              <a:xfrm>
                <a:off x="397509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4" name="Rectangle 174"/>
              <p:cNvSpPr>
                <a:spLocks noChangeArrowheads="1"/>
              </p:cNvSpPr>
              <p:nvPr/>
            </p:nvSpPr>
            <p:spPr bwMode="auto">
              <a:xfrm>
                <a:off x="401282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5" name="Rectangle 175"/>
              <p:cNvSpPr>
                <a:spLocks noChangeArrowheads="1"/>
              </p:cNvSpPr>
              <p:nvPr/>
            </p:nvSpPr>
            <p:spPr bwMode="auto">
              <a:xfrm>
                <a:off x="40505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6" name="Rectangle 176"/>
              <p:cNvSpPr>
                <a:spLocks noChangeArrowheads="1"/>
              </p:cNvSpPr>
              <p:nvPr/>
            </p:nvSpPr>
            <p:spPr bwMode="auto">
              <a:xfrm>
                <a:off x="408828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7" name="Oval 177"/>
              <p:cNvSpPr>
                <a:spLocks noChangeArrowheads="1"/>
              </p:cNvSpPr>
              <p:nvPr/>
            </p:nvSpPr>
            <p:spPr bwMode="auto">
              <a:xfrm>
                <a:off x="437597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8" name="Rectangle 178"/>
              <p:cNvSpPr>
                <a:spLocks noChangeArrowheads="1"/>
              </p:cNvSpPr>
              <p:nvPr/>
            </p:nvSpPr>
            <p:spPr bwMode="auto">
              <a:xfrm>
                <a:off x="3876054" y="3481997"/>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9" name="Rectangle 179"/>
              <p:cNvSpPr>
                <a:spLocks noChangeArrowheads="1"/>
              </p:cNvSpPr>
              <p:nvPr/>
            </p:nvSpPr>
            <p:spPr bwMode="auto">
              <a:xfrm>
                <a:off x="39043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0" name="Rectangle 180"/>
              <p:cNvSpPr>
                <a:spLocks noChangeArrowheads="1"/>
              </p:cNvSpPr>
              <p:nvPr/>
            </p:nvSpPr>
            <p:spPr bwMode="auto">
              <a:xfrm>
                <a:off x="3932648"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1" name="Rectangle 181"/>
              <p:cNvSpPr>
                <a:spLocks noChangeArrowheads="1"/>
              </p:cNvSpPr>
              <p:nvPr/>
            </p:nvSpPr>
            <p:spPr bwMode="auto">
              <a:xfrm>
                <a:off x="397509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2" name="Rectangle 182"/>
              <p:cNvSpPr>
                <a:spLocks noChangeArrowheads="1"/>
              </p:cNvSpPr>
              <p:nvPr/>
            </p:nvSpPr>
            <p:spPr bwMode="auto">
              <a:xfrm>
                <a:off x="401282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3" name="Rectangle 183"/>
              <p:cNvSpPr>
                <a:spLocks noChangeArrowheads="1"/>
              </p:cNvSpPr>
              <p:nvPr/>
            </p:nvSpPr>
            <p:spPr bwMode="auto">
              <a:xfrm>
                <a:off x="40505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Rectangle 184"/>
              <p:cNvSpPr>
                <a:spLocks noChangeArrowheads="1"/>
              </p:cNvSpPr>
              <p:nvPr/>
            </p:nvSpPr>
            <p:spPr bwMode="auto">
              <a:xfrm>
                <a:off x="408828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5" name="Oval 185"/>
              <p:cNvSpPr>
                <a:spLocks noChangeArrowheads="1"/>
              </p:cNvSpPr>
              <p:nvPr/>
            </p:nvSpPr>
            <p:spPr bwMode="auto">
              <a:xfrm>
                <a:off x="437597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6" name="Rectangle 186"/>
              <p:cNvSpPr>
                <a:spLocks noChangeArrowheads="1"/>
              </p:cNvSpPr>
              <p:nvPr/>
            </p:nvSpPr>
            <p:spPr bwMode="auto">
              <a:xfrm>
                <a:off x="3876054" y="3697640"/>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7" name="Rectangle 187"/>
              <p:cNvSpPr>
                <a:spLocks noChangeArrowheads="1"/>
              </p:cNvSpPr>
              <p:nvPr/>
            </p:nvSpPr>
            <p:spPr bwMode="auto">
              <a:xfrm>
                <a:off x="39043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8" name="Rectangle 188"/>
              <p:cNvSpPr>
                <a:spLocks noChangeArrowheads="1"/>
              </p:cNvSpPr>
              <p:nvPr/>
            </p:nvSpPr>
            <p:spPr bwMode="auto">
              <a:xfrm>
                <a:off x="3932648"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9" name="Rectangle 189"/>
              <p:cNvSpPr>
                <a:spLocks noChangeArrowheads="1"/>
              </p:cNvSpPr>
              <p:nvPr/>
            </p:nvSpPr>
            <p:spPr bwMode="auto">
              <a:xfrm>
                <a:off x="397509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0" name="Rectangle 190"/>
              <p:cNvSpPr>
                <a:spLocks noChangeArrowheads="1"/>
              </p:cNvSpPr>
              <p:nvPr/>
            </p:nvSpPr>
            <p:spPr bwMode="auto">
              <a:xfrm>
                <a:off x="401282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1" name="Rectangle 191"/>
              <p:cNvSpPr>
                <a:spLocks noChangeArrowheads="1"/>
              </p:cNvSpPr>
              <p:nvPr/>
            </p:nvSpPr>
            <p:spPr bwMode="auto">
              <a:xfrm>
                <a:off x="40505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2" name="Rectangle 192"/>
              <p:cNvSpPr>
                <a:spLocks noChangeArrowheads="1"/>
              </p:cNvSpPr>
              <p:nvPr/>
            </p:nvSpPr>
            <p:spPr bwMode="auto">
              <a:xfrm>
                <a:off x="408828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3" name="Oval 193"/>
              <p:cNvSpPr>
                <a:spLocks noChangeArrowheads="1"/>
              </p:cNvSpPr>
              <p:nvPr/>
            </p:nvSpPr>
            <p:spPr bwMode="auto">
              <a:xfrm>
                <a:off x="437597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Rectangle 194"/>
              <p:cNvSpPr>
                <a:spLocks noChangeArrowheads="1"/>
              </p:cNvSpPr>
              <p:nvPr/>
            </p:nvSpPr>
            <p:spPr bwMode="auto">
              <a:xfrm>
                <a:off x="3876054" y="3913286"/>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5" name="Rectangle 195"/>
              <p:cNvSpPr>
                <a:spLocks noChangeArrowheads="1"/>
              </p:cNvSpPr>
              <p:nvPr/>
            </p:nvSpPr>
            <p:spPr bwMode="auto">
              <a:xfrm>
                <a:off x="39043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6" name="Rectangle 196"/>
              <p:cNvSpPr>
                <a:spLocks noChangeArrowheads="1"/>
              </p:cNvSpPr>
              <p:nvPr/>
            </p:nvSpPr>
            <p:spPr bwMode="auto">
              <a:xfrm>
                <a:off x="3932648"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7" name="Rectangle 197"/>
              <p:cNvSpPr>
                <a:spLocks noChangeArrowheads="1"/>
              </p:cNvSpPr>
              <p:nvPr/>
            </p:nvSpPr>
            <p:spPr bwMode="auto">
              <a:xfrm>
                <a:off x="397509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8" name="Rectangle 198"/>
              <p:cNvSpPr>
                <a:spLocks noChangeArrowheads="1"/>
              </p:cNvSpPr>
              <p:nvPr/>
            </p:nvSpPr>
            <p:spPr bwMode="auto">
              <a:xfrm>
                <a:off x="401282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9" name="Rectangle 199"/>
              <p:cNvSpPr>
                <a:spLocks noChangeArrowheads="1"/>
              </p:cNvSpPr>
              <p:nvPr/>
            </p:nvSpPr>
            <p:spPr bwMode="auto">
              <a:xfrm>
                <a:off x="40505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Rectangle 200"/>
              <p:cNvSpPr>
                <a:spLocks noChangeArrowheads="1"/>
              </p:cNvSpPr>
              <p:nvPr/>
            </p:nvSpPr>
            <p:spPr bwMode="auto">
              <a:xfrm>
                <a:off x="408828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1" name="Oval 201"/>
              <p:cNvSpPr>
                <a:spLocks noChangeArrowheads="1"/>
              </p:cNvSpPr>
              <p:nvPr/>
            </p:nvSpPr>
            <p:spPr bwMode="auto">
              <a:xfrm>
                <a:off x="437597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2" name="Rectangle 202"/>
              <p:cNvSpPr>
                <a:spLocks noChangeArrowheads="1"/>
              </p:cNvSpPr>
              <p:nvPr/>
            </p:nvSpPr>
            <p:spPr bwMode="auto">
              <a:xfrm>
                <a:off x="2904517" y="3174587"/>
                <a:ext cx="801754"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3" name="Rectangle 203"/>
              <p:cNvSpPr>
                <a:spLocks noChangeArrowheads="1"/>
              </p:cNvSpPr>
              <p:nvPr/>
            </p:nvSpPr>
            <p:spPr bwMode="auto">
              <a:xfrm>
                <a:off x="2956394" y="3220469"/>
                <a:ext cx="697997"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4" name="Rectangle 204"/>
              <p:cNvSpPr>
                <a:spLocks noChangeArrowheads="1"/>
              </p:cNvSpPr>
              <p:nvPr/>
            </p:nvSpPr>
            <p:spPr bwMode="auto">
              <a:xfrm>
                <a:off x="3003556" y="3270941"/>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5" name="Rectangle 205"/>
              <p:cNvSpPr>
                <a:spLocks noChangeArrowheads="1"/>
              </p:cNvSpPr>
              <p:nvPr/>
            </p:nvSpPr>
            <p:spPr bwMode="auto">
              <a:xfrm>
                <a:off x="3027138"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6" name="Rectangle 206"/>
              <p:cNvSpPr>
                <a:spLocks noChangeArrowheads="1"/>
              </p:cNvSpPr>
              <p:nvPr/>
            </p:nvSpPr>
            <p:spPr bwMode="auto">
              <a:xfrm>
                <a:off x="306958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7" name="Rectangle 207"/>
              <p:cNvSpPr>
                <a:spLocks noChangeArrowheads="1"/>
              </p:cNvSpPr>
              <p:nvPr/>
            </p:nvSpPr>
            <p:spPr bwMode="auto">
              <a:xfrm>
                <a:off x="310731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Rectangle 208"/>
              <p:cNvSpPr>
                <a:spLocks noChangeArrowheads="1"/>
              </p:cNvSpPr>
              <p:nvPr/>
            </p:nvSpPr>
            <p:spPr bwMode="auto">
              <a:xfrm>
                <a:off x="314504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9" name="Rectangle 209"/>
              <p:cNvSpPr>
                <a:spLocks noChangeArrowheads="1"/>
              </p:cNvSpPr>
              <p:nvPr/>
            </p:nvSpPr>
            <p:spPr bwMode="auto">
              <a:xfrm>
                <a:off x="318277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Rectangle 210"/>
              <p:cNvSpPr>
                <a:spLocks noChangeArrowheads="1"/>
              </p:cNvSpPr>
              <p:nvPr/>
            </p:nvSpPr>
            <p:spPr bwMode="auto">
              <a:xfrm>
                <a:off x="322050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1" name="Oval 211"/>
              <p:cNvSpPr>
                <a:spLocks noChangeArrowheads="1"/>
              </p:cNvSpPr>
              <p:nvPr/>
            </p:nvSpPr>
            <p:spPr bwMode="auto">
              <a:xfrm>
                <a:off x="350819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2" name="Rectangle 212"/>
              <p:cNvSpPr>
                <a:spLocks noChangeArrowheads="1"/>
              </p:cNvSpPr>
              <p:nvPr/>
            </p:nvSpPr>
            <p:spPr bwMode="auto">
              <a:xfrm>
                <a:off x="3003556" y="3481997"/>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3" name="Rectangle 213"/>
              <p:cNvSpPr>
                <a:spLocks noChangeArrowheads="1"/>
              </p:cNvSpPr>
              <p:nvPr/>
            </p:nvSpPr>
            <p:spPr bwMode="auto">
              <a:xfrm>
                <a:off x="3027138"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Rectangle 214"/>
              <p:cNvSpPr>
                <a:spLocks noChangeArrowheads="1"/>
              </p:cNvSpPr>
              <p:nvPr/>
            </p:nvSpPr>
            <p:spPr bwMode="auto">
              <a:xfrm>
                <a:off x="306958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Rectangle 215"/>
              <p:cNvSpPr>
                <a:spLocks noChangeArrowheads="1"/>
              </p:cNvSpPr>
              <p:nvPr/>
            </p:nvSpPr>
            <p:spPr bwMode="auto">
              <a:xfrm>
                <a:off x="310731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Rectangle 216"/>
              <p:cNvSpPr>
                <a:spLocks noChangeArrowheads="1"/>
              </p:cNvSpPr>
              <p:nvPr/>
            </p:nvSpPr>
            <p:spPr bwMode="auto">
              <a:xfrm>
                <a:off x="314504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7" name="Rectangle 217"/>
              <p:cNvSpPr>
                <a:spLocks noChangeArrowheads="1"/>
              </p:cNvSpPr>
              <p:nvPr/>
            </p:nvSpPr>
            <p:spPr bwMode="auto">
              <a:xfrm>
                <a:off x="318277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8" name="Rectangle 218"/>
              <p:cNvSpPr>
                <a:spLocks noChangeArrowheads="1"/>
              </p:cNvSpPr>
              <p:nvPr/>
            </p:nvSpPr>
            <p:spPr bwMode="auto">
              <a:xfrm>
                <a:off x="322050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9" name="Oval 219"/>
              <p:cNvSpPr>
                <a:spLocks noChangeArrowheads="1"/>
              </p:cNvSpPr>
              <p:nvPr/>
            </p:nvSpPr>
            <p:spPr bwMode="auto">
              <a:xfrm>
                <a:off x="350819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0" name="Rectangle 220"/>
              <p:cNvSpPr>
                <a:spLocks noChangeArrowheads="1"/>
              </p:cNvSpPr>
              <p:nvPr/>
            </p:nvSpPr>
            <p:spPr bwMode="auto">
              <a:xfrm>
                <a:off x="3003556" y="3697640"/>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1" name="Rectangle 221"/>
              <p:cNvSpPr>
                <a:spLocks noChangeArrowheads="1"/>
              </p:cNvSpPr>
              <p:nvPr/>
            </p:nvSpPr>
            <p:spPr bwMode="auto">
              <a:xfrm>
                <a:off x="3027138"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2" name="Rectangle 222"/>
              <p:cNvSpPr>
                <a:spLocks noChangeArrowheads="1"/>
              </p:cNvSpPr>
              <p:nvPr/>
            </p:nvSpPr>
            <p:spPr bwMode="auto">
              <a:xfrm>
                <a:off x="306958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3" name="Rectangle 223"/>
              <p:cNvSpPr>
                <a:spLocks noChangeArrowheads="1"/>
              </p:cNvSpPr>
              <p:nvPr/>
            </p:nvSpPr>
            <p:spPr bwMode="auto">
              <a:xfrm>
                <a:off x="310731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4" name="Rectangle 224"/>
              <p:cNvSpPr>
                <a:spLocks noChangeArrowheads="1"/>
              </p:cNvSpPr>
              <p:nvPr/>
            </p:nvSpPr>
            <p:spPr bwMode="auto">
              <a:xfrm>
                <a:off x="314504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5" name="Rectangle 225"/>
              <p:cNvSpPr>
                <a:spLocks noChangeArrowheads="1"/>
              </p:cNvSpPr>
              <p:nvPr/>
            </p:nvSpPr>
            <p:spPr bwMode="auto">
              <a:xfrm>
                <a:off x="318277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6" name="Rectangle 226"/>
              <p:cNvSpPr>
                <a:spLocks noChangeArrowheads="1"/>
              </p:cNvSpPr>
              <p:nvPr/>
            </p:nvSpPr>
            <p:spPr bwMode="auto">
              <a:xfrm>
                <a:off x="322050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7" name="Oval 227"/>
              <p:cNvSpPr>
                <a:spLocks noChangeArrowheads="1"/>
              </p:cNvSpPr>
              <p:nvPr/>
            </p:nvSpPr>
            <p:spPr bwMode="auto">
              <a:xfrm>
                <a:off x="350819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8" name="Rectangle 228"/>
              <p:cNvSpPr>
                <a:spLocks noChangeArrowheads="1"/>
              </p:cNvSpPr>
              <p:nvPr/>
            </p:nvSpPr>
            <p:spPr bwMode="auto">
              <a:xfrm>
                <a:off x="3003556" y="3913286"/>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9" name="Rectangle 229"/>
              <p:cNvSpPr>
                <a:spLocks noChangeArrowheads="1"/>
              </p:cNvSpPr>
              <p:nvPr/>
            </p:nvSpPr>
            <p:spPr bwMode="auto">
              <a:xfrm>
                <a:off x="3027138"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0" name="Rectangle 230"/>
              <p:cNvSpPr>
                <a:spLocks noChangeArrowheads="1"/>
              </p:cNvSpPr>
              <p:nvPr/>
            </p:nvSpPr>
            <p:spPr bwMode="auto">
              <a:xfrm>
                <a:off x="306958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1" name="Rectangle 231"/>
              <p:cNvSpPr>
                <a:spLocks noChangeArrowheads="1"/>
              </p:cNvSpPr>
              <p:nvPr/>
            </p:nvSpPr>
            <p:spPr bwMode="auto">
              <a:xfrm>
                <a:off x="310731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2" name="Rectangle 232"/>
              <p:cNvSpPr>
                <a:spLocks noChangeArrowheads="1"/>
              </p:cNvSpPr>
              <p:nvPr/>
            </p:nvSpPr>
            <p:spPr bwMode="auto">
              <a:xfrm>
                <a:off x="314504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3" name="Rectangle 233"/>
              <p:cNvSpPr>
                <a:spLocks noChangeArrowheads="1"/>
              </p:cNvSpPr>
              <p:nvPr/>
            </p:nvSpPr>
            <p:spPr bwMode="auto">
              <a:xfrm>
                <a:off x="318277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4" name="Rectangle 234"/>
              <p:cNvSpPr>
                <a:spLocks noChangeArrowheads="1"/>
              </p:cNvSpPr>
              <p:nvPr/>
            </p:nvSpPr>
            <p:spPr bwMode="auto">
              <a:xfrm>
                <a:off x="322050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5" name="Oval 235"/>
              <p:cNvSpPr>
                <a:spLocks noChangeArrowheads="1"/>
              </p:cNvSpPr>
              <p:nvPr/>
            </p:nvSpPr>
            <p:spPr bwMode="auto">
              <a:xfrm>
                <a:off x="350819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6" name="Freeform 236"/>
              <p:cNvSpPr>
                <a:spLocks/>
              </p:cNvSpPr>
              <p:nvPr/>
            </p:nvSpPr>
            <p:spPr bwMode="auto">
              <a:xfrm>
                <a:off x="4621213"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5" y="79"/>
                      <a:pt x="43" y="79"/>
                    </a:cubicBezTo>
                    <a:cubicBezTo>
                      <a:pt x="3" y="79"/>
                      <a:pt x="3" y="79"/>
                      <a:pt x="3" y="79"/>
                    </a:cubicBezTo>
                    <a:cubicBezTo>
                      <a:pt x="2" y="79"/>
                      <a:pt x="0" y="77"/>
                      <a:pt x="0" y="76"/>
                    </a:cubicBezTo>
                    <a:cubicBezTo>
                      <a:pt x="0" y="3"/>
                      <a:pt x="0" y="3"/>
                      <a:pt x="0" y="3"/>
                    </a:cubicBezTo>
                    <a:cubicBezTo>
                      <a:pt x="0" y="2"/>
                      <a:pt x="2" y="0"/>
                      <a:pt x="3" y="0"/>
                    </a:cubicBezTo>
                    <a:cubicBezTo>
                      <a:pt x="43" y="0"/>
                      <a:pt x="43" y="0"/>
                      <a:pt x="43" y="0"/>
                    </a:cubicBezTo>
                    <a:cubicBezTo>
                      <a:pt x="45"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7" name="Rectangle 237"/>
              <p:cNvSpPr>
                <a:spLocks noChangeArrowheads="1"/>
              </p:cNvSpPr>
              <p:nvPr/>
            </p:nvSpPr>
            <p:spPr bwMode="auto">
              <a:xfrm>
                <a:off x="4654225"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8" name="Rectangle 238"/>
              <p:cNvSpPr>
                <a:spLocks noChangeArrowheads="1"/>
              </p:cNvSpPr>
              <p:nvPr/>
            </p:nvSpPr>
            <p:spPr bwMode="auto">
              <a:xfrm>
                <a:off x="4673089" y="3422349"/>
                <a:ext cx="193363"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9" name="Rectangle 239"/>
              <p:cNvSpPr>
                <a:spLocks noChangeArrowheads="1"/>
              </p:cNvSpPr>
              <p:nvPr/>
            </p:nvSpPr>
            <p:spPr bwMode="auto">
              <a:xfrm>
                <a:off x="4673089"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0" name="Rectangle 240"/>
              <p:cNvSpPr>
                <a:spLocks noChangeArrowheads="1"/>
              </p:cNvSpPr>
              <p:nvPr/>
            </p:nvSpPr>
            <p:spPr bwMode="auto">
              <a:xfrm>
                <a:off x="4743834" y="3619642"/>
                <a:ext cx="51877"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1" name="Rectangle 241"/>
              <p:cNvSpPr>
                <a:spLocks noChangeArrowheads="1"/>
              </p:cNvSpPr>
              <p:nvPr/>
            </p:nvSpPr>
            <p:spPr bwMode="auto">
              <a:xfrm>
                <a:off x="4809861"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2" name="Rectangle 242"/>
              <p:cNvSpPr>
                <a:spLocks noChangeArrowheads="1"/>
              </p:cNvSpPr>
              <p:nvPr/>
            </p:nvSpPr>
            <p:spPr bwMode="auto">
              <a:xfrm>
                <a:off x="4673089" y="3683877"/>
                <a:ext cx="193363" cy="5505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3" name="Freeform 243"/>
              <p:cNvSpPr>
                <a:spLocks/>
              </p:cNvSpPr>
              <p:nvPr/>
            </p:nvSpPr>
            <p:spPr bwMode="auto">
              <a:xfrm>
                <a:off x="4621213" y="3890343"/>
                <a:ext cx="292404" cy="490937"/>
              </a:xfrm>
              <a:custGeom>
                <a:avLst/>
                <a:gdLst>
                  <a:gd name="T0" fmla="*/ 45 w 45"/>
                  <a:gd name="T1" fmla="*/ 75 h 78"/>
                  <a:gd name="T2" fmla="*/ 42 w 45"/>
                  <a:gd name="T3" fmla="*/ 78 h 78"/>
                  <a:gd name="T4" fmla="*/ 3 w 45"/>
                  <a:gd name="T5" fmla="*/ 78 h 78"/>
                  <a:gd name="T6" fmla="*/ 0 w 45"/>
                  <a:gd name="T7" fmla="*/ 75 h 78"/>
                  <a:gd name="T8" fmla="*/ 0 w 45"/>
                  <a:gd name="T9" fmla="*/ 3 h 78"/>
                  <a:gd name="T10" fmla="*/ 3 w 45"/>
                  <a:gd name="T11" fmla="*/ 0 h 78"/>
                  <a:gd name="T12" fmla="*/ 42 w 45"/>
                  <a:gd name="T13" fmla="*/ 0 h 78"/>
                  <a:gd name="T14" fmla="*/ 45 w 45"/>
                  <a:gd name="T15" fmla="*/ 3 h 78"/>
                  <a:gd name="T16" fmla="*/ 45 w 45"/>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8">
                    <a:moveTo>
                      <a:pt x="45" y="75"/>
                    </a:moveTo>
                    <a:cubicBezTo>
                      <a:pt x="45" y="77"/>
                      <a:pt x="44" y="78"/>
                      <a:pt x="42" y="78"/>
                    </a:cubicBezTo>
                    <a:cubicBezTo>
                      <a:pt x="3" y="78"/>
                      <a:pt x="3" y="78"/>
                      <a:pt x="3" y="78"/>
                    </a:cubicBezTo>
                    <a:cubicBezTo>
                      <a:pt x="1" y="78"/>
                      <a:pt x="0" y="77"/>
                      <a:pt x="0" y="75"/>
                    </a:cubicBezTo>
                    <a:cubicBezTo>
                      <a:pt x="0" y="3"/>
                      <a:pt x="0" y="3"/>
                      <a:pt x="0" y="3"/>
                    </a:cubicBezTo>
                    <a:cubicBezTo>
                      <a:pt x="0" y="1"/>
                      <a:pt x="1" y="0"/>
                      <a:pt x="3" y="0"/>
                    </a:cubicBezTo>
                    <a:cubicBezTo>
                      <a:pt x="42" y="0"/>
                      <a:pt x="42" y="0"/>
                      <a:pt x="42" y="0"/>
                    </a:cubicBezTo>
                    <a:cubicBezTo>
                      <a:pt x="44" y="0"/>
                      <a:pt x="45" y="1"/>
                      <a:pt x="45" y="3"/>
                    </a:cubicBezTo>
                    <a:lnTo>
                      <a:pt x="45"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4" name="Rectangle 244"/>
              <p:cNvSpPr>
                <a:spLocks noChangeArrowheads="1"/>
              </p:cNvSpPr>
              <p:nvPr/>
            </p:nvSpPr>
            <p:spPr bwMode="auto">
              <a:xfrm>
                <a:off x="4644792"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5" name="Rectangle 245"/>
              <p:cNvSpPr>
                <a:spLocks noChangeArrowheads="1"/>
              </p:cNvSpPr>
              <p:nvPr/>
            </p:nvSpPr>
            <p:spPr bwMode="auto">
              <a:xfrm>
                <a:off x="4673089" y="3963754"/>
                <a:ext cx="188648"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Rectangle 246"/>
              <p:cNvSpPr>
                <a:spLocks noChangeArrowheads="1"/>
              </p:cNvSpPr>
              <p:nvPr/>
            </p:nvSpPr>
            <p:spPr bwMode="auto">
              <a:xfrm>
                <a:off x="4673089"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Rectangle 247"/>
              <p:cNvSpPr>
                <a:spLocks noChangeArrowheads="1"/>
              </p:cNvSpPr>
              <p:nvPr/>
            </p:nvSpPr>
            <p:spPr bwMode="auto">
              <a:xfrm>
                <a:off x="4739116" y="4161048"/>
                <a:ext cx="56594"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Rectangle 248"/>
              <p:cNvSpPr>
                <a:spLocks noChangeArrowheads="1"/>
              </p:cNvSpPr>
              <p:nvPr/>
            </p:nvSpPr>
            <p:spPr bwMode="auto">
              <a:xfrm>
                <a:off x="4809861"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Rectangle 249"/>
              <p:cNvSpPr>
                <a:spLocks noChangeArrowheads="1"/>
              </p:cNvSpPr>
              <p:nvPr/>
            </p:nvSpPr>
            <p:spPr bwMode="auto">
              <a:xfrm>
                <a:off x="4673089" y="4234458"/>
                <a:ext cx="188648"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Freeform 250"/>
              <p:cNvSpPr>
                <a:spLocks/>
              </p:cNvSpPr>
              <p:nvPr/>
            </p:nvSpPr>
            <p:spPr bwMode="auto">
              <a:xfrm>
                <a:off x="4965494"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4" y="79"/>
                      <a:pt x="43" y="79"/>
                    </a:cubicBezTo>
                    <a:cubicBezTo>
                      <a:pt x="3" y="79"/>
                      <a:pt x="3" y="79"/>
                      <a:pt x="3" y="79"/>
                    </a:cubicBezTo>
                    <a:cubicBezTo>
                      <a:pt x="1" y="79"/>
                      <a:pt x="0" y="77"/>
                      <a:pt x="0" y="76"/>
                    </a:cubicBezTo>
                    <a:cubicBezTo>
                      <a:pt x="0" y="3"/>
                      <a:pt x="0" y="3"/>
                      <a:pt x="0" y="3"/>
                    </a:cubicBezTo>
                    <a:cubicBezTo>
                      <a:pt x="0" y="2"/>
                      <a:pt x="1" y="0"/>
                      <a:pt x="3" y="0"/>
                    </a:cubicBezTo>
                    <a:cubicBezTo>
                      <a:pt x="43" y="0"/>
                      <a:pt x="43" y="0"/>
                      <a:pt x="43" y="0"/>
                    </a:cubicBezTo>
                    <a:cubicBezTo>
                      <a:pt x="44"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Rectangle 251"/>
              <p:cNvSpPr>
                <a:spLocks noChangeArrowheads="1"/>
              </p:cNvSpPr>
              <p:nvPr/>
            </p:nvSpPr>
            <p:spPr bwMode="auto">
              <a:xfrm>
                <a:off x="4989076"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2" name="Rectangle 252"/>
              <p:cNvSpPr>
                <a:spLocks noChangeArrowheads="1"/>
              </p:cNvSpPr>
              <p:nvPr/>
            </p:nvSpPr>
            <p:spPr bwMode="auto">
              <a:xfrm>
                <a:off x="5017373" y="3422349"/>
                <a:ext cx="183930"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3" name="Rectangle 253"/>
              <p:cNvSpPr>
                <a:spLocks noChangeArrowheads="1"/>
              </p:cNvSpPr>
              <p:nvPr/>
            </p:nvSpPr>
            <p:spPr bwMode="auto">
              <a:xfrm>
                <a:off x="5017373"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4" name="Rectangle 254"/>
              <p:cNvSpPr>
                <a:spLocks noChangeArrowheads="1"/>
              </p:cNvSpPr>
              <p:nvPr/>
            </p:nvSpPr>
            <p:spPr bwMode="auto">
              <a:xfrm>
                <a:off x="5078682" y="3619642"/>
                <a:ext cx="61309"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5" name="Rectangle 255"/>
              <p:cNvSpPr>
                <a:spLocks noChangeArrowheads="1"/>
              </p:cNvSpPr>
              <p:nvPr/>
            </p:nvSpPr>
            <p:spPr bwMode="auto">
              <a:xfrm>
                <a:off x="5149427"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6" name="Rectangle 256"/>
              <p:cNvSpPr>
                <a:spLocks noChangeArrowheads="1"/>
              </p:cNvSpPr>
              <p:nvPr/>
            </p:nvSpPr>
            <p:spPr bwMode="auto">
              <a:xfrm>
                <a:off x="5017373" y="3683877"/>
                <a:ext cx="183930" cy="550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7" name="Freeform 257"/>
              <p:cNvSpPr>
                <a:spLocks/>
              </p:cNvSpPr>
              <p:nvPr/>
            </p:nvSpPr>
            <p:spPr bwMode="auto">
              <a:xfrm>
                <a:off x="4956061" y="3890343"/>
                <a:ext cx="297119" cy="490937"/>
              </a:xfrm>
              <a:custGeom>
                <a:avLst/>
                <a:gdLst>
                  <a:gd name="T0" fmla="*/ 46 w 46"/>
                  <a:gd name="T1" fmla="*/ 75 h 78"/>
                  <a:gd name="T2" fmla="*/ 43 w 46"/>
                  <a:gd name="T3" fmla="*/ 78 h 78"/>
                  <a:gd name="T4" fmla="*/ 3 w 46"/>
                  <a:gd name="T5" fmla="*/ 78 h 78"/>
                  <a:gd name="T6" fmla="*/ 0 w 46"/>
                  <a:gd name="T7" fmla="*/ 75 h 78"/>
                  <a:gd name="T8" fmla="*/ 0 w 46"/>
                  <a:gd name="T9" fmla="*/ 3 h 78"/>
                  <a:gd name="T10" fmla="*/ 3 w 46"/>
                  <a:gd name="T11" fmla="*/ 0 h 78"/>
                  <a:gd name="T12" fmla="*/ 43 w 46"/>
                  <a:gd name="T13" fmla="*/ 0 h 78"/>
                  <a:gd name="T14" fmla="*/ 46 w 46"/>
                  <a:gd name="T15" fmla="*/ 3 h 78"/>
                  <a:gd name="T16" fmla="*/ 46 w 46"/>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8">
                    <a:moveTo>
                      <a:pt x="46" y="75"/>
                    </a:moveTo>
                    <a:cubicBezTo>
                      <a:pt x="46" y="77"/>
                      <a:pt x="45" y="78"/>
                      <a:pt x="43" y="78"/>
                    </a:cubicBezTo>
                    <a:cubicBezTo>
                      <a:pt x="3" y="78"/>
                      <a:pt x="3" y="78"/>
                      <a:pt x="3" y="78"/>
                    </a:cubicBezTo>
                    <a:cubicBezTo>
                      <a:pt x="1" y="78"/>
                      <a:pt x="0" y="77"/>
                      <a:pt x="0" y="75"/>
                    </a:cubicBezTo>
                    <a:cubicBezTo>
                      <a:pt x="0" y="3"/>
                      <a:pt x="0" y="3"/>
                      <a:pt x="0" y="3"/>
                    </a:cubicBezTo>
                    <a:cubicBezTo>
                      <a:pt x="0" y="1"/>
                      <a:pt x="1" y="0"/>
                      <a:pt x="3" y="0"/>
                    </a:cubicBezTo>
                    <a:cubicBezTo>
                      <a:pt x="43" y="0"/>
                      <a:pt x="43" y="0"/>
                      <a:pt x="43" y="0"/>
                    </a:cubicBezTo>
                    <a:cubicBezTo>
                      <a:pt x="45" y="0"/>
                      <a:pt x="46" y="1"/>
                      <a:pt x="46" y="3"/>
                    </a:cubicBezTo>
                    <a:lnTo>
                      <a:pt x="46"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Rectangle 258"/>
              <p:cNvSpPr>
                <a:spLocks noChangeArrowheads="1"/>
              </p:cNvSpPr>
              <p:nvPr/>
            </p:nvSpPr>
            <p:spPr bwMode="auto">
              <a:xfrm>
                <a:off x="4989076"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9" name="Rectangle 259"/>
              <p:cNvSpPr>
                <a:spLocks noChangeArrowheads="1"/>
              </p:cNvSpPr>
              <p:nvPr/>
            </p:nvSpPr>
            <p:spPr bwMode="auto">
              <a:xfrm>
                <a:off x="5007941" y="3963754"/>
                <a:ext cx="193363"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Rectangle 260"/>
              <p:cNvSpPr>
                <a:spLocks noChangeArrowheads="1"/>
              </p:cNvSpPr>
              <p:nvPr/>
            </p:nvSpPr>
            <p:spPr bwMode="auto">
              <a:xfrm>
                <a:off x="5007941" y="4161048"/>
                <a:ext cx="61309"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1" name="Rectangle 261"/>
              <p:cNvSpPr>
                <a:spLocks noChangeArrowheads="1"/>
              </p:cNvSpPr>
              <p:nvPr/>
            </p:nvSpPr>
            <p:spPr bwMode="auto">
              <a:xfrm>
                <a:off x="5078682" y="4161048"/>
                <a:ext cx="51877"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Rectangle 262"/>
              <p:cNvSpPr>
                <a:spLocks noChangeArrowheads="1"/>
              </p:cNvSpPr>
              <p:nvPr/>
            </p:nvSpPr>
            <p:spPr bwMode="auto">
              <a:xfrm>
                <a:off x="5144709" y="4161048"/>
                <a:ext cx="56594"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3" name="Rectangle 263"/>
              <p:cNvSpPr>
                <a:spLocks noChangeArrowheads="1"/>
              </p:cNvSpPr>
              <p:nvPr/>
            </p:nvSpPr>
            <p:spPr bwMode="auto">
              <a:xfrm>
                <a:off x="5007941" y="4234458"/>
                <a:ext cx="193363"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364" name="Group 363"/>
          <p:cNvGrpSpPr/>
          <p:nvPr/>
        </p:nvGrpSpPr>
        <p:grpSpPr>
          <a:xfrm>
            <a:off x="1" y="1843753"/>
            <a:ext cx="11757022" cy="548640"/>
            <a:chOff x="1" y="1843753"/>
            <a:chExt cx="11757022" cy="548640"/>
          </a:xfrm>
        </p:grpSpPr>
        <p:sp>
          <p:nvSpPr>
            <p:cNvPr id="365" name="Rectangle 364"/>
            <p:cNvSpPr/>
            <p:nvPr/>
          </p:nvSpPr>
          <p:spPr bwMode="auto">
            <a:xfrm>
              <a:off x="1" y="1843753"/>
              <a:ext cx="3248024"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Scalable</a:t>
              </a:r>
            </a:p>
          </p:txBody>
        </p:sp>
        <p:sp>
          <p:nvSpPr>
            <p:cNvPr id="366" name="Rectangle 365"/>
            <p:cNvSpPr/>
            <p:nvPr/>
          </p:nvSpPr>
          <p:spPr>
            <a:xfrm>
              <a:off x="3248024" y="1843753"/>
              <a:ext cx="8508999" cy="548640"/>
            </a:xfrm>
            <a:prstGeom prst="rect">
              <a:avLst/>
            </a:prstGeom>
            <a:solidFill>
              <a:srgbClr val="FFFFFF">
                <a:lumMod val="95000"/>
              </a:srgbClr>
            </a:solidFill>
          </p:spPr>
          <p:txBody>
            <a:bodyPr wrap="square" lIns="9144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505050"/>
                  </a:solidFill>
                  <a:effectLst/>
                  <a:uLnTx/>
                  <a:uFillTx/>
                </a:rPr>
                <a:t> </a:t>
              </a:r>
              <a:r>
                <a:rPr kumimoji="0" lang="en-IN" sz="1400" b="0" i="0" u="none" strike="noStrike" kern="0" cap="none" spc="0" normalizeH="0" baseline="0" noProof="0" dirty="0">
                  <a:ln>
                    <a:noFill/>
                  </a:ln>
                  <a:solidFill>
                    <a:sysClr val="windowText" lastClr="000000"/>
                  </a:solidFill>
                  <a:effectLst/>
                  <a:uLnTx/>
                  <a:uFillTx/>
                </a:rPr>
                <a:t>Must be highly scalable. When storing all data indefinitely, data volumes can quickly add up</a:t>
              </a:r>
              <a:endParaRPr kumimoji="0" lang="en-US" sz="1400" b="0" i="0" u="none" strike="noStrike" kern="0" cap="none" spc="0" normalizeH="0" baseline="0" noProof="0" dirty="0">
                <a:ln>
                  <a:noFill/>
                </a:ln>
                <a:solidFill>
                  <a:sysClr val="windowText" lastClr="000000"/>
                </a:solidFill>
                <a:effectLst/>
                <a:uLnTx/>
                <a:uFillTx/>
              </a:endParaRPr>
            </a:p>
          </p:txBody>
        </p:sp>
        <p:grpSp>
          <p:nvGrpSpPr>
            <p:cNvPr id="367" name="Group 366"/>
            <p:cNvGrpSpPr/>
            <p:nvPr/>
          </p:nvGrpSpPr>
          <p:grpSpPr>
            <a:xfrm>
              <a:off x="695243" y="1919991"/>
              <a:ext cx="384078" cy="396164"/>
              <a:chOff x="-890587" y="2645131"/>
              <a:chExt cx="644525" cy="664807"/>
            </a:xfrm>
          </p:grpSpPr>
          <p:sp>
            <p:nvSpPr>
              <p:cNvPr id="368" name="Freeform 97"/>
              <p:cNvSpPr>
                <a:spLocks/>
              </p:cNvSpPr>
              <p:nvPr/>
            </p:nvSpPr>
            <p:spPr bwMode="auto">
              <a:xfrm>
                <a:off x="-609600" y="3106738"/>
                <a:ext cx="4763" cy="30163"/>
              </a:xfrm>
              <a:custGeom>
                <a:avLst/>
                <a:gdLst>
                  <a:gd name="T0" fmla="*/ 0 w 2"/>
                  <a:gd name="T1" fmla="*/ 0 h 14"/>
                  <a:gd name="T2" fmla="*/ 2 w 2"/>
                  <a:gd name="T3" fmla="*/ 14 h 14"/>
                  <a:gd name="T4" fmla="*/ 2 w 2"/>
                  <a:gd name="T5" fmla="*/ 3 h 14"/>
                  <a:gd name="T6" fmla="*/ 0 w 2"/>
                  <a:gd name="T7" fmla="*/ 0 h 14"/>
                </a:gdLst>
                <a:ahLst/>
                <a:cxnLst>
                  <a:cxn ang="0">
                    <a:pos x="T0" y="T1"/>
                  </a:cxn>
                  <a:cxn ang="0">
                    <a:pos x="T2" y="T3"/>
                  </a:cxn>
                  <a:cxn ang="0">
                    <a:pos x="T4" y="T5"/>
                  </a:cxn>
                  <a:cxn ang="0">
                    <a:pos x="T6" y="T7"/>
                  </a:cxn>
                </a:cxnLst>
                <a:rect l="0" t="0" r="r" b="b"/>
                <a:pathLst>
                  <a:path w="2" h="14">
                    <a:moveTo>
                      <a:pt x="0" y="0"/>
                    </a:moveTo>
                    <a:cubicBezTo>
                      <a:pt x="0" y="5"/>
                      <a:pt x="1" y="10"/>
                      <a:pt x="2" y="14"/>
                    </a:cubicBezTo>
                    <a:cubicBezTo>
                      <a:pt x="2" y="10"/>
                      <a:pt x="2" y="6"/>
                      <a:pt x="2" y="3"/>
                    </a:cubicBezTo>
                    <a:cubicBezTo>
                      <a:pt x="2" y="1"/>
                      <a:pt x="1"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98"/>
              <p:cNvSpPr>
                <a:spLocks/>
              </p:cNvSpPr>
              <p:nvPr/>
            </p:nvSpPr>
            <p:spPr bwMode="auto">
              <a:xfrm>
                <a:off x="-433387" y="3101975"/>
                <a:ext cx="39688" cy="84138"/>
              </a:xfrm>
              <a:custGeom>
                <a:avLst/>
                <a:gdLst>
                  <a:gd name="T0" fmla="*/ 6 w 18"/>
                  <a:gd name="T1" fmla="*/ 0 h 38"/>
                  <a:gd name="T2" fmla="*/ 0 w 18"/>
                  <a:gd name="T3" fmla="*/ 2 h 38"/>
                  <a:gd name="T4" fmla="*/ 9 w 18"/>
                  <a:gd name="T5" fmla="*/ 31 h 38"/>
                  <a:gd name="T6" fmla="*/ 15 w 18"/>
                  <a:gd name="T7" fmla="*/ 38 h 38"/>
                  <a:gd name="T8" fmla="*/ 18 w 18"/>
                  <a:gd name="T9" fmla="*/ 38 h 38"/>
                  <a:gd name="T10" fmla="*/ 18 w 18"/>
                  <a:gd name="T11" fmla="*/ 29 h 38"/>
                  <a:gd name="T12" fmla="*/ 6 w 1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6" y="0"/>
                    </a:moveTo>
                    <a:cubicBezTo>
                      <a:pt x="4" y="0"/>
                      <a:pt x="2" y="1"/>
                      <a:pt x="0" y="2"/>
                    </a:cubicBezTo>
                    <a:cubicBezTo>
                      <a:pt x="1" y="14"/>
                      <a:pt x="4" y="24"/>
                      <a:pt x="9" y="31"/>
                    </a:cubicBezTo>
                    <a:cubicBezTo>
                      <a:pt x="11" y="34"/>
                      <a:pt x="13" y="36"/>
                      <a:pt x="15" y="38"/>
                    </a:cubicBezTo>
                    <a:cubicBezTo>
                      <a:pt x="18" y="38"/>
                      <a:pt x="18" y="38"/>
                      <a:pt x="18" y="38"/>
                    </a:cubicBezTo>
                    <a:cubicBezTo>
                      <a:pt x="18" y="35"/>
                      <a:pt x="18" y="32"/>
                      <a:pt x="18" y="29"/>
                    </a:cubicBezTo>
                    <a:cubicBezTo>
                      <a:pt x="18" y="10"/>
                      <a:pt x="14" y="0"/>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99"/>
              <p:cNvSpPr>
                <a:spLocks/>
              </p:cNvSpPr>
              <p:nvPr/>
            </p:nvSpPr>
            <p:spPr bwMode="auto">
              <a:xfrm>
                <a:off x="-604837" y="3113088"/>
                <a:ext cx="11113" cy="73025"/>
              </a:xfrm>
              <a:custGeom>
                <a:avLst/>
                <a:gdLst>
                  <a:gd name="T0" fmla="*/ 0 w 5"/>
                  <a:gd name="T1" fmla="*/ 0 h 33"/>
                  <a:gd name="T2" fmla="*/ 0 w 5"/>
                  <a:gd name="T3" fmla="*/ 11 h 33"/>
                  <a:gd name="T4" fmla="*/ 0 w 5"/>
                  <a:gd name="T5" fmla="*/ 14 h 33"/>
                  <a:gd name="T6" fmla="*/ 1 w 5"/>
                  <a:gd name="T7" fmla="*/ 33 h 33"/>
                  <a:gd name="T8" fmla="*/ 5 w 5"/>
                  <a:gd name="T9" fmla="*/ 33 h 33"/>
                  <a:gd name="T10" fmla="*/ 5 w 5"/>
                  <a:gd name="T11" fmla="*/ 24 h 33"/>
                  <a:gd name="T12" fmla="*/ 0 w 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 h="33">
                    <a:moveTo>
                      <a:pt x="0" y="0"/>
                    </a:moveTo>
                    <a:cubicBezTo>
                      <a:pt x="0" y="3"/>
                      <a:pt x="0" y="7"/>
                      <a:pt x="0" y="11"/>
                    </a:cubicBezTo>
                    <a:cubicBezTo>
                      <a:pt x="0" y="12"/>
                      <a:pt x="0" y="13"/>
                      <a:pt x="0" y="14"/>
                    </a:cubicBezTo>
                    <a:cubicBezTo>
                      <a:pt x="0" y="21"/>
                      <a:pt x="0" y="27"/>
                      <a:pt x="1" y="33"/>
                    </a:cubicBezTo>
                    <a:cubicBezTo>
                      <a:pt x="5" y="33"/>
                      <a:pt x="5" y="33"/>
                      <a:pt x="5" y="33"/>
                    </a:cubicBezTo>
                    <a:cubicBezTo>
                      <a:pt x="5" y="30"/>
                      <a:pt x="5" y="27"/>
                      <a:pt x="5" y="24"/>
                    </a:cubicBezTo>
                    <a:cubicBezTo>
                      <a:pt x="5" y="12"/>
                      <a:pt x="4" y="4"/>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100"/>
              <p:cNvSpPr>
                <a:spLocks/>
              </p:cNvSpPr>
              <p:nvPr/>
            </p:nvSpPr>
            <p:spPr bwMode="auto">
              <a:xfrm>
                <a:off x="-757237" y="3116263"/>
                <a:ext cx="31750" cy="69850"/>
              </a:xfrm>
              <a:custGeom>
                <a:avLst/>
                <a:gdLst>
                  <a:gd name="T0" fmla="*/ 15 w 15"/>
                  <a:gd name="T1" fmla="*/ 12 h 32"/>
                  <a:gd name="T2" fmla="*/ 15 w 15"/>
                  <a:gd name="T3" fmla="*/ 7 h 32"/>
                  <a:gd name="T4" fmla="*/ 15 w 15"/>
                  <a:gd name="T5" fmla="*/ 0 h 32"/>
                  <a:gd name="T6" fmla="*/ 9 w 15"/>
                  <a:gd name="T7" fmla="*/ 4 h 32"/>
                  <a:gd name="T8" fmla="*/ 1 w 15"/>
                  <a:gd name="T9" fmla="*/ 6 h 32"/>
                  <a:gd name="T10" fmla="*/ 1 w 15"/>
                  <a:gd name="T11" fmla="*/ 0 h 32"/>
                  <a:gd name="T12" fmla="*/ 0 w 15"/>
                  <a:gd name="T13" fmla="*/ 13 h 32"/>
                  <a:gd name="T14" fmla="*/ 2 w 15"/>
                  <a:gd name="T15" fmla="*/ 32 h 32"/>
                  <a:gd name="T16" fmla="*/ 15 w 15"/>
                  <a:gd name="T17" fmla="*/ 32 h 32"/>
                  <a:gd name="T18" fmla="*/ 15 w 15"/>
                  <a:gd name="T19" fmla="*/ 18 h 32"/>
                  <a:gd name="T20" fmla="*/ 15 w 15"/>
                  <a:gd name="T2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5" y="12"/>
                    </a:moveTo>
                    <a:cubicBezTo>
                      <a:pt x="15" y="10"/>
                      <a:pt x="15" y="8"/>
                      <a:pt x="15" y="7"/>
                    </a:cubicBezTo>
                    <a:cubicBezTo>
                      <a:pt x="15" y="0"/>
                      <a:pt x="15" y="0"/>
                      <a:pt x="15" y="0"/>
                    </a:cubicBezTo>
                    <a:cubicBezTo>
                      <a:pt x="13" y="1"/>
                      <a:pt x="11" y="2"/>
                      <a:pt x="9" y="4"/>
                    </a:cubicBezTo>
                    <a:cubicBezTo>
                      <a:pt x="6" y="5"/>
                      <a:pt x="4" y="5"/>
                      <a:pt x="1" y="6"/>
                    </a:cubicBezTo>
                    <a:cubicBezTo>
                      <a:pt x="1" y="0"/>
                      <a:pt x="1" y="0"/>
                      <a:pt x="1" y="0"/>
                    </a:cubicBezTo>
                    <a:cubicBezTo>
                      <a:pt x="0" y="4"/>
                      <a:pt x="0" y="9"/>
                      <a:pt x="0" y="13"/>
                    </a:cubicBezTo>
                    <a:cubicBezTo>
                      <a:pt x="0" y="20"/>
                      <a:pt x="1" y="26"/>
                      <a:pt x="2" y="32"/>
                    </a:cubicBezTo>
                    <a:cubicBezTo>
                      <a:pt x="15" y="32"/>
                      <a:pt x="15" y="32"/>
                      <a:pt x="15" y="32"/>
                    </a:cubicBezTo>
                    <a:cubicBezTo>
                      <a:pt x="15" y="18"/>
                      <a:pt x="15" y="18"/>
                      <a:pt x="15" y="18"/>
                    </a:cubicBezTo>
                    <a:cubicBezTo>
                      <a:pt x="15" y="16"/>
                      <a:pt x="15" y="14"/>
                      <a:pt x="15"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101"/>
              <p:cNvSpPr>
                <a:spLocks/>
              </p:cNvSpPr>
              <p:nvPr/>
            </p:nvSpPr>
            <p:spPr bwMode="auto">
              <a:xfrm>
                <a:off x="-698500" y="3065463"/>
                <a:ext cx="41275" cy="120650"/>
              </a:xfrm>
              <a:custGeom>
                <a:avLst/>
                <a:gdLst>
                  <a:gd name="T0" fmla="*/ 17 w 19"/>
                  <a:gd name="T1" fmla="*/ 18 h 55"/>
                  <a:gd name="T2" fmla="*/ 19 w 19"/>
                  <a:gd name="T3" fmla="*/ 15 h 55"/>
                  <a:gd name="T4" fmla="*/ 11 w 19"/>
                  <a:gd name="T5" fmla="*/ 0 h 55"/>
                  <a:gd name="T6" fmla="*/ 11 w 19"/>
                  <a:gd name="T7" fmla="*/ 10 h 55"/>
                  <a:gd name="T8" fmla="*/ 0 w 19"/>
                  <a:gd name="T9" fmla="*/ 47 h 55"/>
                  <a:gd name="T10" fmla="*/ 0 w 19"/>
                  <a:gd name="T11" fmla="*/ 55 h 55"/>
                  <a:gd name="T12" fmla="*/ 11 w 19"/>
                  <a:gd name="T13" fmla="*/ 55 h 55"/>
                  <a:gd name="T14" fmla="*/ 11 w 19"/>
                  <a:gd name="T15" fmla="*/ 47 h 55"/>
                  <a:gd name="T16" fmla="*/ 17 w 19"/>
                  <a:gd name="T1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5">
                    <a:moveTo>
                      <a:pt x="17" y="18"/>
                    </a:moveTo>
                    <a:cubicBezTo>
                      <a:pt x="18" y="17"/>
                      <a:pt x="19" y="16"/>
                      <a:pt x="19" y="15"/>
                    </a:cubicBezTo>
                    <a:cubicBezTo>
                      <a:pt x="18" y="8"/>
                      <a:pt x="15" y="3"/>
                      <a:pt x="11" y="0"/>
                    </a:cubicBezTo>
                    <a:cubicBezTo>
                      <a:pt x="11" y="3"/>
                      <a:pt x="11" y="6"/>
                      <a:pt x="11" y="10"/>
                    </a:cubicBezTo>
                    <a:cubicBezTo>
                      <a:pt x="11" y="30"/>
                      <a:pt x="7" y="42"/>
                      <a:pt x="0" y="47"/>
                    </a:cubicBezTo>
                    <a:cubicBezTo>
                      <a:pt x="0" y="55"/>
                      <a:pt x="0" y="55"/>
                      <a:pt x="0" y="55"/>
                    </a:cubicBezTo>
                    <a:cubicBezTo>
                      <a:pt x="11" y="55"/>
                      <a:pt x="11" y="55"/>
                      <a:pt x="11" y="55"/>
                    </a:cubicBezTo>
                    <a:cubicBezTo>
                      <a:pt x="11" y="52"/>
                      <a:pt x="11" y="50"/>
                      <a:pt x="11" y="47"/>
                    </a:cubicBezTo>
                    <a:cubicBezTo>
                      <a:pt x="11" y="34"/>
                      <a:pt x="13" y="24"/>
                      <a:pt x="17"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02"/>
              <p:cNvSpPr>
                <a:spLocks/>
              </p:cNvSpPr>
              <p:nvPr/>
            </p:nvSpPr>
            <p:spPr bwMode="auto">
              <a:xfrm>
                <a:off x="-649287" y="3101975"/>
                <a:ext cx="28575" cy="84138"/>
              </a:xfrm>
              <a:custGeom>
                <a:avLst/>
                <a:gdLst>
                  <a:gd name="T0" fmla="*/ 0 w 13"/>
                  <a:gd name="T1" fmla="*/ 29 h 38"/>
                  <a:gd name="T2" fmla="*/ 0 w 13"/>
                  <a:gd name="T3" fmla="*/ 38 h 38"/>
                  <a:gd name="T4" fmla="*/ 11 w 13"/>
                  <a:gd name="T5" fmla="*/ 38 h 38"/>
                  <a:gd name="T6" fmla="*/ 13 w 13"/>
                  <a:gd name="T7" fmla="*/ 17 h 38"/>
                  <a:gd name="T8" fmla="*/ 12 w 13"/>
                  <a:gd name="T9" fmla="*/ 0 h 38"/>
                  <a:gd name="T10" fmla="*/ 0 w 13"/>
                  <a:gd name="T11" fmla="*/ 29 h 38"/>
                </a:gdLst>
                <a:ahLst/>
                <a:cxnLst>
                  <a:cxn ang="0">
                    <a:pos x="T0" y="T1"/>
                  </a:cxn>
                  <a:cxn ang="0">
                    <a:pos x="T2" y="T3"/>
                  </a:cxn>
                  <a:cxn ang="0">
                    <a:pos x="T4" y="T5"/>
                  </a:cxn>
                  <a:cxn ang="0">
                    <a:pos x="T6" y="T7"/>
                  </a:cxn>
                  <a:cxn ang="0">
                    <a:pos x="T8" y="T9"/>
                  </a:cxn>
                  <a:cxn ang="0">
                    <a:pos x="T10" y="T11"/>
                  </a:cxn>
                </a:cxnLst>
                <a:rect l="0" t="0" r="r" b="b"/>
                <a:pathLst>
                  <a:path w="13" h="38">
                    <a:moveTo>
                      <a:pt x="0" y="29"/>
                    </a:moveTo>
                    <a:cubicBezTo>
                      <a:pt x="0" y="32"/>
                      <a:pt x="0" y="35"/>
                      <a:pt x="0" y="38"/>
                    </a:cubicBezTo>
                    <a:cubicBezTo>
                      <a:pt x="11" y="38"/>
                      <a:pt x="11" y="38"/>
                      <a:pt x="11" y="38"/>
                    </a:cubicBezTo>
                    <a:cubicBezTo>
                      <a:pt x="12" y="32"/>
                      <a:pt x="13" y="25"/>
                      <a:pt x="13" y="17"/>
                    </a:cubicBezTo>
                    <a:cubicBezTo>
                      <a:pt x="13" y="11"/>
                      <a:pt x="13" y="5"/>
                      <a:pt x="12" y="0"/>
                    </a:cubicBezTo>
                    <a:cubicBezTo>
                      <a:pt x="4" y="1"/>
                      <a:pt x="0" y="10"/>
                      <a:pt x="0" y="2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03"/>
              <p:cNvSpPr>
                <a:spLocks/>
              </p:cNvSpPr>
              <p:nvPr/>
            </p:nvSpPr>
            <p:spPr bwMode="auto">
              <a:xfrm>
                <a:off x="-611187" y="2970213"/>
                <a:ext cx="152400" cy="152400"/>
              </a:xfrm>
              <a:custGeom>
                <a:avLst/>
                <a:gdLst>
                  <a:gd name="T0" fmla="*/ 11 w 70"/>
                  <a:gd name="T1" fmla="*/ 43 h 70"/>
                  <a:gd name="T2" fmla="*/ 18 w 70"/>
                  <a:gd name="T3" fmla="*/ 35 h 70"/>
                  <a:gd name="T4" fmla="*/ 35 w 70"/>
                  <a:gd name="T5" fmla="*/ 13 h 70"/>
                  <a:gd name="T6" fmla="*/ 52 w 70"/>
                  <a:gd name="T7" fmla="*/ 35 h 70"/>
                  <a:gd name="T8" fmla="*/ 66 w 70"/>
                  <a:gd name="T9" fmla="*/ 70 h 70"/>
                  <a:gd name="T10" fmla="*/ 69 w 70"/>
                  <a:gd name="T11" fmla="*/ 62 h 70"/>
                  <a:gd name="T12" fmla="*/ 70 w 70"/>
                  <a:gd name="T13" fmla="*/ 52 h 70"/>
                  <a:gd name="T14" fmla="*/ 36 w 70"/>
                  <a:gd name="T15" fmla="*/ 0 h 70"/>
                  <a:gd name="T16" fmla="*/ 10 w 70"/>
                  <a:gd name="T17" fmla="*/ 14 h 70"/>
                  <a:gd name="T18" fmla="*/ 0 w 70"/>
                  <a:gd name="T19" fmla="*/ 52 h 70"/>
                  <a:gd name="T20" fmla="*/ 6 w 70"/>
                  <a:gd name="T21" fmla="*/ 54 h 70"/>
                  <a:gd name="T22" fmla="*/ 11 w 70"/>
                  <a:gd name="T2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11" y="43"/>
                    </a:moveTo>
                    <a:cubicBezTo>
                      <a:pt x="13" y="40"/>
                      <a:pt x="16" y="37"/>
                      <a:pt x="18" y="35"/>
                    </a:cubicBezTo>
                    <a:cubicBezTo>
                      <a:pt x="21" y="21"/>
                      <a:pt x="26" y="13"/>
                      <a:pt x="35" y="13"/>
                    </a:cubicBezTo>
                    <a:cubicBezTo>
                      <a:pt x="44" y="13"/>
                      <a:pt x="49" y="21"/>
                      <a:pt x="52" y="35"/>
                    </a:cubicBezTo>
                    <a:cubicBezTo>
                      <a:pt x="60" y="41"/>
                      <a:pt x="65" y="53"/>
                      <a:pt x="66" y="70"/>
                    </a:cubicBezTo>
                    <a:cubicBezTo>
                      <a:pt x="67" y="67"/>
                      <a:pt x="68" y="64"/>
                      <a:pt x="69" y="62"/>
                    </a:cubicBezTo>
                    <a:cubicBezTo>
                      <a:pt x="70" y="59"/>
                      <a:pt x="70" y="56"/>
                      <a:pt x="70" y="52"/>
                    </a:cubicBezTo>
                    <a:cubicBezTo>
                      <a:pt x="70" y="18"/>
                      <a:pt x="59" y="0"/>
                      <a:pt x="36" y="0"/>
                    </a:cubicBezTo>
                    <a:cubicBezTo>
                      <a:pt x="25" y="0"/>
                      <a:pt x="16" y="5"/>
                      <a:pt x="10" y="14"/>
                    </a:cubicBezTo>
                    <a:cubicBezTo>
                      <a:pt x="4" y="23"/>
                      <a:pt x="1" y="36"/>
                      <a:pt x="0" y="52"/>
                    </a:cubicBezTo>
                    <a:cubicBezTo>
                      <a:pt x="2" y="53"/>
                      <a:pt x="4" y="53"/>
                      <a:pt x="6" y="54"/>
                    </a:cubicBezTo>
                    <a:cubicBezTo>
                      <a:pt x="7" y="50"/>
                      <a:pt x="9" y="46"/>
                      <a:pt x="11" y="4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04"/>
              <p:cNvSpPr>
                <a:spLocks/>
              </p:cNvSpPr>
              <p:nvPr/>
            </p:nvSpPr>
            <p:spPr bwMode="auto">
              <a:xfrm>
                <a:off x="-433387" y="2970213"/>
                <a:ext cx="150813" cy="215900"/>
              </a:xfrm>
              <a:custGeom>
                <a:avLst/>
                <a:gdLst>
                  <a:gd name="T0" fmla="*/ 36 w 69"/>
                  <a:gd name="T1" fmla="*/ 0 h 99"/>
                  <a:gd name="T2" fmla="*/ 9 w 69"/>
                  <a:gd name="T3" fmla="*/ 14 h 99"/>
                  <a:gd name="T4" fmla="*/ 0 w 69"/>
                  <a:gd name="T5" fmla="*/ 53 h 99"/>
                  <a:gd name="T6" fmla="*/ 6 w 69"/>
                  <a:gd name="T7" fmla="*/ 52 h 99"/>
                  <a:gd name="T8" fmla="*/ 17 w 69"/>
                  <a:gd name="T9" fmla="*/ 54 h 99"/>
                  <a:gd name="T10" fmla="*/ 17 w 69"/>
                  <a:gd name="T11" fmla="*/ 54 h 99"/>
                  <a:gd name="T12" fmla="*/ 35 w 69"/>
                  <a:gd name="T13" fmla="*/ 13 h 99"/>
                  <a:gd name="T14" fmla="*/ 53 w 69"/>
                  <a:gd name="T15" fmla="*/ 54 h 99"/>
                  <a:gd name="T16" fmla="*/ 35 w 69"/>
                  <a:gd name="T17" fmla="*/ 92 h 99"/>
                  <a:gd name="T18" fmla="*/ 30 w 69"/>
                  <a:gd name="T19" fmla="*/ 91 h 99"/>
                  <a:gd name="T20" fmla="*/ 30 w 69"/>
                  <a:gd name="T21" fmla="*/ 99 h 99"/>
                  <a:gd name="T22" fmla="*/ 53 w 69"/>
                  <a:gd name="T23" fmla="*/ 99 h 99"/>
                  <a:gd name="T24" fmla="*/ 60 w 69"/>
                  <a:gd name="T25" fmla="*/ 92 h 99"/>
                  <a:gd name="T26" fmla="*/ 69 w 69"/>
                  <a:gd name="T27" fmla="*/ 52 h 99"/>
                  <a:gd name="T28" fmla="*/ 36 w 69"/>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9">
                    <a:moveTo>
                      <a:pt x="36" y="0"/>
                    </a:moveTo>
                    <a:cubicBezTo>
                      <a:pt x="24" y="0"/>
                      <a:pt x="15" y="5"/>
                      <a:pt x="9" y="14"/>
                    </a:cubicBezTo>
                    <a:cubicBezTo>
                      <a:pt x="3" y="23"/>
                      <a:pt x="0" y="36"/>
                      <a:pt x="0" y="53"/>
                    </a:cubicBezTo>
                    <a:cubicBezTo>
                      <a:pt x="2" y="52"/>
                      <a:pt x="4" y="52"/>
                      <a:pt x="6" y="52"/>
                    </a:cubicBezTo>
                    <a:cubicBezTo>
                      <a:pt x="10" y="52"/>
                      <a:pt x="14" y="53"/>
                      <a:pt x="17" y="54"/>
                    </a:cubicBezTo>
                    <a:cubicBezTo>
                      <a:pt x="17" y="54"/>
                      <a:pt x="17" y="54"/>
                      <a:pt x="17" y="54"/>
                    </a:cubicBezTo>
                    <a:cubicBezTo>
                      <a:pt x="17" y="27"/>
                      <a:pt x="23" y="13"/>
                      <a:pt x="35" y="13"/>
                    </a:cubicBezTo>
                    <a:cubicBezTo>
                      <a:pt x="47" y="13"/>
                      <a:pt x="53" y="27"/>
                      <a:pt x="53" y="54"/>
                    </a:cubicBezTo>
                    <a:cubicBezTo>
                      <a:pt x="53" y="79"/>
                      <a:pt x="47" y="92"/>
                      <a:pt x="35" y="92"/>
                    </a:cubicBezTo>
                    <a:cubicBezTo>
                      <a:pt x="33" y="92"/>
                      <a:pt x="32" y="92"/>
                      <a:pt x="30" y="91"/>
                    </a:cubicBezTo>
                    <a:cubicBezTo>
                      <a:pt x="30" y="94"/>
                      <a:pt x="30" y="97"/>
                      <a:pt x="30" y="99"/>
                    </a:cubicBezTo>
                    <a:cubicBezTo>
                      <a:pt x="53" y="99"/>
                      <a:pt x="53" y="99"/>
                      <a:pt x="53" y="99"/>
                    </a:cubicBezTo>
                    <a:cubicBezTo>
                      <a:pt x="56" y="97"/>
                      <a:pt x="58" y="95"/>
                      <a:pt x="60" y="92"/>
                    </a:cubicBezTo>
                    <a:cubicBezTo>
                      <a:pt x="66" y="83"/>
                      <a:pt x="69" y="70"/>
                      <a:pt x="69" y="52"/>
                    </a:cubicBezTo>
                    <a:cubicBezTo>
                      <a:pt x="69" y="18"/>
                      <a:pt x="58"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105"/>
              <p:cNvSpPr>
                <a:spLocks/>
              </p:cNvSpPr>
              <p:nvPr/>
            </p:nvSpPr>
            <p:spPr bwMode="auto">
              <a:xfrm>
                <a:off x="-784225" y="2970213"/>
                <a:ext cx="146050" cy="215900"/>
              </a:xfrm>
              <a:custGeom>
                <a:avLst/>
                <a:gdLst>
                  <a:gd name="T0" fmla="*/ 13 w 67"/>
                  <a:gd name="T1" fmla="*/ 67 h 99"/>
                  <a:gd name="T2" fmla="*/ 13 w 67"/>
                  <a:gd name="T3" fmla="*/ 64 h 99"/>
                  <a:gd name="T4" fmla="*/ 13 w 67"/>
                  <a:gd name="T5" fmla="*/ 63 h 99"/>
                  <a:gd name="T6" fmla="*/ 14 w 67"/>
                  <a:gd name="T7" fmla="*/ 57 h 99"/>
                  <a:gd name="T8" fmla="*/ 14 w 67"/>
                  <a:gd name="T9" fmla="*/ 54 h 99"/>
                  <a:gd name="T10" fmla="*/ 33 w 67"/>
                  <a:gd name="T11" fmla="*/ 13 h 99"/>
                  <a:gd name="T12" fmla="*/ 48 w 67"/>
                  <a:gd name="T13" fmla="*/ 31 h 99"/>
                  <a:gd name="T14" fmla="*/ 67 w 67"/>
                  <a:gd name="T15" fmla="*/ 41 h 99"/>
                  <a:gd name="T16" fmla="*/ 34 w 67"/>
                  <a:gd name="T17" fmla="*/ 0 h 99"/>
                  <a:gd name="T18" fmla="*/ 7 w 67"/>
                  <a:gd name="T19" fmla="*/ 14 h 99"/>
                  <a:gd name="T20" fmla="*/ 0 w 67"/>
                  <a:gd name="T21" fmla="*/ 32 h 99"/>
                  <a:gd name="T22" fmla="*/ 3 w 67"/>
                  <a:gd name="T23" fmla="*/ 32 h 99"/>
                  <a:gd name="T24" fmla="*/ 3 w 67"/>
                  <a:gd name="T25" fmla="*/ 87 h 99"/>
                  <a:gd name="T26" fmla="*/ 6 w 67"/>
                  <a:gd name="T27" fmla="*/ 92 h 99"/>
                  <a:gd name="T28" fmla="*/ 12 w 67"/>
                  <a:gd name="T29" fmla="*/ 99 h 99"/>
                  <a:gd name="T30" fmla="*/ 14 w 67"/>
                  <a:gd name="T31" fmla="*/ 99 h 99"/>
                  <a:gd name="T32" fmla="*/ 12 w 67"/>
                  <a:gd name="T33" fmla="*/ 80 h 99"/>
                  <a:gd name="T34" fmla="*/ 13 w 67"/>
                  <a:gd name="T3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99">
                    <a:moveTo>
                      <a:pt x="13" y="67"/>
                    </a:moveTo>
                    <a:cubicBezTo>
                      <a:pt x="13" y="64"/>
                      <a:pt x="13" y="64"/>
                      <a:pt x="13" y="64"/>
                    </a:cubicBezTo>
                    <a:cubicBezTo>
                      <a:pt x="13" y="63"/>
                      <a:pt x="13" y="63"/>
                      <a:pt x="13" y="63"/>
                    </a:cubicBezTo>
                    <a:cubicBezTo>
                      <a:pt x="13" y="61"/>
                      <a:pt x="14" y="59"/>
                      <a:pt x="14" y="57"/>
                    </a:cubicBezTo>
                    <a:cubicBezTo>
                      <a:pt x="14" y="56"/>
                      <a:pt x="14" y="55"/>
                      <a:pt x="14" y="54"/>
                    </a:cubicBezTo>
                    <a:cubicBezTo>
                      <a:pt x="14" y="27"/>
                      <a:pt x="20" y="13"/>
                      <a:pt x="33" y="13"/>
                    </a:cubicBezTo>
                    <a:cubicBezTo>
                      <a:pt x="40" y="13"/>
                      <a:pt x="45" y="19"/>
                      <a:pt x="48" y="31"/>
                    </a:cubicBezTo>
                    <a:cubicBezTo>
                      <a:pt x="56" y="31"/>
                      <a:pt x="62" y="35"/>
                      <a:pt x="67" y="41"/>
                    </a:cubicBezTo>
                    <a:cubicBezTo>
                      <a:pt x="64" y="14"/>
                      <a:pt x="53" y="0"/>
                      <a:pt x="34" y="0"/>
                    </a:cubicBezTo>
                    <a:cubicBezTo>
                      <a:pt x="22" y="0"/>
                      <a:pt x="13" y="5"/>
                      <a:pt x="7" y="14"/>
                    </a:cubicBezTo>
                    <a:cubicBezTo>
                      <a:pt x="4" y="19"/>
                      <a:pt x="1" y="25"/>
                      <a:pt x="0" y="32"/>
                    </a:cubicBezTo>
                    <a:cubicBezTo>
                      <a:pt x="3" y="32"/>
                      <a:pt x="3" y="32"/>
                      <a:pt x="3" y="32"/>
                    </a:cubicBezTo>
                    <a:cubicBezTo>
                      <a:pt x="3" y="87"/>
                      <a:pt x="3" y="87"/>
                      <a:pt x="3" y="87"/>
                    </a:cubicBezTo>
                    <a:cubicBezTo>
                      <a:pt x="4" y="89"/>
                      <a:pt x="5" y="91"/>
                      <a:pt x="6" y="92"/>
                    </a:cubicBezTo>
                    <a:cubicBezTo>
                      <a:pt x="8" y="95"/>
                      <a:pt x="10" y="97"/>
                      <a:pt x="12" y="99"/>
                    </a:cubicBezTo>
                    <a:cubicBezTo>
                      <a:pt x="14" y="99"/>
                      <a:pt x="14" y="99"/>
                      <a:pt x="14" y="99"/>
                    </a:cubicBezTo>
                    <a:cubicBezTo>
                      <a:pt x="13" y="93"/>
                      <a:pt x="12" y="87"/>
                      <a:pt x="12" y="80"/>
                    </a:cubicBezTo>
                    <a:cubicBezTo>
                      <a:pt x="12" y="76"/>
                      <a:pt x="12" y="71"/>
                      <a:pt x="13" y="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106"/>
              <p:cNvSpPr>
                <a:spLocks/>
              </p:cNvSpPr>
              <p:nvPr/>
            </p:nvSpPr>
            <p:spPr bwMode="auto">
              <a:xfrm>
                <a:off x="-847725" y="3040063"/>
                <a:ext cx="69850" cy="146050"/>
              </a:xfrm>
              <a:custGeom>
                <a:avLst/>
                <a:gdLst>
                  <a:gd name="T0" fmla="*/ 29 w 32"/>
                  <a:gd name="T1" fmla="*/ 0 h 67"/>
                  <a:gd name="T2" fmla="*/ 27 w 32"/>
                  <a:gd name="T3" fmla="*/ 0 h 67"/>
                  <a:gd name="T4" fmla="*/ 20 w 32"/>
                  <a:gd name="T5" fmla="*/ 4 h 67"/>
                  <a:gd name="T6" fmla="*/ 13 w 32"/>
                  <a:gd name="T7" fmla="*/ 7 h 67"/>
                  <a:gd name="T8" fmla="*/ 7 w 32"/>
                  <a:gd name="T9" fmla="*/ 10 h 67"/>
                  <a:gd name="T10" fmla="*/ 0 w 32"/>
                  <a:gd name="T11" fmla="*/ 13 h 67"/>
                  <a:gd name="T12" fmla="*/ 0 w 32"/>
                  <a:gd name="T13" fmla="*/ 25 h 67"/>
                  <a:gd name="T14" fmla="*/ 10 w 32"/>
                  <a:gd name="T15" fmla="*/ 21 h 67"/>
                  <a:gd name="T16" fmla="*/ 18 w 32"/>
                  <a:gd name="T17" fmla="*/ 17 h 67"/>
                  <a:gd name="T18" fmla="*/ 18 w 32"/>
                  <a:gd name="T19" fmla="*/ 67 h 67"/>
                  <a:gd name="T20" fmla="*/ 32 w 32"/>
                  <a:gd name="T21" fmla="*/ 67 h 67"/>
                  <a:gd name="T22" fmla="*/ 32 w 32"/>
                  <a:gd name="T23" fmla="*/ 55 h 67"/>
                  <a:gd name="T24" fmla="*/ 32 w 32"/>
                  <a:gd name="T25" fmla="*/ 0 h 67"/>
                  <a:gd name="T26" fmla="*/ 29 w 32"/>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7">
                    <a:moveTo>
                      <a:pt x="29" y="0"/>
                    </a:moveTo>
                    <a:cubicBezTo>
                      <a:pt x="27" y="0"/>
                      <a:pt x="27" y="0"/>
                      <a:pt x="27" y="0"/>
                    </a:cubicBezTo>
                    <a:cubicBezTo>
                      <a:pt x="24" y="1"/>
                      <a:pt x="22" y="3"/>
                      <a:pt x="20" y="4"/>
                    </a:cubicBezTo>
                    <a:cubicBezTo>
                      <a:pt x="18" y="5"/>
                      <a:pt x="16" y="6"/>
                      <a:pt x="13" y="7"/>
                    </a:cubicBezTo>
                    <a:cubicBezTo>
                      <a:pt x="11" y="9"/>
                      <a:pt x="9" y="9"/>
                      <a:pt x="7" y="10"/>
                    </a:cubicBezTo>
                    <a:cubicBezTo>
                      <a:pt x="5" y="11"/>
                      <a:pt x="2" y="12"/>
                      <a:pt x="0" y="13"/>
                    </a:cubicBezTo>
                    <a:cubicBezTo>
                      <a:pt x="0" y="25"/>
                      <a:pt x="0" y="25"/>
                      <a:pt x="0" y="25"/>
                    </a:cubicBezTo>
                    <a:cubicBezTo>
                      <a:pt x="4" y="24"/>
                      <a:pt x="7" y="23"/>
                      <a:pt x="10" y="21"/>
                    </a:cubicBezTo>
                    <a:cubicBezTo>
                      <a:pt x="13" y="20"/>
                      <a:pt x="16" y="19"/>
                      <a:pt x="18" y="17"/>
                    </a:cubicBezTo>
                    <a:cubicBezTo>
                      <a:pt x="18" y="67"/>
                      <a:pt x="18" y="67"/>
                      <a:pt x="18" y="67"/>
                    </a:cubicBezTo>
                    <a:cubicBezTo>
                      <a:pt x="32" y="67"/>
                      <a:pt x="32" y="67"/>
                      <a:pt x="32" y="67"/>
                    </a:cubicBezTo>
                    <a:cubicBezTo>
                      <a:pt x="32" y="55"/>
                      <a:pt x="32" y="55"/>
                      <a:pt x="32" y="55"/>
                    </a:cubicBezTo>
                    <a:cubicBezTo>
                      <a:pt x="32" y="0"/>
                      <a:pt x="32" y="0"/>
                      <a:pt x="32" y="0"/>
                    </a:cubicBezTo>
                    <a:lnTo>
                      <a:pt x="29"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107"/>
              <p:cNvSpPr>
                <a:spLocks/>
              </p:cNvSpPr>
              <p:nvPr/>
            </p:nvSpPr>
            <p:spPr bwMode="auto">
              <a:xfrm>
                <a:off x="-755650" y="3035300"/>
                <a:ext cx="128588" cy="71438"/>
              </a:xfrm>
              <a:custGeom>
                <a:avLst/>
                <a:gdLst>
                  <a:gd name="T0" fmla="*/ 35 w 59"/>
                  <a:gd name="T1" fmla="*/ 1 h 33"/>
                  <a:gd name="T2" fmla="*/ 32 w 59"/>
                  <a:gd name="T3" fmla="*/ 0 h 33"/>
                  <a:gd name="T4" fmla="*/ 7 w 59"/>
                  <a:gd name="T5" fmla="*/ 13 h 33"/>
                  <a:gd name="T6" fmla="*/ 1 w 59"/>
                  <a:gd name="T7" fmla="*/ 27 h 33"/>
                  <a:gd name="T8" fmla="*/ 0 w 59"/>
                  <a:gd name="T9" fmla="*/ 33 h 33"/>
                  <a:gd name="T10" fmla="*/ 5 w 59"/>
                  <a:gd name="T11" fmla="*/ 32 h 33"/>
                  <a:gd name="T12" fmla="*/ 10 w 59"/>
                  <a:gd name="T13" fmla="*/ 29 h 33"/>
                  <a:gd name="T14" fmla="*/ 15 w 59"/>
                  <a:gd name="T15" fmla="*/ 26 h 33"/>
                  <a:gd name="T16" fmla="*/ 17 w 59"/>
                  <a:gd name="T17" fmla="*/ 25 h 33"/>
                  <a:gd name="T18" fmla="*/ 31 w 59"/>
                  <a:gd name="T19" fmla="*/ 12 h 33"/>
                  <a:gd name="T20" fmla="*/ 37 w 59"/>
                  <a:gd name="T21" fmla="*/ 14 h 33"/>
                  <a:gd name="T22" fmla="*/ 45 w 59"/>
                  <a:gd name="T23" fmla="*/ 29 h 33"/>
                  <a:gd name="T24" fmla="*/ 59 w 59"/>
                  <a:gd name="T25" fmla="*/ 22 h 33"/>
                  <a:gd name="T26" fmla="*/ 54 w 59"/>
                  <a:gd name="T27" fmla="*/ 11 h 33"/>
                  <a:gd name="T28" fmla="*/ 35 w 59"/>
                  <a:gd name="T2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3">
                    <a:moveTo>
                      <a:pt x="35" y="1"/>
                    </a:moveTo>
                    <a:cubicBezTo>
                      <a:pt x="34" y="0"/>
                      <a:pt x="33" y="0"/>
                      <a:pt x="32" y="0"/>
                    </a:cubicBezTo>
                    <a:cubicBezTo>
                      <a:pt x="21" y="0"/>
                      <a:pt x="13" y="5"/>
                      <a:pt x="7" y="13"/>
                    </a:cubicBezTo>
                    <a:cubicBezTo>
                      <a:pt x="5" y="17"/>
                      <a:pt x="3" y="22"/>
                      <a:pt x="1" y="27"/>
                    </a:cubicBezTo>
                    <a:cubicBezTo>
                      <a:pt x="1" y="29"/>
                      <a:pt x="0" y="31"/>
                      <a:pt x="0" y="33"/>
                    </a:cubicBezTo>
                    <a:cubicBezTo>
                      <a:pt x="2" y="33"/>
                      <a:pt x="3" y="32"/>
                      <a:pt x="5" y="32"/>
                    </a:cubicBezTo>
                    <a:cubicBezTo>
                      <a:pt x="7" y="31"/>
                      <a:pt x="9" y="30"/>
                      <a:pt x="10" y="29"/>
                    </a:cubicBezTo>
                    <a:cubicBezTo>
                      <a:pt x="12" y="28"/>
                      <a:pt x="14" y="27"/>
                      <a:pt x="15" y="26"/>
                    </a:cubicBezTo>
                    <a:cubicBezTo>
                      <a:pt x="16" y="26"/>
                      <a:pt x="17" y="26"/>
                      <a:pt x="17" y="25"/>
                    </a:cubicBezTo>
                    <a:cubicBezTo>
                      <a:pt x="20" y="17"/>
                      <a:pt x="24" y="12"/>
                      <a:pt x="31" y="12"/>
                    </a:cubicBezTo>
                    <a:cubicBezTo>
                      <a:pt x="33" y="12"/>
                      <a:pt x="35" y="13"/>
                      <a:pt x="37" y="14"/>
                    </a:cubicBezTo>
                    <a:cubicBezTo>
                      <a:pt x="41" y="17"/>
                      <a:pt x="44" y="22"/>
                      <a:pt x="45" y="29"/>
                    </a:cubicBezTo>
                    <a:cubicBezTo>
                      <a:pt x="49" y="25"/>
                      <a:pt x="53" y="23"/>
                      <a:pt x="59" y="22"/>
                    </a:cubicBezTo>
                    <a:cubicBezTo>
                      <a:pt x="58" y="18"/>
                      <a:pt x="56" y="14"/>
                      <a:pt x="54" y="11"/>
                    </a:cubicBezTo>
                    <a:cubicBezTo>
                      <a:pt x="49" y="5"/>
                      <a:pt x="43" y="1"/>
                      <a:pt x="35" y="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108"/>
              <p:cNvSpPr>
                <a:spLocks/>
              </p:cNvSpPr>
              <p:nvPr/>
            </p:nvSpPr>
            <p:spPr bwMode="auto">
              <a:xfrm>
                <a:off x="-598487" y="3035300"/>
                <a:ext cx="130175" cy="150813"/>
              </a:xfrm>
              <a:custGeom>
                <a:avLst/>
                <a:gdLst>
                  <a:gd name="T0" fmla="*/ 60 w 60"/>
                  <a:gd name="T1" fmla="*/ 40 h 69"/>
                  <a:gd name="T2" fmla="*/ 46 w 60"/>
                  <a:gd name="T3" fmla="*/ 5 h 69"/>
                  <a:gd name="T4" fmla="*/ 29 w 60"/>
                  <a:gd name="T5" fmla="*/ 0 h 69"/>
                  <a:gd name="T6" fmla="*/ 12 w 60"/>
                  <a:gd name="T7" fmla="*/ 5 h 69"/>
                  <a:gd name="T8" fmla="*/ 5 w 60"/>
                  <a:gd name="T9" fmla="*/ 13 h 69"/>
                  <a:gd name="T10" fmla="*/ 0 w 60"/>
                  <a:gd name="T11" fmla="*/ 24 h 69"/>
                  <a:gd name="T12" fmla="*/ 12 w 60"/>
                  <a:gd name="T13" fmla="*/ 41 h 69"/>
                  <a:gd name="T14" fmla="*/ 12 w 60"/>
                  <a:gd name="T15" fmla="*/ 40 h 69"/>
                  <a:gd name="T16" fmla="*/ 29 w 60"/>
                  <a:gd name="T17" fmla="*/ 12 h 69"/>
                  <a:gd name="T18" fmla="*/ 41 w 60"/>
                  <a:gd name="T19" fmla="*/ 23 h 69"/>
                  <a:gd name="T20" fmla="*/ 45 w 60"/>
                  <a:gd name="T21" fmla="*/ 23 h 69"/>
                  <a:gd name="T22" fmla="*/ 45 w 60"/>
                  <a:gd name="T23" fmla="*/ 69 h 69"/>
                  <a:gd name="T24" fmla="*/ 57 w 60"/>
                  <a:gd name="T25" fmla="*/ 69 h 69"/>
                  <a:gd name="T26" fmla="*/ 57 w 60"/>
                  <a:gd name="T27" fmla="*/ 61 h 69"/>
                  <a:gd name="T28" fmla="*/ 60 w 60"/>
                  <a:gd name="T29"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9">
                    <a:moveTo>
                      <a:pt x="60" y="40"/>
                    </a:moveTo>
                    <a:cubicBezTo>
                      <a:pt x="59" y="23"/>
                      <a:pt x="54" y="11"/>
                      <a:pt x="46" y="5"/>
                    </a:cubicBezTo>
                    <a:cubicBezTo>
                      <a:pt x="41" y="2"/>
                      <a:pt x="36" y="0"/>
                      <a:pt x="29" y="0"/>
                    </a:cubicBezTo>
                    <a:cubicBezTo>
                      <a:pt x="23" y="0"/>
                      <a:pt x="17" y="2"/>
                      <a:pt x="12" y="5"/>
                    </a:cubicBezTo>
                    <a:cubicBezTo>
                      <a:pt x="10" y="7"/>
                      <a:pt x="7" y="10"/>
                      <a:pt x="5" y="13"/>
                    </a:cubicBezTo>
                    <a:cubicBezTo>
                      <a:pt x="3" y="16"/>
                      <a:pt x="1" y="20"/>
                      <a:pt x="0" y="24"/>
                    </a:cubicBezTo>
                    <a:cubicBezTo>
                      <a:pt x="6" y="27"/>
                      <a:pt x="10" y="32"/>
                      <a:pt x="12" y="41"/>
                    </a:cubicBezTo>
                    <a:cubicBezTo>
                      <a:pt x="12" y="41"/>
                      <a:pt x="12" y="41"/>
                      <a:pt x="12" y="40"/>
                    </a:cubicBezTo>
                    <a:cubicBezTo>
                      <a:pt x="13" y="22"/>
                      <a:pt x="19" y="12"/>
                      <a:pt x="29" y="12"/>
                    </a:cubicBezTo>
                    <a:cubicBezTo>
                      <a:pt x="34" y="12"/>
                      <a:pt x="38" y="16"/>
                      <a:pt x="41" y="23"/>
                    </a:cubicBezTo>
                    <a:cubicBezTo>
                      <a:pt x="45" y="23"/>
                      <a:pt x="45" y="23"/>
                      <a:pt x="45" y="23"/>
                    </a:cubicBezTo>
                    <a:cubicBezTo>
                      <a:pt x="45" y="69"/>
                      <a:pt x="45" y="69"/>
                      <a:pt x="45" y="69"/>
                    </a:cubicBezTo>
                    <a:cubicBezTo>
                      <a:pt x="57" y="69"/>
                      <a:pt x="57" y="69"/>
                      <a:pt x="57" y="69"/>
                    </a:cubicBezTo>
                    <a:cubicBezTo>
                      <a:pt x="57" y="66"/>
                      <a:pt x="57" y="64"/>
                      <a:pt x="57" y="61"/>
                    </a:cubicBezTo>
                    <a:cubicBezTo>
                      <a:pt x="57" y="53"/>
                      <a:pt x="58" y="46"/>
                      <a:pt x="60" y="4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109"/>
              <p:cNvSpPr>
                <a:spLocks/>
              </p:cNvSpPr>
              <p:nvPr/>
            </p:nvSpPr>
            <p:spPr bwMode="auto">
              <a:xfrm>
                <a:off x="-755650" y="3084513"/>
                <a:ext cx="57150" cy="101600"/>
              </a:xfrm>
              <a:custGeom>
                <a:avLst/>
                <a:gdLst>
                  <a:gd name="T0" fmla="*/ 26 w 26"/>
                  <a:gd name="T1" fmla="*/ 0 h 46"/>
                  <a:gd name="T2" fmla="*/ 21 w 26"/>
                  <a:gd name="T3" fmla="*/ 0 h 46"/>
                  <a:gd name="T4" fmla="*/ 17 w 26"/>
                  <a:gd name="T5" fmla="*/ 2 h 46"/>
                  <a:gd name="T6" fmla="*/ 15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5"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110"/>
              <p:cNvSpPr>
                <a:spLocks/>
              </p:cNvSpPr>
              <p:nvPr/>
            </p:nvSpPr>
            <p:spPr bwMode="auto">
              <a:xfrm>
                <a:off x="-555625" y="3084513"/>
                <a:ext cx="57150" cy="101600"/>
              </a:xfrm>
              <a:custGeom>
                <a:avLst/>
                <a:gdLst>
                  <a:gd name="T0" fmla="*/ 26 w 26"/>
                  <a:gd name="T1" fmla="*/ 0 h 46"/>
                  <a:gd name="T2" fmla="*/ 21 w 26"/>
                  <a:gd name="T3" fmla="*/ 0 h 46"/>
                  <a:gd name="T4" fmla="*/ 17 w 26"/>
                  <a:gd name="T5" fmla="*/ 2 h 46"/>
                  <a:gd name="T6" fmla="*/ 16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6"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2" name="Freeform 111"/>
              <p:cNvSpPr>
                <a:spLocks/>
              </p:cNvSpPr>
              <p:nvPr/>
            </p:nvSpPr>
            <p:spPr bwMode="auto">
              <a:xfrm>
                <a:off x="-474662"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3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9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10" y="5"/>
                      <a:pt x="6" y="10"/>
                    </a:cubicBezTo>
                    <a:cubicBezTo>
                      <a:pt x="6" y="10"/>
                      <a:pt x="6" y="10"/>
                      <a:pt x="6" y="10"/>
                    </a:cubicBezTo>
                    <a:cubicBezTo>
                      <a:pt x="5" y="12"/>
                      <a:pt x="4" y="15"/>
                      <a:pt x="3"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9" y="47"/>
                      <a:pt x="49" y="47"/>
                      <a:pt x="49"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3" name="Freeform 112"/>
              <p:cNvSpPr>
                <a:spLocks/>
              </p:cNvSpPr>
              <p:nvPr/>
            </p:nvSpPr>
            <p:spPr bwMode="auto">
              <a:xfrm>
                <a:off x="-674687"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2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8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9" y="5"/>
                      <a:pt x="6" y="10"/>
                    </a:cubicBezTo>
                    <a:cubicBezTo>
                      <a:pt x="6" y="10"/>
                      <a:pt x="6" y="10"/>
                      <a:pt x="6" y="10"/>
                    </a:cubicBezTo>
                    <a:cubicBezTo>
                      <a:pt x="5" y="12"/>
                      <a:pt x="3" y="15"/>
                      <a:pt x="2"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8" y="47"/>
                      <a:pt x="48" y="47"/>
                      <a:pt x="48"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4" name="Freeform 113"/>
              <p:cNvSpPr>
                <a:spLocks/>
              </p:cNvSpPr>
              <p:nvPr/>
            </p:nvSpPr>
            <p:spPr bwMode="auto">
              <a:xfrm>
                <a:off x="-889000" y="2645131"/>
                <a:ext cx="642938" cy="536219"/>
              </a:xfrm>
              <a:custGeom>
                <a:avLst/>
                <a:gdLst>
                  <a:gd name="T0" fmla="*/ 295 w 295"/>
                  <a:gd name="T1" fmla="*/ 290 h 290"/>
                  <a:gd name="T2" fmla="*/ 149 w 295"/>
                  <a:gd name="T3" fmla="*/ 0 h 290"/>
                  <a:gd name="T4" fmla="*/ 0 w 295"/>
                  <a:gd name="T5" fmla="*/ 290 h 290"/>
                </a:gdLst>
                <a:ahLst/>
                <a:cxnLst>
                  <a:cxn ang="0">
                    <a:pos x="T0" y="T1"/>
                  </a:cxn>
                  <a:cxn ang="0">
                    <a:pos x="T2" y="T3"/>
                  </a:cxn>
                  <a:cxn ang="0">
                    <a:pos x="T4" y="T5"/>
                  </a:cxn>
                </a:cxnLst>
                <a:rect l="0" t="0" r="r" b="b"/>
                <a:pathLst>
                  <a:path w="295" h="290">
                    <a:moveTo>
                      <a:pt x="295" y="290"/>
                    </a:moveTo>
                    <a:cubicBezTo>
                      <a:pt x="214" y="290"/>
                      <a:pt x="149" y="190"/>
                      <a:pt x="149" y="0"/>
                    </a:cubicBezTo>
                    <a:cubicBezTo>
                      <a:pt x="149" y="190"/>
                      <a:pt x="82" y="290"/>
                      <a:pt x="0" y="290"/>
                    </a:cubicBezTo>
                  </a:path>
                </a:pathLst>
              </a:custGeom>
              <a:noFill/>
              <a:ln w="12700" cap="flat">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5" name="Freeform 114"/>
              <p:cNvSpPr>
                <a:spLocks/>
              </p:cNvSpPr>
              <p:nvPr/>
            </p:nvSpPr>
            <p:spPr bwMode="auto">
              <a:xfrm>
                <a:off x="-890587" y="3181350"/>
                <a:ext cx="644525" cy="128588"/>
              </a:xfrm>
              <a:custGeom>
                <a:avLst/>
                <a:gdLst>
                  <a:gd name="T0" fmla="*/ 261 w 296"/>
                  <a:gd name="T1" fmla="*/ 0 h 59"/>
                  <a:gd name="T2" fmla="*/ 227 w 296"/>
                  <a:gd name="T3" fmla="*/ 0 h 59"/>
                  <a:gd name="T4" fmla="*/ 70 w 296"/>
                  <a:gd name="T5" fmla="*/ 0 h 59"/>
                  <a:gd name="T6" fmla="*/ 35 w 296"/>
                  <a:gd name="T7" fmla="*/ 0 h 59"/>
                  <a:gd name="T8" fmla="*/ 0 w 296"/>
                  <a:gd name="T9" fmla="*/ 0 h 59"/>
                  <a:gd name="T10" fmla="*/ 35 w 296"/>
                  <a:gd name="T11" fmla="*/ 33 h 59"/>
                  <a:gd name="T12" fmla="*/ 56 w 296"/>
                  <a:gd name="T13" fmla="*/ 33 h 59"/>
                  <a:gd name="T14" fmla="*/ 83 w 296"/>
                  <a:gd name="T15" fmla="*/ 59 h 59"/>
                  <a:gd name="T16" fmla="*/ 214 w 296"/>
                  <a:gd name="T17" fmla="*/ 59 h 59"/>
                  <a:gd name="T18" fmla="*/ 240 w 296"/>
                  <a:gd name="T19" fmla="*/ 33 h 59"/>
                  <a:gd name="T20" fmla="*/ 261 w 296"/>
                  <a:gd name="T21" fmla="*/ 33 h 59"/>
                  <a:gd name="T22" fmla="*/ 296 w 296"/>
                  <a:gd name="T23" fmla="*/ 0 h 59"/>
                  <a:gd name="T24" fmla="*/ 261 w 296"/>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9">
                    <a:moveTo>
                      <a:pt x="261" y="0"/>
                    </a:moveTo>
                    <a:cubicBezTo>
                      <a:pt x="227" y="0"/>
                      <a:pt x="227" y="0"/>
                      <a:pt x="227" y="0"/>
                    </a:cubicBezTo>
                    <a:cubicBezTo>
                      <a:pt x="70" y="0"/>
                      <a:pt x="70" y="0"/>
                      <a:pt x="70" y="0"/>
                    </a:cubicBezTo>
                    <a:cubicBezTo>
                      <a:pt x="35" y="0"/>
                      <a:pt x="35" y="0"/>
                      <a:pt x="35" y="0"/>
                    </a:cubicBezTo>
                    <a:cubicBezTo>
                      <a:pt x="0" y="0"/>
                      <a:pt x="0" y="0"/>
                      <a:pt x="0" y="0"/>
                    </a:cubicBezTo>
                    <a:cubicBezTo>
                      <a:pt x="1" y="19"/>
                      <a:pt x="16" y="33"/>
                      <a:pt x="35" y="33"/>
                    </a:cubicBezTo>
                    <a:cubicBezTo>
                      <a:pt x="56" y="33"/>
                      <a:pt x="56" y="33"/>
                      <a:pt x="56" y="33"/>
                    </a:cubicBezTo>
                    <a:cubicBezTo>
                      <a:pt x="57" y="47"/>
                      <a:pt x="68" y="59"/>
                      <a:pt x="83" y="59"/>
                    </a:cubicBezTo>
                    <a:cubicBezTo>
                      <a:pt x="214" y="59"/>
                      <a:pt x="214" y="59"/>
                      <a:pt x="214" y="59"/>
                    </a:cubicBezTo>
                    <a:cubicBezTo>
                      <a:pt x="228" y="59"/>
                      <a:pt x="240" y="47"/>
                      <a:pt x="240" y="33"/>
                    </a:cubicBezTo>
                    <a:cubicBezTo>
                      <a:pt x="261" y="33"/>
                      <a:pt x="261" y="33"/>
                      <a:pt x="261" y="33"/>
                    </a:cubicBezTo>
                    <a:cubicBezTo>
                      <a:pt x="280" y="33"/>
                      <a:pt x="295" y="19"/>
                      <a:pt x="296" y="0"/>
                    </a:cubicBezTo>
                    <a:lnTo>
                      <a:pt x="26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386" name="Group 385"/>
          <p:cNvGrpSpPr/>
          <p:nvPr/>
        </p:nvGrpSpPr>
        <p:grpSpPr>
          <a:xfrm>
            <a:off x="1" y="5259067"/>
            <a:ext cx="11757022" cy="548640"/>
            <a:chOff x="1" y="5259067"/>
            <a:chExt cx="11757022" cy="548640"/>
          </a:xfrm>
        </p:grpSpPr>
        <p:sp>
          <p:nvSpPr>
            <p:cNvPr id="387" name="Rectangle 386"/>
            <p:cNvSpPr/>
            <p:nvPr/>
          </p:nvSpPr>
          <p:spPr bwMode="auto">
            <a:xfrm>
              <a:off x="1" y="5259067"/>
              <a:ext cx="3248023" cy="548640"/>
            </a:xfrm>
            <a:prstGeom prst="rect">
              <a:avLst/>
            </a:prstGeom>
            <a:solidFill>
              <a:srgbClr val="0D163D"/>
            </a:solidFill>
            <a:ln w="9525" cap="flat" cmpd="sng" algn="ctr">
              <a:noFill/>
              <a:prstDash val="solid"/>
              <a:headEnd type="none" w="med" len="med"/>
              <a:tailEnd type="none" w="med" len="med"/>
            </a:ln>
            <a:effectLst/>
          </p:spPr>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	All sources</a:t>
              </a:r>
            </a:p>
          </p:txBody>
        </p:sp>
        <p:sp>
          <p:nvSpPr>
            <p:cNvPr id="388" name="Rectangle 387"/>
            <p:cNvSpPr/>
            <p:nvPr/>
          </p:nvSpPr>
          <p:spPr>
            <a:xfrm>
              <a:off x="3248024" y="5259067"/>
              <a:ext cx="8508999" cy="548640"/>
            </a:xfrm>
            <a:prstGeom prst="rect">
              <a:avLst/>
            </a:prstGeom>
            <a:solidFill>
              <a:srgbClr val="FFFFFF">
                <a:lumMod val="95000"/>
              </a:srgbClr>
            </a:solidFill>
          </p:spPr>
          <p:txBody>
            <a:bodyPr wrap="square" lIns="91440" anchor="ctr">
              <a:noAutofit/>
            </a:bodyPr>
            <a:lstStyle/>
            <a:p>
              <a:pPr marL="53965" marR="0" lvl="1" indent="0" defTabSz="931954" eaLnBrk="1" fontAlgn="auto"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able ingest data from a variety of sources-LOB/ERP, Logs, Devices, Social NWs etc.</a:t>
              </a:r>
            </a:p>
          </p:txBody>
        </p:sp>
        <p:grpSp>
          <p:nvGrpSpPr>
            <p:cNvPr id="389" name="Group 388"/>
            <p:cNvGrpSpPr/>
            <p:nvPr/>
          </p:nvGrpSpPr>
          <p:grpSpPr>
            <a:xfrm>
              <a:off x="571714" y="5296877"/>
              <a:ext cx="631137" cy="473020"/>
              <a:chOff x="1102413" y="1114425"/>
              <a:chExt cx="4250322" cy="3185498"/>
            </a:xfrm>
          </p:grpSpPr>
          <p:sp>
            <p:nvSpPr>
              <p:cNvPr id="390" name="Rectangle 132"/>
              <p:cNvSpPr>
                <a:spLocks noChangeArrowheads="1"/>
              </p:cNvSpPr>
              <p:nvPr/>
            </p:nvSpPr>
            <p:spPr bwMode="auto">
              <a:xfrm>
                <a:off x="3115409" y="2134383"/>
                <a:ext cx="2237326" cy="151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1" name="Rectangle 140"/>
              <p:cNvSpPr>
                <a:spLocks noChangeArrowheads="1"/>
              </p:cNvSpPr>
              <p:nvPr/>
            </p:nvSpPr>
            <p:spPr bwMode="auto">
              <a:xfrm>
                <a:off x="4266972" y="3378671"/>
                <a:ext cx="711876" cy="76571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2" name="Freeform 155"/>
              <p:cNvSpPr>
                <a:spLocks/>
              </p:cNvSpPr>
              <p:nvPr/>
            </p:nvSpPr>
            <p:spPr bwMode="auto">
              <a:xfrm>
                <a:off x="1102413" y="3324832"/>
                <a:ext cx="798619" cy="78366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3" name="Freeform 164"/>
              <p:cNvSpPr>
                <a:spLocks/>
              </p:cNvSpPr>
              <p:nvPr/>
            </p:nvSpPr>
            <p:spPr bwMode="auto">
              <a:xfrm>
                <a:off x="1724557" y="3698715"/>
                <a:ext cx="242278" cy="242278"/>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4" name="Freeform 165"/>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5" name="Freeform 166"/>
              <p:cNvSpPr>
                <a:spLocks/>
              </p:cNvSpPr>
              <p:nvPr/>
            </p:nvSpPr>
            <p:spPr bwMode="auto">
              <a:xfrm>
                <a:off x="1730539" y="2986839"/>
                <a:ext cx="86742" cy="161518"/>
              </a:xfrm>
              <a:custGeom>
                <a:avLst/>
                <a:gdLst>
                  <a:gd name="T0" fmla="*/ 24 w 29"/>
                  <a:gd name="T1" fmla="*/ 0 h 54"/>
                  <a:gd name="T2" fmla="*/ 29 w 29"/>
                  <a:gd name="T3" fmla="*/ 54 h 54"/>
                  <a:gd name="T4" fmla="*/ 0 w 29"/>
                  <a:gd name="T5" fmla="*/ 49 h 54"/>
                  <a:gd name="T6" fmla="*/ 24 w 29"/>
                  <a:gd name="T7" fmla="*/ 0 h 54"/>
                </a:gdLst>
                <a:ahLst/>
                <a:cxnLst>
                  <a:cxn ang="0">
                    <a:pos x="T0" y="T1"/>
                  </a:cxn>
                  <a:cxn ang="0">
                    <a:pos x="T2" y="T3"/>
                  </a:cxn>
                  <a:cxn ang="0">
                    <a:pos x="T4" y="T5"/>
                  </a:cxn>
                  <a:cxn ang="0">
                    <a:pos x="T6" y="T7"/>
                  </a:cxn>
                </a:cxnLst>
                <a:rect l="0" t="0" r="r" b="b"/>
                <a:pathLst>
                  <a:path w="29" h="54">
                    <a:moveTo>
                      <a:pt x="24" y="0"/>
                    </a:moveTo>
                    <a:lnTo>
                      <a:pt x="29" y="54"/>
                    </a:lnTo>
                    <a:lnTo>
                      <a:pt x="0" y="49"/>
                    </a:lnTo>
                    <a:lnTo>
                      <a:pt x="2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6" name="Freeform 167"/>
              <p:cNvSpPr>
                <a:spLocks/>
              </p:cNvSpPr>
              <p:nvPr/>
            </p:nvSpPr>
            <p:spPr bwMode="auto">
              <a:xfrm>
                <a:off x="3267953" y="2197195"/>
                <a:ext cx="670001" cy="837501"/>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7" name="Freeform 168"/>
              <p:cNvSpPr>
                <a:spLocks/>
              </p:cNvSpPr>
              <p:nvPr/>
            </p:nvSpPr>
            <p:spPr bwMode="auto">
              <a:xfrm>
                <a:off x="3273935" y="2197195"/>
                <a:ext cx="664019" cy="837501"/>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8" name="Rectangle 175"/>
              <p:cNvSpPr>
                <a:spLocks noChangeArrowheads="1"/>
              </p:cNvSpPr>
              <p:nvPr/>
            </p:nvSpPr>
            <p:spPr bwMode="auto">
              <a:xfrm>
                <a:off x="2577015" y="2870188"/>
                <a:ext cx="702904" cy="129513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9" name="Rectangle 176"/>
              <p:cNvSpPr>
                <a:spLocks noChangeArrowheads="1"/>
              </p:cNvSpPr>
              <p:nvPr/>
            </p:nvSpPr>
            <p:spPr bwMode="auto">
              <a:xfrm>
                <a:off x="2577015" y="2870188"/>
                <a:ext cx="702904" cy="14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0" name="Freeform 178"/>
              <p:cNvSpPr>
                <a:spLocks/>
              </p:cNvSpPr>
              <p:nvPr/>
            </p:nvSpPr>
            <p:spPr bwMode="auto">
              <a:xfrm>
                <a:off x="2403532" y="2873178"/>
                <a:ext cx="320046" cy="122634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1" name="Freeform 179"/>
              <p:cNvSpPr>
                <a:spLocks/>
              </p:cNvSpPr>
              <p:nvPr/>
            </p:nvSpPr>
            <p:spPr bwMode="auto">
              <a:xfrm>
                <a:off x="2915005" y="2648848"/>
                <a:ext cx="185447" cy="221340"/>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2" name="Freeform 180"/>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3" name="Freeform 181"/>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4" name="Freeform 182"/>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5" name="Rectangle 183"/>
              <p:cNvSpPr>
                <a:spLocks noChangeArrowheads="1"/>
              </p:cNvSpPr>
              <p:nvPr/>
            </p:nvSpPr>
            <p:spPr bwMode="auto">
              <a:xfrm>
                <a:off x="2849202" y="1114425"/>
                <a:ext cx="197411" cy="628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6" name="Rectangle 184"/>
              <p:cNvSpPr>
                <a:spLocks noChangeArrowheads="1"/>
              </p:cNvSpPr>
              <p:nvPr/>
            </p:nvSpPr>
            <p:spPr bwMode="auto">
              <a:xfrm>
                <a:off x="2849202" y="1823311"/>
                <a:ext cx="197411" cy="116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7" name="Freeform 185"/>
              <p:cNvSpPr>
                <a:spLocks/>
              </p:cNvSpPr>
              <p:nvPr/>
            </p:nvSpPr>
            <p:spPr bwMode="auto">
              <a:xfrm>
                <a:off x="3821303" y="3453447"/>
                <a:ext cx="592233" cy="559332"/>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8" name="Freeform 186"/>
              <p:cNvSpPr>
                <a:spLocks/>
              </p:cNvSpPr>
              <p:nvPr/>
            </p:nvSpPr>
            <p:spPr bwMode="auto">
              <a:xfrm>
                <a:off x="4135365" y="3653850"/>
                <a:ext cx="272189" cy="299108"/>
              </a:xfrm>
              <a:custGeom>
                <a:avLst/>
                <a:gdLst>
                  <a:gd name="T0" fmla="*/ 74 w 91"/>
                  <a:gd name="T1" fmla="*/ 0 h 100"/>
                  <a:gd name="T2" fmla="*/ 0 w 91"/>
                  <a:gd name="T3" fmla="*/ 85 h 100"/>
                  <a:gd name="T4" fmla="*/ 17 w 91"/>
                  <a:gd name="T5" fmla="*/ 100 h 100"/>
                  <a:gd name="T6" fmla="*/ 91 w 91"/>
                  <a:gd name="T7" fmla="*/ 15 h 100"/>
                  <a:gd name="T8" fmla="*/ 74 w 91"/>
                  <a:gd name="T9" fmla="*/ 0 h 100"/>
                </a:gdLst>
                <a:ahLst/>
                <a:cxnLst>
                  <a:cxn ang="0">
                    <a:pos x="T0" y="T1"/>
                  </a:cxn>
                  <a:cxn ang="0">
                    <a:pos x="T2" y="T3"/>
                  </a:cxn>
                  <a:cxn ang="0">
                    <a:pos x="T4" y="T5"/>
                  </a:cxn>
                  <a:cxn ang="0">
                    <a:pos x="T6" y="T7"/>
                  </a:cxn>
                  <a:cxn ang="0">
                    <a:pos x="T8" y="T9"/>
                  </a:cxn>
                </a:cxnLst>
                <a:rect l="0" t="0" r="r" b="b"/>
                <a:pathLst>
                  <a:path w="91" h="100">
                    <a:moveTo>
                      <a:pt x="74" y="0"/>
                    </a:moveTo>
                    <a:lnTo>
                      <a:pt x="0" y="85"/>
                    </a:lnTo>
                    <a:lnTo>
                      <a:pt x="17" y="100"/>
                    </a:lnTo>
                    <a:lnTo>
                      <a:pt x="91" y="15"/>
                    </a:lnTo>
                    <a:lnTo>
                      <a:pt x="7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9" name="Freeform 187"/>
              <p:cNvSpPr>
                <a:spLocks/>
              </p:cNvSpPr>
              <p:nvPr/>
            </p:nvSpPr>
            <p:spPr bwMode="auto">
              <a:xfrm>
                <a:off x="4314829" y="3653850"/>
                <a:ext cx="92724" cy="95714"/>
              </a:xfrm>
              <a:custGeom>
                <a:avLst/>
                <a:gdLst>
                  <a:gd name="T0" fmla="*/ 0 w 31"/>
                  <a:gd name="T1" fmla="*/ 18 h 32"/>
                  <a:gd name="T2" fmla="*/ 17 w 31"/>
                  <a:gd name="T3" fmla="*/ 32 h 32"/>
                  <a:gd name="T4" fmla="*/ 31 w 31"/>
                  <a:gd name="T5" fmla="*/ 15 h 32"/>
                  <a:gd name="T6" fmla="*/ 14 w 31"/>
                  <a:gd name="T7" fmla="*/ 0 h 32"/>
                  <a:gd name="T8" fmla="*/ 0 w 31"/>
                  <a:gd name="T9" fmla="*/ 18 h 32"/>
                </a:gdLst>
                <a:ahLst/>
                <a:cxnLst>
                  <a:cxn ang="0">
                    <a:pos x="T0" y="T1"/>
                  </a:cxn>
                  <a:cxn ang="0">
                    <a:pos x="T2" y="T3"/>
                  </a:cxn>
                  <a:cxn ang="0">
                    <a:pos x="T4" y="T5"/>
                  </a:cxn>
                  <a:cxn ang="0">
                    <a:pos x="T6" y="T7"/>
                  </a:cxn>
                  <a:cxn ang="0">
                    <a:pos x="T8" y="T9"/>
                  </a:cxn>
                </a:cxnLst>
                <a:rect l="0" t="0" r="r" b="b"/>
                <a:pathLst>
                  <a:path w="31" h="32">
                    <a:moveTo>
                      <a:pt x="0" y="18"/>
                    </a:moveTo>
                    <a:lnTo>
                      <a:pt x="17" y="32"/>
                    </a:lnTo>
                    <a:lnTo>
                      <a:pt x="31" y="15"/>
                    </a:lnTo>
                    <a:lnTo>
                      <a:pt x="14" y="0"/>
                    </a:lnTo>
                    <a:lnTo>
                      <a:pt x="0" y="18"/>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0" name="Freeform 188"/>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 name="T8" fmla="*/ 9 w 26"/>
                  <a:gd name="T9" fmla="*/ 0 h 24"/>
                </a:gdLst>
                <a:ahLst/>
                <a:cxnLst>
                  <a:cxn ang="0">
                    <a:pos x="T0" y="T1"/>
                  </a:cxn>
                  <a:cxn ang="0">
                    <a:pos x="T2" y="T3"/>
                  </a:cxn>
                  <a:cxn ang="0">
                    <a:pos x="T4" y="T5"/>
                  </a:cxn>
                  <a:cxn ang="0">
                    <a:pos x="T6" y="T7"/>
                  </a:cxn>
                  <a:cxn ang="0">
                    <a:pos x="T8" y="T9"/>
                  </a:cxn>
                </a:cxnLst>
                <a:rect l="0" t="0" r="r" b="b"/>
                <a:pathLst>
                  <a:path w="26" h="24">
                    <a:moveTo>
                      <a:pt x="9" y="0"/>
                    </a:moveTo>
                    <a:lnTo>
                      <a:pt x="26" y="14"/>
                    </a:lnTo>
                    <a:lnTo>
                      <a:pt x="17" y="24"/>
                    </a:lnTo>
                    <a:lnTo>
                      <a:pt x="0" y="10"/>
                    </a:lnTo>
                    <a:lnTo>
                      <a:pt x="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1" name="Freeform 189"/>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Lst>
                <a:ahLst/>
                <a:cxnLst>
                  <a:cxn ang="0">
                    <a:pos x="T0" y="T1"/>
                  </a:cxn>
                  <a:cxn ang="0">
                    <a:pos x="T2" y="T3"/>
                  </a:cxn>
                  <a:cxn ang="0">
                    <a:pos x="T4" y="T5"/>
                  </a:cxn>
                  <a:cxn ang="0">
                    <a:pos x="T6" y="T7"/>
                  </a:cxn>
                </a:cxnLst>
                <a:rect l="0" t="0" r="r" b="b"/>
                <a:pathLst>
                  <a:path w="26" h="24">
                    <a:moveTo>
                      <a:pt x="9" y="0"/>
                    </a:moveTo>
                    <a:lnTo>
                      <a:pt x="26" y="14"/>
                    </a:lnTo>
                    <a:lnTo>
                      <a:pt x="17" y="24"/>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2" name="Freeform 190"/>
              <p:cNvSpPr>
                <a:spLocks/>
              </p:cNvSpPr>
              <p:nvPr/>
            </p:nvSpPr>
            <p:spPr bwMode="auto">
              <a:xfrm>
                <a:off x="4114428" y="3908090"/>
                <a:ext cx="71786" cy="71786"/>
              </a:xfrm>
              <a:custGeom>
                <a:avLst/>
                <a:gdLst>
                  <a:gd name="T0" fmla="*/ 7 w 24"/>
                  <a:gd name="T1" fmla="*/ 0 h 24"/>
                  <a:gd name="T2" fmla="*/ 24 w 24"/>
                  <a:gd name="T3" fmla="*/ 15 h 24"/>
                  <a:gd name="T4" fmla="*/ 0 w 24"/>
                  <a:gd name="T5" fmla="*/ 24 h 24"/>
                  <a:gd name="T6" fmla="*/ 7 w 24"/>
                  <a:gd name="T7" fmla="*/ 0 h 24"/>
                </a:gdLst>
                <a:ahLst/>
                <a:cxnLst>
                  <a:cxn ang="0">
                    <a:pos x="T0" y="T1"/>
                  </a:cxn>
                  <a:cxn ang="0">
                    <a:pos x="T2" y="T3"/>
                  </a:cxn>
                  <a:cxn ang="0">
                    <a:pos x="T4" y="T5"/>
                  </a:cxn>
                  <a:cxn ang="0">
                    <a:pos x="T6" y="T7"/>
                  </a:cxn>
                </a:cxnLst>
                <a:rect l="0" t="0" r="r" b="b"/>
                <a:pathLst>
                  <a:path w="24" h="24">
                    <a:moveTo>
                      <a:pt x="7" y="0"/>
                    </a:moveTo>
                    <a:lnTo>
                      <a:pt x="24" y="15"/>
                    </a:lnTo>
                    <a:lnTo>
                      <a:pt x="0" y="24"/>
                    </a:lnTo>
                    <a:lnTo>
                      <a:pt x="7"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3" name="Freeform 191"/>
              <p:cNvSpPr>
                <a:spLocks/>
              </p:cNvSpPr>
              <p:nvPr/>
            </p:nvSpPr>
            <p:spPr bwMode="auto">
              <a:xfrm>
                <a:off x="4114428" y="3943983"/>
                <a:ext cx="35893" cy="35893"/>
              </a:xfrm>
              <a:custGeom>
                <a:avLst/>
                <a:gdLst>
                  <a:gd name="T0" fmla="*/ 12 w 12"/>
                  <a:gd name="T1" fmla="*/ 8 h 12"/>
                  <a:gd name="T2" fmla="*/ 4 w 12"/>
                  <a:gd name="T3" fmla="*/ 0 h 12"/>
                  <a:gd name="T4" fmla="*/ 0 w 12"/>
                  <a:gd name="T5" fmla="*/ 12 h 12"/>
                  <a:gd name="T6" fmla="*/ 12 w 12"/>
                  <a:gd name="T7" fmla="*/ 8 h 12"/>
                </a:gdLst>
                <a:ahLst/>
                <a:cxnLst>
                  <a:cxn ang="0">
                    <a:pos x="T0" y="T1"/>
                  </a:cxn>
                  <a:cxn ang="0">
                    <a:pos x="T2" y="T3"/>
                  </a:cxn>
                  <a:cxn ang="0">
                    <a:pos x="T4" y="T5"/>
                  </a:cxn>
                  <a:cxn ang="0">
                    <a:pos x="T6" y="T7"/>
                  </a:cxn>
                </a:cxnLst>
                <a:rect l="0" t="0" r="r" b="b"/>
                <a:pathLst>
                  <a:path w="12" h="12">
                    <a:moveTo>
                      <a:pt x="12" y="8"/>
                    </a:moveTo>
                    <a:lnTo>
                      <a:pt x="4" y="0"/>
                    </a:lnTo>
                    <a:lnTo>
                      <a:pt x="0" y="12"/>
                    </a:lnTo>
                    <a:lnTo>
                      <a:pt x="1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4" name="Freeform 192"/>
              <p:cNvSpPr>
                <a:spLocks/>
              </p:cNvSpPr>
              <p:nvPr/>
            </p:nvSpPr>
            <p:spPr bwMode="auto">
              <a:xfrm>
                <a:off x="4147329" y="3716661"/>
                <a:ext cx="239286" cy="2392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5" name="Freeform 193"/>
              <p:cNvSpPr>
                <a:spLocks/>
              </p:cNvSpPr>
              <p:nvPr/>
            </p:nvSpPr>
            <p:spPr bwMode="auto">
              <a:xfrm>
                <a:off x="3656793" y="3854251"/>
                <a:ext cx="203393" cy="197411"/>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6" name="Rectangle 202"/>
              <p:cNvSpPr>
                <a:spLocks noChangeArrowheads="1"/>
              </p:cNvSpPr>
              <p:nvPr/>
            </p:nvSpPr>
            <p:spPr bwMode="auto">
              <a:xfrm>
                <a:off x="1102413" y="4006797"/>
                <a:ext cx="3690988" cy="1585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7" name="Rectangle 203"/>
              <p:cNvSpPr>
                <a:spLocks noChangeArrowheads="1"/>
              </p:cNvSpPr>
              <p:nvPr/>
            </p:nvSpPr>
            <p:spPr bwMode="auto">
              <a:xfrm>
                <a:off x="1281877" y="4006797"/>
                <a:ext cx="3511524" cy="1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8" name="Freeform 211"/>
              <p:cNvSpPr>
                <a:spLocks/>
              </p:cNvSpPr>
              <p:nvPr/>
            </p:nvSpPr>
            <p:spPr bwMode="auto">
              <a:xfrm>
                <a:off x="2025553" y="4006797"/>
                <a:ext cx="2956022"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9" name="Freeform 212"/>
              <p:cNvSpPr>
                <a:spLocks/>
              </p:cNvSpPr>
              <p:nvPr/>
            </p:nvSpPr>
            <p:spPr bwMode="auto">
              <a:xfrm>
                <a:off x="2044603" y="4006797"/>
                <a:ext cx="2748801"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0" name="Rectangle 213"/>
              <p:cNvSpPr>
                <a:spLocks noChangeArrowheads="1"/>
              </p:cNvSpPr>
              <p:nvPr/>
            </p:nvSpPr>
            <p:spPr bwMode="auto">
              <a:xfrm>
                <a:off x="1766432" y="3920055"/>
                <a:ext cx="906297" cy="8674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1" name="Rectangle 214"/>
              <p:cNvSpPr>
                <a:spLocks noChangeArrowheads="1"/>
              </p:cNvSpPr>
              <p:nvPr/>
            </p:nvSpPr>
            <p:spPr bwMode="auto">
              <a:xfrm>
                <a:off x="2083486" y="3486350"/>
                <a:ext cx="589243" cy="4666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2" name="Rectangle 215"/>
              <p:cNvSpPr>
                <a:spLocks noChangeArrowheads="1"/>
              </p:cNvSpPr>
              <p:nvPr/>
            </p:nvSpPr>
            <p:spPr bwMode="auto">
              <a:xfrm>
                <a:off x="1766432" y="3920055"/>
                <a:ext cx="367903" cy="86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3" name="Rectangle 216"/>
              <p:cNvSpPr>
                <a:spLocks noChangeArrowheads="1"/>
              </p:cNvSpPr>
              <p:nvPr/>
            </p:nvSpPr>
            <p:spPr bwMode="auto">
              <a:xfrm>
                <a:off x="2083486" y="3486350"/>
                <a:ext cx="50849" cy="4337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4" name="Freeform 217"/>
              <p:cNvSpPr>
                <a:spLocks/>
              </p:cNvSpPr>
              <p:nvPr/>
            </p:nvSpPr>
            <p:spPr bwMode="auto">
              <a:xfrm>
                <a:off x="3106434"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5" name="Freeform 218"/>
              <p:cNvSpPr>
                <a:spLocks/>
              </p:cNvSpPr>
              <p:nvPr/>
            </p:nvSpPr>
            <p:spPr bwMode="auto">
              <a:xfrm>
                <a:off x="3154292"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6" name="Freeform 219"/>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7" name="Freeform 220"/>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8" name="Freeform 221"/>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9" name="Freeform 222"/>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0" name="Freeform 223"/>
              <p:cNvSpPr>
                <a:spLocks/>
              </p:cNvSpPr>
              <p:nvPr/>
            </p:nvSpPr>
            <p:spPr bwMode="auto">
              <a:xfrm>
                <a:off x="2941926" y="2930009"/>
                <a:ext cx="74778" cy="107679"/>
              </a:xfrm>
              <a:custGeom>
                <a:avLst/>
                <a:gdLst>
                  <a:gd name="T0" fmla="*/ 0 w 25"/>
                  <a:gd name="T1" fmla="*/ 22 h 36"/>
                  <a:gd name="T2" fmla="*/ 3 w 25"/>
                  <a:gd name="T3" fmla="*/ 36 h 36"/>
                  <a:gd name="T4" fmla="*/ 20 w 25"/>
                  <a:gd name="T5" fmla="*/ 36 h 36"/>
                  <a:gd name="T6" fmla="*/ 25 w 25"/>
                  <a:gd name="T7" fmla="*/ 16 h 36"/>
                  <a:gd name="T8" fmla="*/ 11 w 25"/>
                  <a:gd name="T9" fmla="*/ 0 h 36"/>
                  <a:gd name="T10" fmla="*/ 0 w 25"/>
                  <a:gd name="T11" fmla="*/ 22 h 36"/>
                </a:gdLst>
                <a:ahLst/>
                <a:cxnLst>
                  <a:cxn ang="0">
                    <a:pos x="T0" y="T1"/>
                  </a:cxn>
                  <a:cxn ang="0">
                    <a:pos x="T2" y="T3"/>
                  </a:cxn>
                  <a:cxn ang="0">
                    <a:pos x="T4" y="T5"/>
                  </a:cxn>
                  <a:cxn ang="0">
                    <a:pos x="T6" y="T7"/>
                  </a:cxn>
                  <a:cxn ang="0">
                    <a:pos x="T8" y="T9"/>
                  </a:cxn>
                  <a:cxn ang="0">
                    <a:pos x="T10" y="T11"/>
                  </a:cxn>
                </a:cxnLst>
                <a:rect l="0" t="0" r="r" b="b"/>
                <a:pathLst>
                  <a:path w="25" h="36">
                    <a:moveTo>
                      <a:pt x="0" y="22"/>
                    </a:moveTo>
                    <a:lnTo>
                      <a:pt x="3" y="36"/>
                    </a:lnTo>
                    <a:lnTo>
                      <a:pt x="20" y="36"/>
                    </a:lnTo>
                    <a:lnTo>
                      <a:pt x="25" y="16"/>
                    </a:lnTo>
                    <a:lnTo>
                      <a:pt x="11" y="0"/>
                    </a:lnTo>
                    <a:lnTo>
                      <a:pt x="0" y="2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1" name="Freeform 224"/>
              <p:cNvSpPr>
                <a:spLocks/>
              </p:cNvSpPr>
              <p:nvPr/>
            </p:nvSpPr>
            <p:spPr bwMode="auto">
              <a:xfrm>
                <a:off x="2929962" y="3037688"/>
                <a:ext cx="92724" cy="460626"/>
              </a:xfrm>
              <a:custGeom>
                <a:avLst/>
                <a:gdLst>
                  <a:gd name="T0" fmla="*/ 24 w 31"/>
                  <a:gd name="T1" fmla="*/ 0 h 154"/>
                  <a:gd name="T2" fmla="*/ 7 w 31"/>
                  <a:gd name="T3" fmla="*/ 0 h 154"/>
                  <a:gd name="T4" fmla="*/ 0 w 31"/>
                  <a:gd name="T5" fmla="*/ 38 h 154"/>
                  <a:gd name="T6" fmla="*/ 17 w 31"/>
                  <a:gd name="T7" fmla="*/ 154 h 154"/>
                  <a:gd name="T8" fmla="*/ 31 w 31"/>
                  <a:gd name="T9" fmla="*/ 45 h 154"/>
                  <a:gd name="T10" fmla="*/ 24 w 31"/>
                  <a:gd name="T11" fmla="*/ 0 h 154"/>
                </a:gdLst>
                <a:ahLst/>
                <a:cxnLst>
                  <a:cxn ang="0">
                    <a:pos x="T0" y="T1"/>
                  </a:cxn>
                  <a:cxn ang="0">
                    <a:pos x="T2" y="T3"/>
                  </a:cxn>
                  <a:cxn ang="0">
                    <a:pos x="T4" y="T5"/>
                  </a:cxn>
                  <a:cxn ang="0">
                    <a:pos x="T6" y="T7"/>
                  </a:cxn>
                  <a:cxn ang="0">
                    <a:pos x="T8" y="T9"/>
                  </a:cxn>
                  <a:cxn ang="0">
                    <a:pos x="T10" y="T11"/>
                  </a:cxn>
                </a:cxnLst>
                <a:rect l="0" t="0" r="r" b="b"/>
                <a:pathLst>
                  <a:path w="31" h="154">
                    <a:moveTo>
                      <a:pt x="24" y="0"/>
                    </a:moveTo>
                    <a:lnTo>
                      <a:pt x="7" y="0"/>
                    </a:lnTo>
                    <a:lnTo>
                      <a:pt x="0" y="38"/>
                    </a:lnTo>
                    <a:lnTo>
                      <a:pt x="17" y="154"/>
                    </a:lnTo>
                    <a:lnTo>
                      <a:pt x="31" y="45"/>
                    </a:lnTo>
                    <a:lnTo>
                      <a:pt x="24"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2" name="Freeform 225"/>
              <p:cNvSpPr>
                <a:spLocks/>
              </p:cNvSpPr>
              <p:nvPr/>
            </p:nvSpPr>
            <p:spPr bwMode="auto">
              <a:xfrm>
                <a:off x="2900051" y="2867196"/>
                <a:ext cx="77768" cy="149554"/>
              </a:xfrm>
              <a:custGeom>
                <a:avLst/>
                <a:gdLst>
                  <a:gd name="T0" fmla="*/ 26 w 26"/>
                  <a:gd name="T1" fmla="*/ 21 h 50"/>
                  <a:gd name="T2" fmla="*/ 9 w 26"/>
                  <a:gd name="T3" fmla="*/ 50 h 50"/>
                  <a:gd name="T4" fmla="*/ 0 w 26"/>
                  <a:gd name="T5" fmla="*/ 21 h 50"/>
                  <a:gd name="T6" fmla="*/ 0 w 26"/>
                  <a:gd name="T7" fmla="*/ 0 h 50"/>
                  <a:gd name="T8" fmla="*/ 26 w 26"/>
                  <a:gd name="T9" fmla="*/ 21 h 50"/>
                </a:gdLst>
                <a:ahLst/>
                <a:cxnLst>
                  <a:cxn ang="0">
                    <a:pos x="T0" y="T1"/>
                  </a:cxn>
                  <a:cxn ang="0">
                    <a:pos x="T2" y="T3"/>
                  </a:cxn>
                  <a:cxn ang="0">
                    <a:pos x="T4" y="T5"/>
                  </a:cxn>
                  <a:cxn ang="0">
                    <a:pos x="T6" y="T7"/>
                  </a:cxn>
                  <a:cxn ang="0">
                    <a:pos x="T8" y="T9"/>
                  </a:cxn>
                </a:cxnLst>
                <a:rect l="0" t="0" r="r" b="b"/>
                <a:pathLst>
                  <a:path w="26" h="50">
                    <a:moveTo>
                      <a:pt x="26" y="21"/>
                    </a:moveTo>
                    <a:lnTo>
                      <a:pt x="9" y="50"/>
                    </a:lnTo>
                    <a:lnTo>
                      <a:pt x="0" y="21"/>
                    </a:lnTo>
                    <a:lnTo>
                      <a:pt x="0" y="0"/>
                    </a:lnTo>
                    <a:lnTo>
                      <a:pt x="2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3" name="Freeform 226"/>
              <p:cNvSpPr>
                <a:spLocks/>
              </p:cNvSpPr>
              <p:nvPr/>
            </p:nvSpPr>
            <p:spPr bwMode="auto">
              <a:xfrm>
                <a:off x="2974827" y="2867196"/>
                <a:ext cx="80760" cy="149554"/>
              </a:xfrm>
              <a:custGeom>
                <a:avLst/>
                <a:gdLst>
                  <a:gd name="T0" fmla="*/ 0 w 27"/>
                  <a:gd name="T1" fmla="*/ 21 h 50"/>
                  <a:gd name="T2" fmla="*/ 19 w 27"/>
                  <a:gd name="T3" fmla="*/ 50 h 50"/>
                  <a:gd name="T4" fmla="*/ 27 w 27"/>
                  <a:gd name="T5" fmla="*/ 21 h 50"/>
                  <a:gd name="T6" fmla="*/ 27 w 27"/>
                  <a:gd name="T7" fmla="*/ 0 h 50"/>
                  <a:gd name="T8" fmla="*/ 0 w 27"/>
                  <a:gd name="T9" fmla="*/ 21 h 50"/>
                </a:gdLst>
                <a:ahLst/>
                <a:cxnLst>
                  <a:cxn ang="0">
                    <a:pos x="T0" y="T1"/>
                  </a:cxn>
                  <a:cxn ang="0">
                    <a:pos x="T2" y="T3"/>
                  </a:cxn>
                  <a:cxn ang="0">
                    <a:pos x="T4" y="T5"/>
                  </a:cxn>
                  <a:cxn ang="0">
                    <a:pos x="T6" y="T7"/>
                  </a:cxn>
                  <a:cxn ang="0">
                    <a:pos x="T8" y="T9"/>
                  </a:cxn>
                </a:cxnLst>
                <a:rect l="0" t="0" r="r" b="b"/>
                <a:pathLst>
                  <a:path w="27" h="50">
                    <a:moveTo>
                      <a:pt x="0" y="21"/>
                    </a:moveTo>
                    <a:lnTo>
                      <a:pt x="19" y="50"/>
                    </a:lnTo>
                    <a:lnTo>
                      <a:pt x="27" y="21"/>
                    </a:lnTo>
                    <a:lnTo>
                      <a:pt x="27"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4" name="Freeform 227"/>
              <p:cNvSpPr>
                <a:spLocks/>
              </p:cNvSpPr>
              <p:nvPr/>
            </p:nvSpPr>
            <p:spPr bwMode="auto">
              <a:xfrm>
                <a:off x="4694697" y="3256036"/>
                <a:ext cx="433707" cy="394822"/>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5" name="Freeform 228"/>
              <p:cNvSpPr>
                <a:spLocks/>
              </p:cNvSpPr>
              <p:nvPr/>
            </p:nvSpPr>
            <p:spPr bwMode="auto">
              <a:xfrm>
                <a:off x="3773445" y="1886123"/>
                <a:ext cx="164510" cy="31705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6" name="Rectangle 229"/>
              <p:cNvSpPr>
                <a:spLocks noChangeArrowheads="1"/>
              </p:cNvSpPr>
              <p:nvPr/>
            </p:nvSpPr>
            <p:spPr bwMode="auto">
              <a:xfrm>
                <a:off x="2376612" y="3740590"/>
                <a:ext cx="74778" cy="77768"/>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7" name="Freeform 230"/>
              <p:cNvSpPr>
                <a:spLocks/>
              </p:cNvSpPr>
              <p:nvPr/>
            </p:nvSpPr>
            <p:spPr bwMode="auto">
              <a:xfrm>
                <a:off x="4485322" y="3160321"/>
                <a:ext cx="179465" cy="287143"/>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8" name="Freeform 231"/>
              <p:cNvSpPr>
                <a:spLocks/>
              </p:cNvSpPr>
              <p:nvPr/>
            </p:nvSpPr>
            <p:spPr bwMode="auto">
              <a:xfrm>
                <a:off x="1443396" y="3124428"/>
                <a:ext cx="197411" cy="314064"/>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9" name="Freeform 232"/>
              <p:cNvSpPr>
                <a:spLocks/>
              </p:cNvSpPr>
              <p:nvPr/>
            </p:nvSpPr>
            <p:spPr bwMode="auto">
              <a:xfrm>
                <a:off x="4353714" y="2915053"/>
                <a:ext cx="86742" cy="167500"/>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0" name="Freeform 233"/>
              <p:cNvSpPr>
                <a:spLocks/>
              </p:cNvSpPr>
              <p:nvPr/>
            </p:nvSpPr>
            <p:spPr bwMode="auto">
              <a:xfrm>
                <a:off x="4368669" y="2813356"/>
                <a:ext cx="424733" cy="49651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1" name="Freeform 234"/>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2" name="Freeform 235"/>
              <p:cNvSpPr>
                <a:spLocks/>
              </p:cNvSpPr>
              <p:nvPr/>
            </p:nvSpPr>
            <p:spPr bwMode="auto">
              <a:xfrm>
                <a:off x="4368669" y="2681749"/>
                <a:ext cx="538394" cy="702904"/>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3" name="Freeform 236"/>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4" name="Freeform 237"/>
              <p:cNvSpPr>
                <a:spLocks/>
              </p:cNvSpPr>
              <p:nvPr/>
            </p:nvSpPr>
            <p:spPr bwMode="auto">
              <a:xfrm>
                <a:off x="2765452" y="2271972"/>
                <a:ext cx="502501" cy="514465"/>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5" name="Freeform 238"/>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6" name="Freeform 239"/>
              <p:cNvSpPr>
                <a:spLocks/>
              </p:cNvSpPr>
              <p:nvPr/>
            </p:nvSpPr>
            <p:spPr bwMode="auto">
              <a:xfrm>
                <a:off x="2648801" y="2179248"/>
                <a:ext cx="424733" cy="51147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7" name="Freeform 240"/>
              <p:cNvSpPr>
                <a:spLocks/>
              </p:cNvSpPr>
              <p:nvPr/>
            </p:nvSpPr>
            <p:spPr bwMode="auto">
              <a:xfrm>
                <a:off x="4640858" y="2971884"/>
                <a:ext cx="98706" cy="158528"/>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8" name="Freeform 241"/>
              <p:cNvSpPr>
                <a:spLocks/>
              </p:cNvSpPr>
              <p:nvPr/>
            </p:nvSpPr>
            <p:spPr bwMode="auto">
              <a:xfrm>
                <a:off x="4646840" y="3010767"/>
                <a:ext cx="50849" cy="74778"/>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9" name="Freeform 242"/>
              <p:cNvSpPr>
                <a:spLocks/>
              </p:cNvSpPr>
              <p:nvPr/>
            </p:nvSpPr>
            <p:spPr bwMode="auto">
              <a:xfrm>
                <a:off x="2852194" y="2475366"/>
                <a:ext cx="116653" cy="15553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0" name="Freeform 243"/>
              <p:cNvSpPr>
                <a:spLocks/>
              </p:cNvSpPr>
              <p:nvPr/>
            </p:nvSpPr>
            <p:spPr bwMode="auto">
              <a:xfrm>
                <a:off x="2920988" y="2508267"/>
                <a:ext cx="32903" cy="68796"/>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1" name="Freeform 244"/>
              <p:cNvSpPr>
                <a:spLocks/>
              </p:cNvSpPr>
              <p:nvPr/>
            </p:nvSpPr>
            <p:spPr bwMode="auto">
              <a:xfrm>
                <a:off x="2894069" y="2508267"/>
                <a:ext cx="59822" cy="71786"/>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2" name="Freeform 245"/>
              <p:cNvSpPr>
                <a:spLocks/>
              </p:cNvSpPr>
              <p:nvPr/>
            </p:nvSpPr>
            <p:spPr bwMode="auto">
              <a:xfrm>
                <a:off x="3794382" y="2035677"/>
                <a:ext cx="143572" cy="14656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3" name="Freeform 246"/>
              <p:cNvSpPr>
                <a:spLocks/>
              </p:cNvSpPr>
              <p:nvPr/>
            </p:nvSpPr>
            <p:spPr bwMode="auto">
              <a:xfrm>
                <a:off x="1425449" y="2816348"/>
                <a:ext cx="397814" cy="490537"/>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4" name="Freeform 247"/>
              <p:cNvSpPr>
                <a:spLocks/>
              </p:cNvSpPr>
              <p:nvPr/>
            </p:nvSpPr>
            <p:spPr bwMode="auto">
              <a:xfrm>
                <a:off x="1820271" y="2876170"/>
                <a:ext cx="0" cy="29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5" name="Rectangle 248"/>
              <p:cNvSpPr>
                <a:spLocks noChangeArrowheads="1"/>
              </p:cNvSpPr>
              <p:nvPr/>
            </p:nvSpPr>
            <p:spPr bwMode="auto">
              <a:xfrm>
                <a:off x="1820271" y="2876170"/>
                <a:ext cx="2992" cy="29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6" name="Freeform 249"/>
              <p:cNvSpPr>
                <a:spLocks/>
              </p:cNvSpPr>
              <p:nvPr/>
            </p:nvSpPr>
            <p:spPr bwMode="auto">
              <a:xfrm>
                <a:off x="1817281" y="2879160"/>
                <a:ext cx="2992" cy="299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7" name="Freeform 250"/>
              <p:cNvSpPr>
                <a:spLocks/>
              </p:cNvSpPr>
              <p:nvPr/>
            </p:nvSpPr>
            <p:spPr bwMode="auto">
              <a:xfrm>
                <a:off x="1240002" y="2696705"/>
                <a:ext cx="598215" cy="508483"/>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8" name="Freeform 251"/>
              <p:cNvSpPr>
                <a:spLocks/>
              </p:cNvSpPr>
              <p:nvPr/>
            </p:nvSpPr>
            <p:spPr bwMode="auto">
              <a:xfrm>
                <a:off x="1461342" y="2944964"/>
                <a:ext cx="92724" cy="14955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9" name="Freeform 252"/>
              <p:cNvSpPr>
                <a:spLocks/>
              </p:cNvSpPr>
              <p:nvPr/>
            </p:nvSpPr>
            <p:spPr bwMode="auto">
              <a:xfrm>
                <a:off x="1533128" y="2989831"/>
                <a:ext cx="11964" cy="68796"/>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0" name="Freeform 253"/>
              <p:cNvSpPr>
                <a:spLocks/>
              </p:cNvSpPr>
              <p:nvPr/>
            </p:nvSpPr>
            <p:spPr bwMode="auto">
              <a:xfrm>
                <a:off x="1500227" y="2989831"/>
                <a:ext cx="44867" cy="68796"/>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1" name="Freeform 254"/>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2" name="Freeform 255"/>
              <p:cNvSpPr>
                <a:spLocks/>
              </p:cNvSpPr>
              <p:nvPr/>
            </p:nvSpPr>
            <p:spPr bwMode="auto">
              <a:xfrm>
                <a:off x="4446437" y="3372689"/>
                <a:ext cx="251250" cy="104689"/>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3" name="Freeform 256"/>
              <p:cNvSpPr>
                <a:spLocks/>
              </p:cNvSpPr>
              <p:nvPr/>
            </p:nvSpPr>
            <p:spPr bwMode="auto">
              <a:xfrm>
                <a:off x="4554116" y="3450457"/>
                <a:ext cx="38885" cy="146564"/>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4" name="Freeform 257"/>
              <p:cNvSpPr>
                <a:spLocks/>
              </p:cNvSpPr>
              <p:nvPr/>
            </p:nvSpPr>
            <p:spPr bwMode="auto">
              <a:xfrm>
                <a:off x="1362637" y="3360724"/>
                <a:ext cx="275179" cy="122635"/>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5" name="Freeform 258"/>
              <p:cNvSpPr>
                <a:spLocks/>
              </p:cNvSpPr>
              <p:nvPr/>
            </p:nvSpPr>
            <p:spPr bwMode="auto">
              <a:xfrm>
                <a:off x="1135316" y="3187242"/>
                <a:ext cx="367903" cy="364911"/>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16144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64"/>
                                        </p:tgtEl>
                                        <p:attrNameLst>
                                          <p:attrName>style.visibility</p:attrName>
                                        </p:attrNameLst>
                                      </p:cBhvr>
                                      <p:to>
                                        <p:strVal val="visible"/>
                                      </p:to>
                                    </p:set>
                                    <p:animEffect transition="in" filter="fade">
                                      <p:cBhvr>
                                        <p:cTn id="11" dur="1250"/>
                                        <p:tgtEl>
                                          <p:spTgt spid="364"/>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254"/>
                                        </p:tgtEl>
                                        <p:attrNameLst>
                                          <p:attrName>style.visibility</p:attrName>
                                        </p:attrNameLst>
                                      </p:cBhvr>
                                      <p:to>
                                        <p:strVal val="visible"/>
                                      </p:to>
                                    </p:set>
                                    <p:animEffect transition="in" filter="fade">
                                      <p:cBhvr>
                                        <p:cTn id="15" dur="1250"/>
                                        <p:tgtEl>
                                          <p:spTgt spid="254"/>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250"/>
                                        <p:tgtEl>
                                          <p:spTgt spid="81"/>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250"/>
                                        <p:tgtEl>
                                          <p:spTgt spid="37"/>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250"/>
                                        <p:tgtEl>
                                          <p:spTgt spid="74"/>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250"/>
                                        <p:tgtEl>
                                          <p:spTgt spid="19"/>
                                        </p:tgtEl>
                                      </p:cBhvr>
                                    </p:animEffect>
                                  </p:childTnLst>
                                </p:cTn>
                              </p:par>
                            </p:childTnLst>
                          </p:cTn>
                        </p:par>
                        <p:par>
                          <p:cTn id="32" fill="hold">
                            <p:stCondLst>
                              <p:cond delay="8750"/>
                            </p:stCondLst>
                            <p:childTnLst>
                              <p:par>
                                <p:cTn id="33" presetID="10" presetClass="entr" presetSubtype="0" fill="hold" nodeType="afterEffect">
                                  <p:stCondLst>
                                    <p:cond delay="0"/>
                                  </p:stCondLst>
                                  <p:childTnLst>
                                    <p:set>
                                      <p:cBhvr>
                                        <p:cTn id="34" dur="1" fill="hold">
                                          <p:stCondLst>
                                            <p:cond delay="0"/>
                                          </p:stCondLst>
                                        </p:cTn>
                                        <p:tgtEl>
                                          <p:spTgt spid="386"/>
                                        </p:tgtEl>
                                        <p:attrNameLst>
                                          <p:attrName>style.visibility</p:attrName>
                                        </p:attrNameLst>
                                      </p:cBhvr>
                                      <p:to>
                                        <p:strVal val="visible"/>
                                      </p:to>
                                    </p:set>
                                    <p:animEffect transition="in" filter="fade">
                                      <p:cBhvr>
                                        <p:cTn id="35" dur="1250"/>
                                        <p:tgtEl>
                                          <p:spTgt spid="386"/>
                                        </p:tgtEl>
                                      </p:cBhvr>
                                    </p:animEffect>
                                  </p:childTnLst>
                                </p:cTn>
                              </p:par>
                            </p:childTnLst>
                          </p:cTn>
                        </p:par>
                        <p:par>
                          <p:cTn id="36" fill="hold">
                            <p:stCondLst>
                              <p:cond delay="10000"/>
                            </p:stCondLst>
                            <p:childTnLst>
                              <p:par>
                                <p:cTn id="37" presetID="10" presetClass="entr" presetSubtype="0"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941" y="422497"/>
            <a:ext cx="10668000" cy="1325563"/>
          </a:xfrm>
        </p:spPr>
        <p:txBody>
          <a:bodyPr>
            <a:noAutofit/>
          </a:bodyPr>
          <a:lstStyle/>
          <a:p>
            <a:r>
              <a:rPr lang="en-US" sz="4000" dirty="0">
                <a:solidFill>
                  <a:srgbClr val="0070C0"/>
                </a:solidFill>
                <a:latin typeface="Segoe UI Light" panose="020B0502040204020203" pitchFamily="34" charset="0"/>
                <a:cs typeface="Segoe UI Light" panose="020B0502040204020203" pitchFamily="34" charset="0"/>
              </a:rPr>
              <a:t>An ADL Store </a:t>
            </a:r>
            <a:br>
              <a:rPr lang="en-US" sz="4000" dirty="0">
                <a:solidFill>
                  <a:srgbClr val="00B0F0"/>
                </a:solidFill>
                <a:latin typeface="Segoe UI Light" panose="020B0502040204020203" pitchFamily="34" charset="0"/>
                <a:cs typeface="Segoe UI Light" panose="020B0502040204020203" pitchFamily="34" charset="0"/>
              </a:rPr>
            </a:br>
            <a:r>
              <a:rPr lang="en-US" sz="3200" dirty="0">
                <a:cs typeface="Segoe UI" panose="020B0502040204020203" pitchFamily="34" charset="0"/>
              </a:rPr>
              <a:t>No limits to </a:t>
            </a:r>
            <a:r>
              <a:rPr lang="en-US" sz="3200" b="1" dirty="0">
                <a:cs typeface="Segoe UI" panose="020B0502040204020203" pitchFamily="34" charset="0"/>
              </a:rPr>
              <a:t>SCALE</a:t>
            </a:r>
            <a:br>
              <a:rPr lang="en-US" sz="4000" b="1" dirty="0">
                <a:cs typeface="Segoe UI" panose="020B0502040204020203" pitchFamily="34" charset="0"/>
              </a:rPr>
            </a:br>
            <a:endParaRPr lang="en-US" sz="4000" dirty="0">
              <a:solidFill>
                <a:srgbClr val="00B0F0"/>
              </a:solidFill>
              <a:latin typeface="Segoe UI Light" panose="020B0502040204020203" pitchFamily="34" charset="0"/>
              <a:cs typeface="Segoe UI Light" panose="020B0502040204020203" pitchFamily="34" charset="0"/>
            </a:endParaRPr>
          </a:p>
        </p:txBody>
      </p:sp>
      <p:grpSp>
        <p:nvGrpSpPr>
          <p:cNvPr id="17" name="Group 16"/>
          <p:cNvGrpSpPr/>
          <p:nvPr/>
        </p:nvGrpSpPr>
        <p:grpSpPr>
          <a:xfrm>
            <a:off x="352013" y="1295400"/>
            <a:ext cx="11382787" cy="5094579"/>
            <a:chOff x="3692437" y="924202"/>
            <a:chExt cx="6291601" cy="5121995"/>
          </a:xfrm>
        </p:grpSpPr>
        <p:sp>
          <p:nvSpPr>
            <p:cNvPr id="19" name="Rectangle 18"/>
            <p:cNvSpPr>
              <a:spLocks/>
            </p:cNvSpPr>
            <p:nvPr/>
          </p:nvSpPr>
          <p:spPr>
            <a:xfrm>
              <a:off x="3692437" y="1289194"/>
              <a:ext cx="6291601" cy="2129126"/>
            </a:xfrm>
            <a:prstGeom prst="rect">
              <a:avLst/>
            </a:prstGeom>
            <a:solidFill>
              <a:srgbClr val="0070C0"/>
            </a:solidFill>
            <a:ln w="9525" cap="flat" cmpd="sng" algn="ctr">
              <a:noFill/>
              <a:prstDash val="solid"/>
            </a:ln>
            <a:effectLst/>
          </p:spPr>
          <p:txBody>
            <a:bodyPr lIns="95236" tIns="0" rIns="95236" bIns="76189"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000" b="1" dirty="0">
                  <a:solidFill>
                    <a:schemeClr val="bg1"/>
                  </a:solidFill>
                  <a:latin typeface="+mj-lt"/>
                  <a:cs typeface="Arial"/>
                </a:rPr>
                <a:t>YARN</a:t>
              </a:r>
              <a:endParaRPr lang="en-US" sz="2333" b="1" dirty="0">
                <a:solidFill>
                  <a:schemeClr val="bg1"/>
                </a:solidFill>
                <a:latin typeface="+mj-lt"/>
                <a:cs typeface="Arial"/>
              </a:endParaRPr>
            </a:p>
          </p:txBody>
        </p:sp>
        <p:sp>
          <p:nvSpPr>
            <p:cNvPr id="22" name="Rectangle 21"/>
            <p:cNvSpPr>
              <a:spLocks/>
            </p:cNvSpPr>
            <p:nvPr/>
          </p:nvSpPr>
          <p:spPr>
            <a:xfrm>
              <a:off x="3692437" y="3576479"/>
              <a:ext cx="6291601" cy="1190590"/>
            </a:xfrm>
            <a:prstGeom prst="rect">
              <a:avLst/>
            </a:prstGeom>
            <a:solidFill>
              <a:srgbClr val="5DDFFD"/>
            </a:solidFill>
            <a:ln w="9525" cap="flat" cmpd="sng" algn="ctr">
              <a:noFill/>
              <a:prstDash val="solid"/>
            </a:ln>
            <a:effectLst/>
          </p:spPr>
          <p:txBody>
            <a:bodyPr lIns="95236" tIns="76189" rIns="95236"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2000" b="1" dirty="0" err="1">
                  <a:solidFill>
                    <a:schemeClr val="bg1"/>
                  </a:solidFill>
                  <a:latin typeface="+mj-lt"/>
                  <a:cs typeface="Arial"/>
                </a:rPr>
                <a:t>WebHDFS</a:t>
              </a:r>
              <a:endParaRPr lang="en-US" sz="2333" b="1" dirty="0">
                <a:solidFill>
                  <a:schemeClr val="bg1"/>
                </a:solidFill>
                <a:latin typeface="+mj-lt"/>
                <a:cs typeface="Arial"/>
              </a:endParaRPr>
            </a:p>
          </p:txBody>
        </p:sp>
        <p:grpSp>
          <p:nvGrpSpPr>
            <p:cNvPr id="23" name="Group 22"/>
            <p:cNvGrpSpPr/>
            <p:nvPr/>
          </p:nvGrpSpPr>
          <p:grpSpPr>
            <a:xfrm>
              <a:off x="3692437" y="924202"/>
              <a:ext cx="6291601" cy="5121995"/>
              <a:chOff x="5856244" y="1087395"/>
              <a:chExt cx="7402556" cy="6026423"/>
            </a:xfrm>
            <a:solidFill>
              <a:srgbClr val="808B8D"/>
            </a:solidFill>
          </p:grpSpPr>
          <p:sp>
            <p:nvSpPr>
              <p:cNvPr id="86" name="Rounded Rectangle 85"/>
              <p:cNvSpPr/>
              <p:nvPr/>
            </p:nvSpPr>
            <p:spPr>
              <a:xfrm>
                <a:off x="5856244" y="1087395"/>
                <a:ext cx="7402556" cy="2057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7" name="Rounded Rectangle 86"/>
              <p:cNvSpPr/>
              <p:nvPr/>
            </p:nvSpPr>
            <p:spPr>
              <a:xfrm>
                <a:off x="5856244" y="5056418"/>
                <a:ext cx="7402556" cy="20574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8" name="Hexagon 87"/>
              <p:cNvSpPr/>
              <p:nvPr/>
            </p:nvSpPr>
            <p:spPr>
              <a:xfrm>
                <a:off x="8531803" y="2843132"/>
                <a:ext cx="2051438" cy="62208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9" name="Hexagon 88"/>
              <p:cNvSpPr/>
              <p:nvPr/>
            </p:nvSpPr>
            <p:spPr>
              <a:xfrm>
                <a:off x="8531803" y="4774380"/>
                <a:ext cx="2051438" cy="622080"/>
              </a:xfrm>
              <a:prstGeom prst="hexagon">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4" name="Rounded Rectangle 23"/>
            <p:cNvSpPr/>
            <p:nvPr/>
          </p:nvSpPr>
          <p:spPr>
            <a:xfrm>
              <a:off x="3822495" y="1075935"/>
              <a:ext cx="2720093" cy="1410562"/>
            </a:xfrm>
            <a:prstGeom prst="roundRect">
              <a:avLst>
                <a:gd name="adj" fmla="val 12531"/>
              </a:avLst>
            </a:prstGeom>
            <a:solidFill>
              <a:srgbClr val="2D0CB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ounded Rectangle 24"/>
            <p:cNvSpPr/>
            <p:nvPr/>
          </p:nvSpPr>
          <p:spPr>
            <a:xfrm>
              <a:off x="7107115" y="1063654"/>
              <a:ext cx="2720093" cy="1410562"/>
            </a:xfrm>
            <a:prstGeom prst="roundRect">
              <a:avLst>
                <a:gd name="adj" fmla="val 10178"/>
              </a:avLst>
            </a:prstGeom>
            <a:solidFill>
              <a:srgbClr val="00B0F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30" name="Group 29"/>
            <p:cNvGrpSpPr/>
            <p:nvPr/>
          </p:nvGrpSpPr>
          <p:grpSpPr>
            <a:xfrm>
              <a:off x="4238191" y="4535758"/>
              <a:ext cx="5186743" cy="1338955"/>
              <a:chOff x="5643352" y="6249485"/>
              <a:chExt cx="6102604" cy="1575384"/>
            </a:xfrm>
            <a:solidFill>
              <a:srgbClr val="95A5A5"/>
            </a:solidFill>
          </p:grpSpPr>
          <p:grpSp>
            <p:nvGrpSpPr>
              <p:cNvPr id="68" name="Group 67"/>
              <p:cNvGrpSpPr/>
              <p:nvPr/>
            </p:nvGrpSpPr>
            <p:grpSpPr>
              <a:xfrm>
                <a:off x="5643352" y="6249485"/>
                <a:ext cx="974009" cy="1575384"/>
                <a:chOff x="5643352" y="6249485"/>
                <a:chExt cx="974009" cy="1575384"/>
              </a:xfrm>
              <a:grpFill/>
            </p:grpSpPr>
            <p:sp>
              <p:nvSpPr>
                <p:cNvPr id="84" name="Rounded Rectangle 83"/>
                <p:cNvSpPr>
                  <a:spLocks/>
                </p:cNvSpPr>
                <p:nvPr/>
              </p:nvSpPr>
              <p:spPr>
                <a:xfrm>
                  <a:off x="5643352"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85" name="Rounded Rectangle 84"/>
                <p:cNvSpPr>
                  <a:spLocks/>
                </p:cNvSpPr>
                <p:nvPr/>
              </p:nvSpPr>
              <p:spPr>
                <a:xfrm>
                  <a:off x="5643352"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nvGrpSpPr>
              <p:cNvPr id="69" name="Group 68"/>
              <p:cNvGrpSpPr/>
              <p:nvPr/>
            </p:nvGrpSpPr>
            <p:grpSpPr>
              <a:xfrm>
                <a:off x="6669071" y="6249485"/>
                <a:ext cx="974009" cy="1575384"/>
                <a:chOff x="6669540" y="6249485"/>
                <a:chExt cx="974009" cy="1575384"/>
              </a:xfrm>
              <a:grpFill/>
            </p:grpSpPr>
            <p:sp>
              <p:nvSpPr>
                <p:cNvPr id="82" name="Rounded Rectangle 81"/>
                <p:cNvSpPr>
                  <a:spLocks/>
                </p:cNvSpPr>
                <p:nvPr/>
              </p:nvSpPr>
              <p:spPr>
                <a:xfrm>
                  <a:off x="6669540"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83" name="Rounded Rectangle 82"/>
                <p:cNvSpPr>
                  <a:spLocks/>
                </p:cNvSpPr>
                <p:nvPr/>
              </p:nvSpPr>
              <p:spPr>
                <a:xfrm>
                  <a:off x="6669540"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nvGrpSpPr>
              <p:cNvPr id="70" name="Group 69"/>
              <p:cNvGrpSpPr/>
              <p:nvPr/>
            </p:nvGrpSpPr>
            <p:grpSpPr>
              <a:xfrm>
                <a:off x="7694790" y="6249485"/>
                <a:ext cx="974009" cy="1575384"/>
                <a:chOff x="7699832" y="6249485"/>
                <a:chExt cx="974009" cy="1575384"/>
              </a:xfrm>
              <a:grpFill/>
            </p:grpSpPr>
            <p:sp>
              <p:nvSpPr>
                <p:cNvPr id="80" name="Rounded Rectangle 79"/>
                <p:cNvSpPr>
                  <a:spLocks/>
                </p:cNvSpPr>
                <p:nvPr/>
              </p:nvSpPr>
              <p:spPr>
                <a:xfrm>
                  <a:off x="7699832"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81" name="Rounded Rectangle 80"/>
                <p:cNvSpPr>
                  <a:spLocks/>
                </p:cNvSpPr>
                <p:nvPr/>
              </p:nvSpPr>
              <p:spPr>
                <a:xfrm>
                  <a:off x="7699832"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nvGrpSpPr>
              <p:cNvPr id="71" name="Group 70"/>
              <p:cNvGrpSpPr/>
              <p:nvPr/>
            </p:nvGrpSpPr>
            <p:grpSpPr>
              <a:xfrm>
                <a:off x="9746228" y="6249485"/>
                <a:ext cx="974009" cy="1575384"/>
                <a:chOff x="9745759" y="6249485"/>
                <a:chExt cx="974009" cy="1575384"/>
              </a:xfrm>
              <a:grpFill/>
            </p:grpSpPr>
            <p:sp>
              <p:nvSpPr>
                <p:cNvPr id="78" name="Rounded Rectangle 77"/>
                <p:cNvSpPr>
                  <a:spLocks/>
                </p:cNvSpPr>
                <p:nvPr/>
              </p:nvSpPr>
              <p:spPr>
                <a:xfrm>
                  <a:off x="9745759"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79" name="Rounded Rectangle 78"/>
                <p:cNvSpPr>
                  <a:spLocks/>
                </p:cNvSpPr>
                <p:nvPr/>
              </p:nvSpPr>
              <p:spPr>
                <a:xfrm>
                  <a:off x="9745759"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nvGrpSpPr>
              <p:cNvPr id="72" name="Group 71"/>
              <p:cNvGrpSpPr/>
              <p:nvPr/>
            </p:nvGrpSpPr>
            <p:grpSpPr>
              <a:xfrm>
                <a:off x="10771947" y="6249485"/>
                <a:ext cx="974009" cy="1575384"/>
                <a:chOff x="10771947" y="6249485"/>
                <a:chExt cx="974009" cy="1575384"/>
              </a:xfrm>
              <a:grpFill/>
            </p:grpSpPr>
            <p:sp>
              <p:nvSpPr>
                <p:cNvPr id="76" name="Rounded Rectangle 75"/>
                <p:cNvSpPr>
                  <a:spLocks/>
                </p:cNvSpPr>
                <p:nvPr/>
              </p:nvSpPr>
              <p:spPr>
                <a:xfrm>
                  <a:off x="10771947"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77" name="Rounded Rectangle 76"/>
                <p:cNvSpPr>
                  <a:spLocks/>
                </p:cNvSpPr>
                <p:nvPr/>
              </p:nvSpPr>
              <p:spPr>
                <a:xfrm>
                  <a:off x="10771947"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nvGrpSpPr>
              <p:cNvPr id="73" name="Group 72"/>
              <p:cNvGrpSpPr/>
              <p:nvPr/>
            </p:nvGrpSpPr>
            <p:grpSpPr>
              <a:xfrm>
                <a:off x="8720509" y="6249485"/>
                <a:ext cx="974009" cy="1575384"/>
                <a:chOff x="8733139" y="6249485"/>
                <a:chExt cx="974009" cy="1575384"/>
              </a:xfrm>
              <a:grpFill/>
            </p:grpSpPr>
            <p:sp>
              <p:nvSpPr>
                <p:cNvPr id="74" name="Rounded Rectangle 73"/>
                <p:cNvSpPr>
                  <a:spLocks/>
                </p:cNvSpPr>
                <p:nvPr/>
              </p:nvSpPr>
              <p:spPr>
                <a:xfrm>
                  <a:off x="8733139" y="7068404"/>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sp>
              <p:nvSpPr>
                <p:cNvPr id="75" name="Rounded Rectangle 74"/>
                <p:cNvSpPr>
                  <a:spLocks/>
                </p:cNvSpPr>
                <p:nvPr/>
              </p:nvSpPr>
              <p:spPr>
                <a:xfrm>
                  <a:off x="8733139" y="6249485"/>
                  <a:ext cx="974009" cy="756465"/>
                </a:xfrm>
                <a:prstGeom prst="roundRect">
                  <a:avLst>
                    <a:gd name="adj" fmla="val 5758"/>
                  </a:avLst>
                </a:prstGeom>
                <a:solidFill>
                  <a:schemeClr val="accent5">
                    <a:lumMod val="50000"/>
                  </a:schemeClr>
                </a:solid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750" dirty="0">
                      <a:noFill/>
                      <a:cs typeface="Arial"/>
                    </a:rPr>
                    <a:t>1</a:t>
                  </a:r>
                </a:p>
              </p:txBody>
            </p:sp>
          </p:grpSp>
        </p:grpSp>
        <p:sp>
          <p:nvSpPr>
            <p:cNvPr id="31" name="TextBox 30"/>
            <p:cNvSpPr txBox="1"/>
            <p:nvPr/>
          </p:nvSpPr>
          <p:spPr>
            <a:xfrm>
              <a:off x="3822496" y="1942923"/>
              <a:ext cx="2720093" cy="388795"/>
            </a:xfrm>
            <a:prstGeom prst="rect">
              <a:avLst/>
            </a:prstGeom>
            <a:noFill/>
            <a:ln>
              <a:noFill/>
            </a:ln>
          </p:spPr>
          <p:txBody>
            <a:bodyPr wrap="square" rtlCol="0">
              <a:spAutoFit/>
            </a:bodyPr>
            <a:lstStyle/>
            <a:p>
              <a:pPr algn="ctr" defTabSz="476149">
                <a:defRPr/>
              </a:pPr>
              <a:r>
                <a:rPr lang="en-US" sz="2000" b="1" kern="0" dirty="0">
                  <a:solidFill>
                    <a:prstClr val="white"/>
                  </a:solidFill>
                  <a:latin typeface="+mj-lt"/>
                </a:rPr>
                <a:t>U-SQL | Hive*</a:t>
              </a:r>
            </a:p>
          </p:txBody>
        </p:sp>
        <p:sp>
          <p:nvSpPr>
            <p:cNvPr id="32" name="TextBox 31"/>
            <p:cNvSpPr txBox="1"/>
            <p:nvPr/>
          </p:nvSpPr>
          <p:spPr>
            <a:xfrm>
              <a:off x="3822495" y="1172827"/>
              <a:ext cx="2720093" cy="458587"/>
            </a:xfrm>
            <a:prstGeom prst="rect">
              <a:avLst/>
            </a:prstGeom>
            <a:noFill/>
            <a:ln>
              <a:noFill/>
            </a:ln>
          </p:spPr>
          <p:txBody>
            <a:bodyPr wrap="square" rtlCol="0">
              <a:spAutoFit/>
            </a:bodyPr>
            <a:lstStyle/>
            <a:p>
              <a:pPr algn="ctr" defTabSz="476149">
                <a:defRPr/>
              </a:pPr>
              <a:r>
                <a:rPr lang="en-US" sz="2333" kern="0" dirty="0">
                  <a:solidFill>
                    <a:prstClr val="white"/>
                  </a:solidFill>
                  <a:latin typeface="Segoe UI Semibold" panose="020B0702040204020203" pitchFamily="34" charset="0"/>
                  <a:cs typeface="Segoe UI Semibold" panose="020B0702040204020203" pitchFamily="34" charset="0"/>
                </a:rPr>
                <a:t>ADL Analytics</a:t>
              </a:r>
            </a:p>
          </p:txBody>
        </p:sp>
        <p:sp>
          <p:nvSpPr>
            <p:cNvPr id="33" name="TextBox 32"/>
            <p:cNvSpPr txBox="1"/>
            <p:nvPr/>
          </p:nvSpPr>
          <p:spPr>
            <a:xfrm>
              <a:off x="7100784" y="1167102"/>
              <a:ext cx="2720093" cy="458587"/>
            </a:xfrm>
            <a:prstGeom prst="rect">
              <a:avLst/>
            </a:prstGeom>
            <a:noFill/>
            <a:ln>
              <a:noFill/>
            </a:ln>
          </p:spPr>
          <p:txBody>
            <a:bodyPr wrap="square" rtlCol="0">
              <a:spAutoFit/>
            </a:bodyPr>
            <a:lstStyle/>
            <a:p>
              <a:pPr marL="0" lvl="1" algn="ctr" defTabSz="476149">
                <a:defRPr/>
              </a:pPr>
              <a:r>
                <a:rPr lang="en-US" sz="2333" kern="0" dirty="0">
                  <a:solidFill>
                    <a:prstClr val="white"/>
                  </a:solidFill>
                  <a:latin typeface="Segoe UI Semibold" panose="020B0702040204020203" pitchFamily="34" charset="0"/>
                  <a:cs typeface="Segoe UI Semibold" panose="020B0702040204020203" pitchFamily="34" charset="0"/>
                </a:rPr>
                <a:t>ADL HDInsight</a:t>
              </a:r>
            </a:p>
          </p:txBody>
        </p:sp>
        <p:sp>
          <p:nvSpPr>
            <p:cNvPr id="34" name="Freeform 5"/>
            <p:cNvSpPr>
              <a:spLocks noEditPoints="1"/>
            </p:cNvSpPr>
            <p:nvPr/>
          </p:nvSpPr>
          <p:spPr bwMode="auto">
            <a:xfrm>
              <a:off x="4450992" y="4686826"/>
              <a:ext cx="396565" cy="374974"/>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23341" tIns="23341" rIns="0" bIns="23341" numCol="1" anchor="t" anchorCtr="0" compatLnSpc="1">
              <a:prstTxWarp prst="textNoShape">
                <a:avLst/>
              </a:prstTxWarp>
            </a:bodyPr>
            <a:lstStyle/>
            <a:p>
              <a:pPr defTabSz="476149">
                <a:defRPr/>
              </a:pPr>
              <a:endParaRPr lang="en-US" sz="667" kern="0">
                <a:solidFill>
                  <a:prstClr val="black"/>
                </a:solidFill>
              </a:endParaRPr>
            </a:p>
          </p:txBody>
        </p:sp>
        <p:grpSp>
          <p:nvGrpSpPr>
            <p:cNvPr id="35" name="Group 34"/>
            <p:cNvGrpSpPr/>
            <p:nvPr/>
          </p:nvGrpSpPr>
          <p:grpSpPr>
            <a:xfrm>
              <a:off x="5219564" y="4677874"/>
              <a:ext cx="661153" cy="416058"/>
              <a:chOff x="2769908" y="1409697"/>
              <a:chExt cx="1965320" cy="1055586"/>
            </a:xfrm>
            <a:solidFill>
              <a:schemeClr val="bg1"/>
            </a:solidFill>
          </p:grpSpPr>
          <p:sp>
            <p:nvSpPr>
              <p:cNvPr id="65"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23341" rIns="0" rtlCol="0" anchor="ctr"/>
              <a:lstStyle/>
              <a:p>
                <a:pPr defTabSz="466769">
                  <a:defRPr/>
                </a:pPr>
                <a:endParaRPr lang="en-US" sz="667" kern="0">
                  <a:solidFill>
                    <a:srgbClr val="008272"/>
                  </a:solidFill>
                </a:endParaRPr>
              </a:p>
            </p:txBody>
          </p:sp>
          <p:sp>
            <p:nvSpPr>
              <p:cNvPr id="66"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defTabSz="466615">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defTabSz="420089">
                  <a:defRPr/>
                </a:pPr>
                <a:endParaRPr lang="en-US" sz="667" kern="0" spc="-70" dirty="0">
                  <a:gradFill>
                    <a:gsLst>
                      <a:gs pos="0">
                        <a:srgbClr val="FFFFFF"/>
                      </a:gs>
                      <a:gs pos="100000">
                        <a:srgbClr val="FFFFFF"/>
                      </a:gs>
                    </a:gsLst>
                    <a:lin ang="5400000" scaled="0"/>
                  </a:gradFill>
                </a:endParaRPr>
              </a:p>
            </p:txBody>
          </p:sp>
        </p:grpSp>
        <p:sp>
          <p:nvSpPr>
            <p:cNvPr id="36" name="Rounded Rectangle 18"/>
            <p:cNvSpPr/>
            <p:nvPr/>
          </p:nvSpPr>
          <p:spPr bwMode="auto">
            <a:xfrm>
              <a:off x="6174925" y="4664577"/>
              <a:ext cx="432445" cy="44956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41" tIns="23341" rIns="0" bIns="46682" numCol="1" spcCol="0" rtlCol="0" fromWordArt="0" anchor="b" anchorCtr="0" forceAA="0" compatLnSpc="1">
              <a:prstTxWarp prst="textNoShape">
                <a:avLst/>
              </a:prstTxWarp>
              <a:noAutofit/>
            </a:bodyPr>
            <a:lstStyle/>
            <a:p>
              <a:pPr defTabSz="466615">
                <a:defRPr/>
              </a:pPr>
              <a:endParaRPr lang="en-US" sz="667" kern="0" spc="-25"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36"/>
            <p:cNvSpPr>
              <a:spLocks noChangeAspect="1"/>
            </p:cNvSpPr>
            <p:nvPr/>
          </p:nvSpPr>
          <p:spPr bwMode="auto">
            <a:xfrm>
              <a:off x="7079691" y="4659585"/>
              <a:ext cx="387895" cy="382066"/>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41" tIns="74692" rIns="0" bIns="74692" numCol="1" spcCol="0" rtlCol="0" fromWordArt="0" anchor="t" anchorCtr="0" forceAA="0" compatLnSpc="1">
              <a:prstTxWarp prst="textNoShape">
                <a:avLst/>
              </a:prstTxWarp>
              <a:noAutofit/>
            </a:bodyPr>
            <a:lstStyle/>
            <a:p>
              <a:pPr defTabSz="475994">
                <a:lnSpc>
                  <a:spcPct val="90000"/>
                </a:lnSpc>
                <a:defRPr/>
              </a:pPr>
              <a:endParaRPr lang="en-US" sz="66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37"/>
            <p:cNvSpPr/>
            <p:nvPr/>
          </p:nvSpPr>
          <p:spPr>
            <a:xfrm>
              <a:off x="7990738" y="4706634"/>
              <a:ext cx="251826" cy="312422"/>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23341" rIns="0" rtlCol="0" anchor="ctr">
              <a:noAutofit/>
            </a:bodyPr>
            <a:lstStyle/>
            <a:p>
              <a:pPr defTabSz="475922">
                <a:defRPr/>
              </a:pPr>
              <a:endParaRPr lang="en-US" sz="667" kern="0">
                <a:solidFill>
                  <a:srgbClr val="505050"/>
                </a:solidFill>
              </a:endParaRPr>
            </a:p>
          </p:txBody>
        </p:sp>
        <p:sp>
          <p:nvSpPr>
            <p:cNvPr id="39" name="Freeform 7"/>
            <p:cNvSpPr>
              <a:spLocks noEditPoints="1"/>
            </p:cNvSpPr>
            <p:nvPr/>
          </p:nvSpPr>
          <p:spPr bwMode="auto">
            <a:xfrm>
              <a:off x="5384433" y="5350879"/>
              <a:ext cx="292171" cy="353825"/>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23341" tIns="23340" rIns="0" bIns="23340" numCol="1" rtlCol="0" anchor="ctr" anchorCtr="0" compatLnSpc="1">
              <a:prstTxWarp prst="textNoShape">
                <a:avLst/>
              </a:prstTxWarp>
            </a:bodyPr>
            <a:lstStyle/>
            <a:p>
              <a:pPr defTabSz="420089">
                <a:defRPr/>
              </a:pPr>
              <a:endParaRPr lang="en-US" sz="667" kern="0" spc="-70" dirty="0">
                <a:solidFill>
                  <a:srgbClr val="008272"/>
                </a:solidFill>
              </a:endParaRPr>
            </a:p>
          </p:txBody>
        </p:sp>
        <p:sp>
          <p:nvSpPr>
            <p:cNvPr id="40" name="Frame 5"/>
            <p:cNvSpPr>
              <a:spLocks noChangeAspect="1"/>
            </p:cNvSpPr>
            <p:nvPr/>
          </p:nvSpPr>
          <p:spPr bwMode="auto">
            <a:xfrm>
              <a:off x="7163292" y="5355171"/>
              <a:ext cx="284889" cy="3210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3341" tIns="27455" rIns="0" bIns="54910" numCol="1" spcCol="0" rtlCol="0" fromWordArt="0" anchor="b" anchorCtr="0" forceAA="0" compatLnSpc="1">
              <a:prstTxWarp prst="textNoShape">
                <a:avLst/>
              </a:prstTxWarp>
              <a:noAutofit/>
            </a:bodyPr>
            <a:lstStyle/>
            <a:p>
              <a:pPr defTabSz="548802">
                <a:defRPr/>
              </a:pPr>
              <a:endParaRPr lang="en-US" sz="667" kern="0" spc="-3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34"/>
            <p:cNvSpPr>
              <a:spLocks noEditPoints="1"/>
            </p:cNvSpPr>
            <p:nvPr/>
          </p:nvSpPr>
          <p:spPr bwMode="auto">
            <a:xfrm>
              <a:off x="4380156" y="5329763"/>
              <a:ext cx="467402" cy="453636"/>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sp>
          <p:nvSpPr>
            <p:cNvPr id="42" name="Freeform 53"/>
            <p:cNvSpPr>
              <a:spLocks noEditPoints="1"/>
            </p:cNvSpPr>
            <p:nvPr/>
          </p:nvSpPr>
          <p:spPr bwMode="auto">
            <a:xfrm>
              <a:off x="6243275" y="5273346"/>
              <a:ext cx="377072" cy="531989"/>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sp>
          <p:nvSpPr>
            <p:cNvPr id="43" name="Freeform 16"/>
            <p:cNvSpPr>
              <a:spLocks noChangeAspect="1" noEditPoints="1"/>
            </p:cNvSpPr>
            <p:nvPr/>
          </p:nvSpPr>
          <p:spPr bwMode="auto">
            <a:xfrm>
              <a:off x="8784841" y="4694062"/>
              <a:ext cx="452354" cy="437895"/>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grpSp>
          <p:nvGrpSpPr>
            <p:cNvPr id="44" name="Group 43"/>
            <p:cNvGrpSpPr/>
            <p:nvPr/>
          </p:nvGrpSpPr>
          <p:grpSpPr>
            <a:xfrm>
              <a:off x="7970606" y="5303904"/>
              <a:ext cx="291332" cy="475031"/>
              <a:chOff x="8597110" y="4718972"/>
              <a:chExt cx="361215" cy="561776"/>
            </a:xfrm>
            <a:solidFill>
              <a:schemeClr val="bg1"/>
            </a:solidFill>
          </p:grpSpPr>
          <p:sp>
            <p:nvSpPr>
              <p:cNvPr id="6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sp>
            <p:nvSpPr>
              <p:cNvPr id="6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sp>
            <p:nvSpPr>
              <p:cNvPr id="6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47604" tIns="23802" rIns="47604" bIns="23802" numCol="1" anchor="t" anchorCtr="0" compatLnSpc="1">
                <a:prstTxWarp prst="textNoShape">
                  <a:avLst/>
                </a:prstTxWarp>
              </a:bodyPr>
              <a:lstStyle/>
              <a:p>
                <a:pPr defTabSz="485514">
                  <a:defRPr/>
                </a:pPr>
                <a:endParaRPr lang="en-US" sz="1667" kern="0">
                  <a:solidFill>
                    <a:srgbClr val="333333"/>
                  </a:solidFill>
                  <a:ea typeface="MS PGothic" panose="020B0600070205080204" pitchFamily="34" charset="-128"/>
                </a:endParaRPr>
              </a:p>
            </p:txBody>
          </p:sp>
        </p:grpSp>
        <p:grpSp>
          <p:nvGrpSpPr>
            <p:cNvPr id="45" name="Group 44"/>
            <p:cNvGrpSpPr/>
            <p:nvPr/>
          </p:nvGrpSpPr>
          <p:grpSpPr>
            <a:xfrm>
              <a:off x="8759551" y="5325018"/>
              <a:ext cx="571753" cy="426165"/>
              <a:chOff x="4746174" y="1443592"/>
              <a:chExt cx="4626425" cy="3905619"/>
            </a:xfrm>
            <a:solidFill>
              <a:schemeClr val="bg1"/>
            </a:solidFill>
          </p:grpSpPr>
          <p:grpSp>
            <p:nvGrpSpPr>
              <p:cNvPr id="48" name="Group 386"/>
              <p:cNvGrpSpPr>
                <a:grpSpLocks noChangeAspect="1"/>
              </p:cNvGrpSpPr>
              <p:nvPr/>
            </p:nvGrpSpPr>
            <p:grpSpPr bwMode="auto">
              <a:xfrm>
                <a:off x="4746174" y="2973316"/>
                <a:ext cx="1414644" cy="2318435"/>
                <a:chOff x="-1261" y="1888"/>
                <a:chExt cx="576" cy="944"/>
              </a:xfrm>
              <a:grpFill/>
            </p:grpSpPr>
            <p:sp>
              <p:nvSpPr>
                <p:cNvPr id="59"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w="9525">
                  <a:noFill/>
                  <a:round/>
                  <a:headEnd/>
                  <a:tailEnd/>
                </a:ln>
                <a:extLst/>
              </p:spPr>
              <p:txBody>
                <a:bodyPr vert="horz" wrap="square" lIns="47611" tIns="23806" rIns="47611" bIns="23806" numCol="1" anchor="t" anchorCtr="0" compatLnSpc="1">
                  <a:prstTxWarp prst="textNoShape">
                    <a:avLst/>
                  </a:prstTxWarp>
                </a:bodyPr>
                <a:lstStyle/>
                <a:p>
                  <a:pPr defTabSz="476039">
                    <a:defRPr/>
                  </a:pPr>
                  <a:endParaRPr lang="en-US" sz="1500" kern="0">
                    <a:solidFill>
                      <a:srgbClr val="FFFFFF"/>
                    </a:solidFill>
                    <a:ea typeface="MS PGothic" panose="020B0600070205080204" pitchFamily="34" charset="-128"/>
                  </a:endParaRPr>
                </a:p>
              </p:txBody>
            </p:sp>
            <p:sp>
              <p:nvSpPr>
                <p:cNvPr id="60"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w="9525">
                  <a:noFill/>
                  <a:round/>
                  <a:headEnd/>
                  <a:tailEnd/>
                </a:ln>
                <a:extLst/>
              </p:spPr>
              <p:txBody>
                <a:bodyPr vert="horz" wrap="square" lIns="47611" tIns="23806" rIns="47611" bIns="23806" numCol="1" anchor="t" anchorCtr="0" compatLnSpc="1">
                  <a:prstTxWarp prst="textNoShape">
                    <a:avLst/>
                  </a:prstTxWarp>
                </a:bodyPr>
                <a:lstStyle/>
                <a:p>
                  <a:pPr defTabSz="476039">
                    <a:defRPr/>
                  </a:pPr>
                  <a:endParaRPr lang="en-US" sz="1500" kern="0">
                    <a:solidFill>
                      <a:srgbClr val="FFFFFF"/>
                    </a:solidFill>
                    <a:ea typeface="MS PGothic" panose="020B0600070205080204" pitchFamily="34" charset="-128"/>
                  </a:endParaRPr>
                </a:p>
              </p:txBody>
            </p:sp>
            <p:sp>
              <p:nvSpPr>
                <p:cNvPr id="61"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w="9525">
                  <a:solidFill>
                    <a:srgbClr val="000000"/>
                  </a:solidFill>
                  <a:round/>
                  <a:headEnd/>
                  <a:tailEnd/>
                </a:ln>
                <a:extLst/>
              </p:spPr>
              <p:txBody>
                <a:bodyPr vert="horz" wrap="square" lIns="47611" tIns="23806" rIns="47611" bIns="23806" numCol="1" anchor="t" anchorCtr="0" compatLnSpc="1">
                  <a:prstTxWarp prst="textNoShape">
                    <a:avLst/>
                  </a:prstTxWarp>
                </a:bodyPr>
                <a:lstStyle/>
                <a:p>
                  <a:pPr defTabSz="476039">
                    <a:defRPr/>
                  </a:pPr>
                  <a:endParaRPr lang="en-US" sz="1500" kern="0">
                    <a:solidFill>
                      <a:srgbClr val="FFFFFF"/>
                    </a:solidFill>
                    <a:ea typeface="MS PGothic" panose="020B0600070205080204" pitchFamily="34" charset="-128"/>
                  </a:endParaRPr>
                </a:p>
              </p:txBody>
            </p:sp>
          </p:grpSp>
          <p:grpSp>
            <p:nvGrpSpPr>
              <p:cNvPr id="49" name="Group 48"/>
              <p:cNvGrpSpPr/>
              <p:nvPr/>
            </p:nvGrpSpPr>
            <p:grpSpPr>
              <a:xfrm>
                <a:off x="5345484" y="1443592"/>
                <a:ext cx="1381398" cy="1269128"/>
                <a:chOff x="5345480" y="1443592"/>
                <a:chExt cx="1381394" cy="1269128"/>
              </a:xfrm>
              <a:grpFill/>
            </p:grpSpPr>
            <p:sp>
              <p:nvSpPr>
                <p:cNvPr id="57" name="Bent Arrow 56"/>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Isosceles Triangle 57"/>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p:cNvGrpSpPr/>
              <p:nvPr/>
            </p:nvGrpSpPr>
            <p:grpSpPr>
              <a:xfrm rot="10800000">
                <a:off x="7049746" y="4080083"/>
                <a:ext cx="1381398" cy="1269128"/>
                <a:chOff x="5345480" y="1443592"/>
                <a:chExt cx="1381394" cy="1269128"/>
              </a:xfrm>
              <a:grpFill/>
            </p:grpSpPr>
            <p:sp>
              <p:nvSpPr>
                <p:cNvPr id="55" name="Bent Arrow 54"/>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Isosceles Triangle 55"/>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50"/>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5224" tIns="76178" rIns="95224" bIns="76178" numCol="1" spcCol="0" rtlCol="0" fromWordArt="0" anchor="t" anchorCtr="0" forceAA="0" compatLnSpc="1">
                <a:prstTxWarp prst="textNoShape">
                  <a:avLst/>
                </a:prstTxWarp>
                <a:noAutofit/>
              </a:bodyPr>
              <a:lstStyle/>
              <a:p>
                <a:pPr algn="ctr" defTabSz="485466">
                  <a:lnSpc>
                    <a:spcPct val="90000"/>
                  </a:lnSpc>
                  <a:defRPr/>
                </a:pPr>
                <a:endParaRPr lang="en-US" sz="233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 name="TextBox 45"/>
            <p:cNvSpPr txBox="1"/>
            <p:nvPr/>
          </p:nvSpPr>
          <p:spPr>
            <a:xfrm>
              <a:off x="6068519" y="4046060"/>
              <a:ext cx="1732433" cy="458587"/>
            </a:xfrm>
            <a:prstGeom prst="rect">
              <a:avLst/>
            </a:prstGeom>
            <a:noFill/>
            <a:ln>
              <a:no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sz="2333" dirty="0"/>
                <a:t>ADL Store</a:t>
              </a:r>
              <a:endParaRPr lang="en-US" sz="2666" dirty="0"/>
            </a:p>
          </p:txBody>
        </p:sp>
        <p:sp>
          <p:nvSpPr>
            <p:cNvPr id="47" name="TextBox 46"/>
            <p:cNvSpPr txBox="1"/>
            <p:nvPr/>
          </p:nvSpPr>
          <p:spPr>
            <a:xfrm>
              <a:off x="7079691" y="1942923"/>
              <a:ext cx="2741186" cy="388795"/>
            </a:xfrm>
            <a:prstGeom prst="rect">
              <a:avLst/>
            </a:prstGeom>
            <a:noFill/>
            <a:ln>
              <a:noFill/>
            </a:ln>
          </p:spPr>
          <p:txBody>
            <a:bodyPr wrap="square" rtlCol="0">
              <a:spAutoFit/>
            </a:bodyPr>
            <a:lstStyle/>
            <a:p>
              <a:pPr algn="ctr" defTabSz="476149">
                <a:defRPr/>
              </a:pPr>
              <a:r>
                <a:rPr lang="en-US" sz="2000" b="1" kern="0" dirty="0">
                  <a:solidFill>
                    <a:prstClr val="white"/>
                  </a:solidFill>
                  <a:latin typeface="+mj-lt"/>
                </a:rPr>
                <a:t>Hive | Spark | Storm</a:t>
              </a:r>
            </a:p>
          </p:txBody>
        </p:sp>
      </p:grpSp>
      <p:sp>
        <p:nvSpPr>
          <p:cNvPr id="90" name="Rectangle 89"/>
          <p:cNvSpPr/>
          <p:nvPr/>
        </p:nvSpPr>
        <p:spPr>
          <a:xfrm>
            <a:off x="340941" y="3407644"/>
            <a:ext cx="1177630" cy="369332"/>
          </a:xfrm>
          <a:prstGeom prst="rect">
            <a:avLst/>
          </a:prstGeom>
        </p:spPr>
        <p:txBody>
          <a:bodyPr wrap="none">
            <a:spAutoFit/>
          </a:bodyPr>
          <a:lstStyle/>
          <a:p>
            <a:pPr algn="r">
              <a:defRPr/>
            </a:pPr>
            <a:r>
              <a:rPr lang="en-US" b="1" dirty="0">
                <a:solidFill>
                  <a:schemeClr val="bg1"/>
                </a:solidFill>
              </a:rPr>
              <a:t>Compute</a:t>
            </a:r>
          </a:p>
        </p:txBody>
      </p:sp>
      <p:sp>
        <p:nvSpPr>
          <p:cNvPr id="91" name="Rectangle 90"/>
          <p:cNvSpPr/>
          <p:nvPr/>
        </p:nvSpPr>
        <p:spPr>
          <a:xfrm>
            <a:off x="397588" y="4109987"/>
            <a:ext cx="691215" cy="369332"/>
          </a:xfrm>
          <a:prstGeom prst="rect">
            <a:avLst/>
          </a:prstGeom>
        </p:spPr>
        <p:txBody>
          <a:bodyPr wrap="none">
            <a:spAutoFit/>
          </a:bodyPr>
          <a:lstStyle/>
          <a:p>
            <a:pPr algn="r"/>
            <a:r>
              <a:rPr lang="en-US" b="1" dirty="0">
                <a:solidFill>
                  <a:schemeClr val="bg1"/>
                </a:solidFill>
              </a:rPr>
              <a:t>Data</a:t>
            </a:r>
          </a:p>
        </p:txBody>
      </p:sp>
    </p:spTree>
    <p:extLst>
      <p:ext uri="{BB962C8B-B14F-4D97-AF65-F5344CB8AC3E}">
        <p14:creationId xmlns:p14="http://schemas.microsoft.com/office/powerpoint/2010/main" val="1333407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79214"/>
            <a:ext cx="10962861" cy="1325563"/>
          </a:xfrm>
        </p:spPr>
        <p:txBody>
          <a:bodyPr/>
          <a:lstStyle/>
          <a:p>
            <a:r>
              <a:rPr lang="en-US" dirty="0">
                <a:solidFill>
                  <a:srgbClr val="0070C0"/>
                </a:solidFill>
              </a:rPr>
              <a:t>ADL Store offers massive throughput</a:t>
            </a:r>
          </a:p>
        </p:txBody>
      </p:sp>
      <p:sp>
        <p:nvSpPr>
          <p:cNvPr id="12" name="Rectangle 11"/>
          <p:cNvSpPr/>
          <p:nvPr/>
        </p:nvSpPr>
        <p:spPr bwMode="auto">
          <a:xfrm>
            <a:off x="0" y="1282063"/>
            <a:ext cx="12192000" cy="4858855"/>
          </a:xfrm>
          <a:prstGeom prst="rect">
            <a:avLst/>
          </a:prstGeom>
          <a:solidFill>
            <a:schemeClr val="bg1">
              <a:lumMod val="95000"/>
            </a:schemeClr>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457200" rIns="5760720" bIns="91440" numCol="1" spcCol="0" rtlCol="0" fromWordArt="0" anchor="t" anchorCtr="0" forceAA="0" compatLnSpc="1">
            <a:prstTxWarp prst="textNoShape">
              <a:avLst/>
            </a:prstTxWarp>
            <a:noAutofit/>
          </a:bodyPr>
          <a:lstStyle/>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endParaRPr kumimoji="0" lang="en-GB" sz="2200" b="0" i="0" u="none" strike="noStrike" kern="0" cap="none" spc="0" normalizeH="0" baseline="0" noProof="0" dirty="0">
              <a:ln>
                <a:noFill/>
              </a:ln>
              <a:solidFill>
                <a:srgbClr val="505050"/>
              </a:solidFill>
              <a:effectLst/>
              <a:uLnTx/>
              <a:uFillTx/>
              <a:ea typeface="Segoe UI" pitchFamily="34" charset="0"/>
              <a:cs typeface="Segoe UI" pitchFamily="34" charset="0"/>
            </a:endParaRP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0" cap="none" spc="0" normalizeH="0" baseline="0" noProof="0" dirty="0">
                <a:ln>
                  <a:noFill/>
                </a:ln>
                <a:solidFill>
                  <a:srgbClr val="505050"/>
                </a:solidFill>
                <a:effectLst/>
                <a:uLnTx/>
                <a:uFillTx/>
                <a:ea typeface="Segoe UI" pitchFamily="34" charset="0"/>
                <a:cs typeface="Segoe UI" pitchFamily="34" charset="0"/>
              </a:rPr>
              <a:t>Through read parallelism ADL Store provides massive throughput</a:t>
            </a:r>
          </a:p>
          <a:p>
            <a:pPr marL="347472" marR="0" lvl="0" indent="-292608" defTabSz="914400" eaLnBrk="1" fontAlgn="base" latinLnBrk="0" hangingPunct="1">
              <a:lnSpc>
                <a:spcPct val="100000"/>
              </a:lnSpc>
              <a:spcBef>
                <a:spcPts val="600"/>
              </a:spcBef>
              <a:spcAft>
                <a:spcPts val="600"/>
              </a:spcAft>
              <a:buClr>
                <a:srgbClr val="50B347"/>
              </a:buClr>
              <a:buSzPct val="100000"/>
              <a:buFontTx/>
              <a:buBlip>
                <a:blip r:embed="rId3"/>
              </a:buBlip>
              <a:tabLst>
                <a:tab pos="658368" algn="l"/>
              </a:tabLst>
              <a:defRPr/>
            </a:pPr>
            <a:r>
              <a:rPr kumimoji="0" lang="en-GB" sz="2200" b="0" i="0" u="none" strike="noStrike" kern="0" cap="none" spc="0" normalizeH="0" baseline="0" noProof="0" dirty="0">
                <a:ln>
                  <a:noFill/>
                </a:ln>
                <a:solidFill>
                  <a:srgbClr val="505050"/>
                </a:solidFill>
                <a:effectLst/>
                <a:uLnTx/>
                <a:uFillTx/>
                <a:ea typeface="Segoe UI" pitchFamily="34" charset="0"/>
                <a:cs typeface="Segoe UI" pitchFamily="34" charset="0"/>
              </a:rPr>
              <a:t>Each read operation on a ADL Store file results in multiple read operations executed in parallel against the backend storage data nodes</a:t>
            </a:r>
          </a:p>
          <a:p>
            <a:pPr marL="54864" marR="0" lvl="0" indent="0" defTabSz="914400" eaLnBrk="1" fontAlgn="base" latinLnBrk="0" hangingPunct="1">
              <a:lnSpc>
                <a:spcPct val="100000"/>
              </a:lnSpc>
              <a:spcBef>
                <a:spcPts val="600"/>
              </a:spcBef>
              <a:spcAft>
                <a:spcPts val="600"/>
              </a:spcAft>
              <a:buClr>
                <a:srgbClr val="50B347"/>
              </a:buClr>
              <a:buSzPct val="100000"/>
              <a:buFontTx/>
              <a:buNone/>
              <a:tabLst>
                <a:tab pos="658368" algn="l"/>
              </a:tabLst>
              <a:defRPr/>
            </a:pPr>
            <a:endParaRPr kumimoji="0" lang="en-GB" sz="2200" b="0" i="0" u="none" strike="noStrike" kern="0" cap="none" spc="0" normalizeH="0" baseline="0" noProof="0" dirty="0">
              <a:ln>
                <a:noFill/>
              </a:ln>
              <a:solidFill>
                <a:srgbClr val="505050"/>
              </a:solidFill>
              <a:effectLst/>
              <a:uLnTx/>
              <a:uFillTx/>
              <a:ea typeface="Segoe UI" pitchFamily="34" charset="0"/>
              <a:cs typeface="Segoe UI" pitchFamily="34" charset="0"/>
            </a:endParaRPr>
          </a:p>
        </p:txBody>
      </p:sp>
      <p:cxnSp>
        <p:nvCxnSpPr>
          <p:cNvPr id="52" name="Straight Connector 51"/>
          <p:cNvCxnSpPr>
            <a:endCxn id="69" idx="0"/>
          </p:cNvCxnSpPr>
          <p:nvPr/>
        </p:nvCxnSpPr>
        <p:spPr>
          <a:xfrm>
            <a:off x="8946082" y="1879391"/>
            <a:ext cx="0" cy="372196"/>
          </a:xfrm>
          <a:prstGeom prst="line">
            <a:avLst/>
          </a:prstGeom>
          <a:ln w="19050">
            <a:solidFill>
              <a:schemeClr val="bg1">
                <a:lumMod val="50000"/>
              </a:schemeClr>
            </a:solidFill>
            <a:headEnd type="none"/>
            <a:tailEnd type="triangle" w="lg" len="med"/>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7984417" y="1527491"/>
            <a:ext cx="1923330" cy="2769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rPr>
              <a:t>Read operation</a:t>
            </a:r>
          </a:p>
        </p:txBody>
      </p:sp>
      <p:grpSp>
        <p:nvGrpSpPr>
          <p:cNvPr id="74" name="Group 73"/>
          <p:cNvGrpSpPr/>
          <p:nvPr/>
        </p:nvGrpSpPr>
        <p:grpSpPr>
          <a:xfrm>
            <a:off x="7176390" y="2251587"/>
            <a:ext cx="3539384" cy="1071716"/>
            <a:chOff x="7176390" y="2251587"/>
            <a:chExt cx="3539384" cy="1071716"/>
          </a:xfrm>
        </p:grpSpPr>
        <p:sp>
          <p:nvSpPr>
            <p:cNvPr id="76" name="Rectangle 75"/>
            <p:cNvSpPr/>
            <p:nvPr/>
          </p:nvSpPr>
          <p:spPr bwMode="auto">
            <a:xfrm>
              <a:off x="7176390" y="2251587"/>
              <a:ext cx="3539384" cy="1071716"/>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Azure Data Lake Store file</a:t>
              </a:r>
            </a:p>
          </p:txBody>
        </p:sp>
        <p:sp>
          <p:nvSpPr>
            <p:cNvPr id="78" name="TextBox 77"/>
            <p:cNvSpPr txBox="1"/>
            <p:nvPr/>
          </p:nvSpPr>
          <p:spPr>
            <a:xfrm>
              <a:off x="9433326" y="2894176"/>
              <a:ext cx="94578" cy="153964"/>
            </a:xfrm>
            <a:prstGeom prst="rect">
              <a:avLst/>
            </a:prstGeom>
            <a:noFill/>
            <a:ln>
              <a:noFill/>
            </a:ln>
          </p:spPr>
          <p:txBody>
            <a:bodyPr wrap="none" lIns="0" tIns="0" rIns="0" bIns="0" rtlCol="0">
              <a:noAutofit/>
            </a:bodyPr>
            <a:lstStyle/>
            <a:p>
              <a:pPr marL="0" marR="0" lvl="0" indent="0" defTabSz="932742"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FFFFFF"/>
                  </a:solidFill>
                  <a:effectLst/>
                  <a:uLnTx/>
                  <a:uFillTx/>
                </a:rPr>
                <a:t>…</a:t>
              </a:r>
            </a:p>
          </p:txBody>
        </p:sp>
        <p:grpSp>
          <p:nvGrpSpPr>
            <p:cNvPr id="79" name="Group 78"/>
            <p:cNvGrpSpPr/>
            <p:nvPr/>
          </p:nvGrpSpPr>
          <p:grpSpPr>
            <a:xfrm>
              <a:off x="7323223" y="2668529"/>
              <a:ext cx="813348" cy="585287"/>
              <a:chOff x="7230343" y="2865889"/>
              <a:chExt cx="565425" cy="406881"/>
            </a:xfrm>
          </p:grpSpPr>
          <p:pic>
            <p:nvPicPr>
              <p:cNvPr id="9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4" name="Rectangle 93"/>
              <p:cNvSpPr/>
              <p:nvPr/>
            </p:nvSpPr>
            <p:spPr>
              <a:xfrm>
                <a:off x="7261486" y="3017337"/>
                <a:ext cx="425309" cy="137348"/>
              </a:xfrm>
              <a:prstGeom prst="rect">
                <a:avLst/>
              </a:prstGeom>
              <a:solidFill>
                <a:schemeClr val="bg1"/>
              </a:solidFill>
            </p:spPr>
            <p:txBody>
              <a:bodyPr wrap="square" lIns="0" tIns="0" rIns="0" bIns="0">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1 </a:t>
                </a:r>
              </a:p>
            </p:txBody>
          </p:sp>
          <p:pic>
            <p:nvPicPr>
              <p:cNvPr id="9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nvGrpSpPr>
            <p:cNvPr id="81" name="Group 80"/>
            <p:cNvGrpSpPr/>
            <p:nvPr/>
          </p:nvGrpSpPr>
          <p:grpSpPr>
            <a:xfrm>
              <a:off x="8368499" y="2668529"/>
              <a:ext cx="813348" cy="585287"/>
              <a:chOff x="7230343" y="2865889"/>
              <a:chExt cx="565425" cy="406881"/>
            </a:xfrm>
          </p:grpSpPr>
          <p:pic>
            <p:nvPicPr>
              <p:cNvPr id="86"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90" name="Rectangle 89"/>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2 </a:t>
                </a:r>
              </a:p>
            </p:txBody>
          </p:sp>
          <p:pic>
            <p:nvPicPr>
              <p:cNvPr id="91"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7" y="2865889"/>
                <a:ext cx="557784" cy="135502"/>
              </a:xfrm>
              <a:prstGeom prst="rect">
                <a:avLst/>
              </a:prstGeom>
              <a:noFill/>
            </p:spPr>
          </p:pic>
        </p:grpSp>
        <p:grpSp>
          <p:nvGrpSpPr>
            <p:cNvPr id="82" name="Group 81"/>
            <p:cNvGrpSpPr/>
            <p:nvPr/>
          </p:nvGrpSpPr>
          <p:grpSpPr>
            <a:xfrm>
              <a:off x="9715165" y="2668529"/>
              <a:ext cx="813348" cy="585287"/>
              <a:chOff x="7230343" y="2865889"/>
              <a:chExt cx="565425" cy="406881"/>
            </a:xfrm>
          </p:grpSpPr>
          <p:pic>
            <p:nvPicPr>
              <p:cNvPr id="83" name="Picture 2" descr="\\MAGNUM\Projects\Microsoft\Cloud Power FY12\Design\ICONS_PNG\Server.png"/>
              <p:cNvPicPr>
                <a:picLocks noChangeAspect="1" noChangeArrowheads="1"/>
              </p:cNvPicPr>
              <p:nvPr/>
            </p:nvPicPr>
            <p:blipFill rotWithShape="1">
              <a:blip r:embed="rId4" cstate="print">
                <a:lum bright="100000"/>
              </a:blip>
              <a:srcRect l="19080" t="53857" r="18421" b="10243"/>
              <a:stretch/>
            </p:blipFill>
            <p:spPr bwMode="auto">
              <a:xfrm>
                <a:off x="7230343" y="2947987"/>
                <a:ext cx="565425" cy="324783"/>
              </a:xfrm>
              <a:prstGeom prst="rect">
                <a:avLst/>
              </a:prstGeom>
              <a:noFill/>
            </p:spPr>
          </p:pic>
          <p:sp>
            <p:nvSpPr>
              <p:cNvPr id="84" name="Rectangle 83"/>
              <p:cNvSpPr/>
              <p:nvPr/>
            </p:nvSpPr>
            <p:spPr>
              <a:xfrm>
                <a:off x="7261486" y="3017338"/>
                <a:ext cx="425309" cy="137348"/>
              </a:xfrm>
              <a:prstGeom prst="rect">
                <a:avLst/>
              </a:prstGeom>
              <a:solidFill>
                <a:schemeClr val="bg1"/>
              </a:solidFill>
            </p:spPr>
            <p:txBody>
              <a:bodyPr wrap="square" lIns="0" tIns="0" rIns="0" bIns="0">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2 </a:t>
                </a:r>
              </a:p>
            </p:txBody>
          </p:sp>
          <p:pic>
            <p:nvPicPr>
              <p:cNvPr id="85" name="Picture 2" descr="\\MAGNUM\Projects\Microsoft\Cloud Power FY12\Design\ICONS_PNG\Server.png"/>
              <p:cNvPicPr>
                <a:picLocks noChangeArrowheads="1"/>
              </p:cNvPicPr>
              <p:nvPr/>
            </p:nvPicPr>
            <p:blipFill rotWithShape="1">
              <a:blip r:embed="rId4" cstate="print">
                <a:lum bright="100000"/>
              </a:blip>
              <a:srcRect l="19080" t="11111" r="18421" b="73453"/>
              <a:stretch/>
            </p:blipFill>
            <p:spPr bwMode="auto">
              <a:xfrm>
                <a:off x="7235105" y="2865889"/>
                <a:ext cx="557784" cy="135502"/>
              </a:xfrm>
              <a:prstGeom prst="rect">
                <a:avLst/>
              </a:prstGeom>
              <a:noFill/>
            </p:spPr>
          </p:pic>
        </p:grpSp>
      </p:grpSp>
      <p:grpSp>
        <p:nvGrpSpPr>
          <p:cNvPr id="96" name="Group 95"/>
          <p:cNvGrpSpPr/>
          <p:nvPr/>
        </p:nvGrpSpPr>
        <p:grpSpPr>
          <a:xfrm>
            <a:off x="6243858" y="3755923"/>
            <a:ext cx="5404449" cy="1605912"/>
            <a:chOff x="6243858" y="3755923"/>
            <a:chExt cx="5404449" cy="1605912"/>
          </a:xfrm>
        </p:grpSpPr>
        <p:sp>
          <p:nvSpPr>
            <p:cNvPr id="97" name="Rectangle 96"/>
            <p:cNvSpPr/>
            <p:nvPr/>
          </p:nvSpPr>
          <p:spPr bwMode="auto">
            <a:xfrm>
              <a:off x="6243858" y="3755923"/>
              <a:ext cx="5404449" cy="1605912"/>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6637" rIns="0" bIns="46637" numCol="1" rtlCol="0" anchor="b" anchorCtr="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Backend storage</a:t>
              </a:r>
            </a:p>
          </p:txBody>
        </p:sp>
        <p:sp>
          <p:nvSpPr>
            <p:cNvPr id="98" name="Rectangle 97"/>
            <p:cNvSpPr/>
            <p:nvPr/>
          </p:nvSpPr>
          <p:spPr bwMode="auto">
            <a:xfrm>
              <a:off x="6335951" y="3874409"/>
              <a:ext cx="831416" cy="112317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sp>
          <p:nvSpPr>
            <p:cNvPr id="99" name="Rectangle 98"/>
            <p:cNvSpPr/>
            <p:nvPr/>
          </p:nvSpPr>
          <p:spPr bwMode="auto">
            <a:xfrm>
              <a:off x="8076982" y="3869995"/>
              <a:ext cx="831416" cy="1127584"/>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sp>
          <p:nvSpPr>
            <p:cNvPr id="100" name="Rectangle 99"/>
            <p:cNvSpPr/>
            <p:nvPr/>
          </p:nvSpPr>
          <p:spPr bwMode="auto">
            <a:xfrm>
              <a:off x="8983769" y="3869995"/>
              <a:ext cx="831416" cy="1127583"/>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sp>
          <p:nvSpPr>
            <p:cNvPr id="101" name="Rectangle 100"/>
            <p:cNvSpPr/>
            <p:nvPr/>
          </p:nvSpPr>
          <p:spPr bwMode="auto">
            <a:xfrm>
              <a:off x="9854284"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sp>
          <p:nvSpPr>
            <p:cNvPr id="102" name="Rectangle 101"/>
            <p:cNvSpPr/>
            <p:nvPr/>
          </p:nvSpPr>
          <p:spPr bwMode="auto">
            <a:xfrm>
              <a:off x="10714365" y="3869995"/>
              <a:ext cx="831416" cy="1127581"/>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sp>
          <p:nvSpPr>
            <p:cNvPr id="103" name="Rectangle 102"/>
            <p:cNvSpPr/>
            <p:nvPr/>
          </p:nvSpPr>
          <p:spPr bwMode="auto">
            <a:xfrm>
              <a:off x="7206466" y="3869995"/>
              <a:ext cx="831416" cy="1127585"/>
            </a:xfrm>
            <a:prstGeom prst="rect">
              <a:avLst/>
            </a:prstGeom>
            <a:solidFill>
              <a:schemeClr val="accent1"/>
            </a:solidFill>
            <a:ln w="3175" cap="flat" cmpd="sng" algn="ctr">
              <a:noFill/>
              <a:prstDash val="solid"/>
              <a:headEnd type="none" w="med" len="med"/>
              <a:tailEnd type="none" w="med" len="med"/>
            </a:ln>
            <a:effectLst/>
          </p:spPr>
          <p:txBody>
            <a:bodyPr vert="horz" wrap="square" lIns="91440" tIns="45720" rIns="91440" bIns="45720" numCol="1" rtlCol="0" anchor="b" anchorCtr="0" compatLnSpc="1">
              <a:prstTxWarp prst="textNoShape">
                <a:avLst/>
              </a:prstTxWarp>
              <a:no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chemeClr val="bg1"/>
                  </a:solidFill>
                  <a:effectLst/>
                  <a:uLnTx/>
                  <a:uFillTx/>
                </a:rPr>
                <a:t>Data node</a:t>
              </a:r>
            </a:p>
          </p:txBody>
        </p:sp>
        <p:grpSp>
          <p:nvGrpSpPr>
            <p:cNvPr id="104" name="Group 103"/>
            <p:cNvGrpSpPr/>
            <p:nvPr/>
          </p:nvGrpSpPr>
          <p:grpSpPr>
            <a:xfrm>
              <a:off x="6468946" y="4012744"/>
              <a:ext cx="565425" cy="711494"/>
              <a:chOff x="7196823" y="2632752"/>
              <a:chExt cx="565425" cy="711494"/>
            </a:xfrm>
          </p:grpSpPr>
          <p:pic>
            <p:nvPicPr>
              <p:cNvPr id="12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21" name="Rectangle 120"/>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nvGrpSpPr>
            <p:cNvPr id="105" name="Group 104"/>
            <p:cNvGrpSpPr/>
            <p:nvPr/>
          </p:nvGrpSpPr>
          <p:grpSpPr>
            <a:xfrm>
              <a:off x="7339461" y="4012744"/>
              <a:ext cx="565425" cy="711494"/>
              <a:chOff x="7196823" y="2632752"/>
              <a:chExt cx="565425" cy="711494"/>
            </a:xfrm>
          </p:grpSpPr>
          <p:pic>
            <p:nvPicPr>
              <p:cNvPr id="118"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9" name="Rectangle 118"/>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nvGrpSpPr>
            <p:cNvPr id="106" name="Group 105"/>
            <p:cNvGrpSpPr/>
            <p:nvPr/>
          </p:nvGrpSpPr>
          <p:grpSpPr>
            <a:xfrm>
              <a:off x="8204759" y="4012744"/>
              <a:ext cx="565425" cy="711494"/>
              <a:chOff x="7196823" y="2632752"/>
              <a:chExt cx="565425" cy="711494"/>
            </a:xfrm>
          </p:grpSpPr>
          <p:pic>
            <p:nvPicPr>
              <p:cNvPr id="116"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7" name="Rectangle 116"/>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nvGrpSpPr>
            <p:cNvPr id="107" name="Group 106"/>
            <p:cNvGrpSpPr/>
            <p:nvPr/>
          </p:nvGrpSpPr>
          <p:grpSpPr>
            <a:xfrm>
              <a:off x="9116764" y="4012744"/>
              <a:ext cx="565425" cy="711494"/>
              <a:chOff x="7196823" y="2632752"/>
              <a:chExt cx="565425" cy="711494"/>
            </a:xfrm>
          </p:grpSpPr>
          <p:pic>
            <p:nvPicPr>
              <p:cNvPr id="114"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5" name="Rectangle 114"/>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nvGrpSpPr>
            <p:cNvPr id="108" name="Group 107"/>
            <p:cNvGrpSpPr/>
            <p:nvPr/>
          </p:nvGrpSpPr>
          <p:grpSpPr>
            <a:xfrm>
              <a:off x="9982062" y="4012744"/>
              <a:ext cx="565425" cy="711494"/>
              <a:chOff x="7196823" y="2632752"/>
              <a:chExt cx="565425" cy="711494"/>
            </a:xfrm>
          </p:grpSpPr>
          <p:pic>
            <p:nvPicPr>
              <p:cNvPr id="112"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3" name="Rectangle 112"/>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nvGrpSpPr>
            <p:cNvPr id="109" name="Group 108"/>
            <p:cNvGrpSpPr/>
            <p:nvPr/>
          </p:nvGrpSpPr>
          <p:grpSpPr>
            <a:xfrm>
              <a:off x="10837855" y="4012744"/>
              <a:ext cx="565425" cy="711494"/>
              <a:chOff x="7196823" y="2632752"/>
              <a:chExt cx="565425" cy="711494"/>
            </a:xfrm>
          </p:grpSpPr>
          <p:pic>
            <p:nvPicPr>
              <p:cNvPr id="110" name="Picture 2" descr="\\MAGNUM\Projects\Microsoft\Cloud Power FY12\Design\ICONS_PNG\Server.png"/>
              <p:cNvPicPr>
                <a:picLocks noChangeAspect="1" noChangeArrowheads="1"/>
              </p:cNvPicPr>
              <p:nvPr/>
            </p:nvPicPr>
            <p:blipFill rotWithShape="1">
              <a:blip r:embed="rId4" cstate="print">
                <a:lum bright="100000"/>
              </a:blip>
              <a:srcRect l="19080" t="11111" r="18421" b="10243"/>
              <a:stretch/>
            </p:blipFill>
            <p:spPr bwMode="auto">
              <a:xfrm>
                <a:off x="7196823" y="2632752"/>
                <a:ext cx="565425" cy="711494"/>
              </a:xfrm>
              <a:prstGeom prst="rect">
                <a:avLst/>
              </a:prstGeom>
              <a:noFill/>
            </p:spPr>
          </p:pic>
          <p:sp>
            <p:nvSpPr>
              <p:cNvPr id="111" name="Rectangle 110"/>
              <p:cNvSpPr/>
              <p:nvPr/>
            </p:nvSpPr>
            <p:spPr>
              <a:xfrm>
                <a:off x="7280415" y="3097550"/>
                <a:ext cx="295938" cy="124650"/>
              </a:xfrm>
              <a:prstGeom prst="rect">
                <a:avLst/>
              </a:prstGeom>
              <a:solidFill>
                <a:schemeClr val="bg1"/>
              </a:solidFill>
            </p:spPr>
            <p:txBody>
              <a:bodyPr wrap="square" lIns="0" tIns="0" rIns="0" bIns="0">
                <a:spAutoFit/>
              </a:bodyPr>
              <a:lstStyle/>
              <a:p>
                <a:pPr marL="0" marR="0" lvl="0" indent="0" algn="ctr" defTabSz="932742"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chemeClr val="tx2"/>
                    </a:solidFill>
                    <a:effectLst/>
                    <a:uLnTx/>
                    <a:uFillTx/>
                    <a:ea typeface="Arial Unicode MS" panose="020B0604020202020204" pitchFamily="34" charset="-128"/>
                    <a:cs typeface="Arial Unicode MS" panose="020B0604020202020204" pitchFamily="34" charset="-128"/>
                  </a:rPr>
                  <a:t>Block </a:t>
                </a:r>
              </a:p>
            </p:txBody>
          </p:sp>
        </p:grpSp>
      </p:grpSp>
      <p:grpSp>
        <p:nvGrpSpPr>
          <p:cNvPr id="122" name="Group 121"/>
          <p:cNvGrpSpPr/>
          <p:nvPr/>
        </p:nvGrpSpPr>
        <p:grpSpPr>
          <a:xfrm>
            <a:off x="6751659" y="3323303"/>
            <a:ext cx="4378414" cy="551106"/>
            <a:chOff x="6751659" y="3323303"/>
            <a:chExt cx="4378414" cy="551106"/>
          </a:xfrm>
        </p:grpSpPr>
        <p:cxnSp>
          <p:nvCxnSpPr>
            <p:cNvPr id="123" name="Straight Arrow Connector 122"/>
            <p:cNvCxnSpPr>
              <a:endCxn id="103" idx="0"/>
            </p:cNvCxnSpPr>
            <p:nvPr/>
          </p:nvCxnSpPr>
          <p:spPr>
            <a:xfrm>
              <a:off x="7622174"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8492690"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9399477"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10269992" y="3581400"/>
              <a:ext cx="0" cy="288595"/>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H="1">
              <a:off x="8943975" y="3323303"/>
              <a:ext cx="2107" cy="25809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98" idx="0"/>
              <a:endCxn id="102" idx="0"/>
            </p:cNvCxnSpPr>
            <p:nvPr/>
          </p:nvCxnSpPr>
          <p:spPr>
            <a:xfrm rot="5400000" flipH="1" flipV="1">
              <a:off x="8938659" y="1682995"/>
              <a:ext cx="4414" cy="4378414"/>
            </a:xfrm>
            <a:prstGeom prst="bentConnector3">
              <a:avLst>
                <a:gd name="adj1" fmla="val 6573720"/>
              </a:avLst>
            </a:prstGeom>
            <a:ln>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64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75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325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1000"/>
                                        <p:tgtEl>
                                          <p:spTgt spid="12">
                                            <p:txEl>
                                              <p:pRg st="1" end="1"/>
                                            </p:txEl>
                                          </p:spTgt>
                                        </p:tgtEl>
                                      </p:cBhvr>
                                    </p:animEffect>
                                  </p:childTnLst>
                                </p:cTn>
                              </p:par>
                            </p:childTnLst>
                          </p:cTn>
                        </p:par>
                        <p:par>
                          <p:cTn id="12" fill="hold">
                            <p:stCondLst>
                              <p:cond delay="4250"/>
                            </p:stCondLst>
                            <p:childTnLst>
                              <p:par>
                                <p:cTn id="13" presetID="22" presetClass="entr" presetSubtype="8"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left)">
                                      <p:cBhvr>
                                        <p:cTn id="15" dur="1250"/>
                                        <p:tgtEl>
                                          <p:spTgt spid="12">
                                            <p:txEl>
                                              <p:pRg st="2" end="2"/>
                                            </p:txEl>
                                          </p:spTgt>
                                        </p:tgtEl>
                                      </p:cBhvr>
                                    </p:animEffect>
                                  </p:childTnLst>
                                </p:cTn>
                              </p:par>
                            </p:childTnLst>
                          </p:cTn>
                        </p:par>
                        <p:par>
                          <p:cTn id="16" fill="hold">
                            <p:stCondLst>
                              <p:cond delay="5500"/>
                            </p:stCondLst>
                            <p:childTnLst>
                              <p:par>
                                <p:cTn id="17" presetID="10" presetClass="entr" presetSubtype="0"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par>
                          <p:cTn id="20" fill="hold">
                            <p:stCondLst>
                              <p:cond delay="6000"/>
                            </p:stCondLst>
                            <p:childTnLst>
                              <p:par>
                                <p:cTn id="21" presetID="22" presetClass="entr" presetSubtype="1" fill="hold"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up)">
                                      <p:cBhvr>
                                        <p:cTn id="23" dur="250"/>
                                        <p:tgtEl>
                                          <p:spTgt spid="52"/>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childTnLst>
                          </p:cTn>
                        </p:par>
                        <p:par>
                          <p:cTn id="28" fill="hold">
                            <p:stCondLst>
                              <p:cond delay="6750"/>
                            </p:stCondLst>
                            <p:childTnLst>
                              <p:par>
                                <p:cTn id="29" presetID="22" presetClass="entr" presetSubtype="1" fill="hold" nodeType="after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wipe(up)">
                                      <p:cBhvr>
                                        <p:cTn id="31" dur="500"/>
                                        <p:tgtEl>
                                          <p:spTgt spid="122"/>
                                        </p:tgtEl>
                                      </p:cBhvr>
                                    </p:animEffect>
                                  </p:childTnLst>
                                </p:cTn>
                              </p:par>
                            </p:childTnLst>
                          </p:cTn>
                        </p:par>
                        <p:par>
                          <p:cTn id="32" fill="hold">
                            <p:stCondLst>
                              <p:cond delay="7250"/>
                            </p:stCondLst>
                            <p:childTnLst>
                              <p:par>
                                <p:cTn id="33" presetID="10" presetClass="entr" presetSubtype="0" fill="hold"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ADL Store is HDFS-compatible</a:t>
            </a:r>
          </a:p>
        </p:txBody>
      </p:sp>
      <p:sp>
        <p:nvSpPr>
          <p:cNvPr id="4" name="Rectangle 3"/>
          <p:cNvSpPr/>
          <p:nvPr/>
        </p:nvSpPr>
        <p:spPr>
          <a:xfrm>
            <a:off x="434975" y="1113848"/>
            <a:ext cx="11322050" cy="923330"/>
          </a:xfrm>
          <a:prstGeom prst="rect">
            <a:avLst/>
          </a:prstGeom>
          <a:noFill/>
        </p:spPr>
        <p:txBody>
          <a:bodyPr wrap="square" lIns="0" tIns="91440" rIns="0" bIns="9144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B0F0"/>
                </a:solidFill>
                <a:effectLst/>
                <a:uLnTx/>
                <a:uFillTx/>
                <a:latin typeface="+mj-lt"/>
              </a:rPr>
              <a:t>With a WebHDFS endpoint Azure Data Lake Store is a Hadoop-compatible file system that integrates seamlessly with Azure HDInsight</a:t>
            </a:r>
          </a:p>
        </p:txBody>
      </p:sp>
      <p:grpSp>
        <p:nvGrpSpPr>
          <p:cNvPr id="3" name="Group 2"/>
          <p:cNvGrpSpPr/>
          <p:nvPr/>
        </p:nvGrpSpPr>
        <p:grpSpPr>
          <a:xfrm>
            <a:off x="452117" y="2142779"/>
            <a:ext cx="11304908" cy="694945"/>
            <a:chOff x="452117" y="2142779"/>
            <a:chExt cx="11304908" cy="694945"/>
          </a:xfrm>
        </p:grpSpPr>
        <p:sp>
          <p:nvSpPr>
            <p:cNvPr id="68" name="TextBox 67"/>
            <p:cNvSpPr txBox="1"/>
            <p:nvPr/>
          </p:nvSpPr>
          <p:spPr>
            <a:xfrm>
              <a:off x="452117" y="2142780"/>
              <a:ext cx="1387239" cy="694944"/>
            </a:xfrm>
            <a:prstGeom prst="rect">
              <a:avLst/>
            </a:prstGeom>
            <a:solidFill>
              <a:srgbClr val="969696"/>
            </a:solidFill>
          </p:spPr>
          <p:txBody>
            <a:bodyPr wrap="square" lIns="91440" tIns="146304" rIns="91440" bIns="146304" rtlCol="0" anchor="ctr" anchorCtr="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Map reduce</a:t>
              </a:r>
            </a:p>
          </p:txBody>
        </p:sp>
        <p:sp>
          <p:nvSpPr>
            <p:cNvPr id="70" name="TextBox 69"/>
            <p:cNvSpPr txBox="1"/>
            <p:nvPr/>
          </p:nvSpPr>
          <p:spPr>
            <a:xfrm>
              <a:off x="3331089" y="2142779"/>
              <a:ext cx="1572546" cy="694944"/>
            </a:xfrm>
            <a:prstGeom prst="rect">
              <a:avLst/>
            </a:prstGeom>
            <a:solidFill>
              <a:srgbClr val="009E49"/>
            </a:solidFill>
          </p:spPr>
          <p:txBody>
            <a:bodyPr wrap="square" lIns="91440" tIns="146304" rIns="91440" bIns="146304" rtlCol="0" anchor="ctr" anchorCtr="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rPr>
                <a:t>HBase</a:t>
              </a: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t</a:t>
              </a:r>
              <a:r>
                <a:rPr kumimoji="0" lang="en-US" sz="1400" b="0" i="0" u="none" strike="noStrike" kern="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rPr>
                <a:t>ransactions</a:t>
              </a:r>
              <a:endPar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64" name="TextBox 63"/>
            <p:cNvSpPr txBox="1"/>
            <p:nvPr/>
          </p:nvSpPr>
          <p:spPr>
            <a:xfrm>
              <a:off x="7321456" y="2142780"/>
              <a:ext cx="4435569" cy="694944"/>
            </a:xfrm>
            <a:prstGeom prst="rect">
              <a:avLst/>
            </a:prstGeom>
            <a:solidFill>
              <a:srgbClr val="7FBA00"/>
            </a:solidFill>
          </p:spPr>
          <p:txBody>
            <a:bodyPr wrap="square" lIns="182880" tIns="146304" rIns="182880" bIns="146304" rtlCol="0" anchor="ctr">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Any HDFS application</a:t>
              </a:r>
            </a:p>
          </p:txBody>
        </p:sp>
        <p:sp>
          <p:nvSpPr>
            <p:cNvPr id="78" name="TextBox 77"/>
            <p:cNvSpPr txBox="1"/>
            <p:nvPr/>
          </p:nvSpPr>
          <p:spPr>
            <a:xfrm>
              <a:off x="1946105" y="2142780"/>
              <a:ext cx="1278235" cy="694944"/>
            </a:xfrm>
            <a:prstGeom prst="rect">
              <a:avLst/>
            </a:prstGeom>
            <a:solidFill>
              <a:srgbClr val="FF8C00"/>
            </a:solidFill>
          </p:spPr>
          <p:txBody>
            <a:bodyPr wrap="square" lIns="91440" tIns="146304" rIns="91440" bIns="146304" rtlCol="0" anchor="ctr" anchorCtr="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Hive query</a:t>
              </a:r>
            </a:p>
          </p:txBody>
        </p:sp>
      </p:grpSp>
      <p:grpSp>
        <p:nvGrpSpPr>
          <p:cNvPr id="6" name="Group 5"/>
          <p:cNvGrpSpPr/>
          <p:nvPr/>
        </p:nvGrpSpPr>
        <p:grpSpPr>
          <a:xfrm>
            <a:off x="1145737" y="2837724"/>
            <a:ext cx="8394516" cy="338896"/>
            <a:chOff x="1145737" y="2837724"/>
            <a:chExt cx="8394516" cy="338896"/>
          </a:xfrm>
        </p:grpSpPr>
        <p:cxnSp>
          <p:nvCxnSpPr>
            <p:cNvPr id="72" name="Straight Arrow Connector 71"/>
            <p:cNvCxnSpPr>
              <a:stCxn id="68" idx="2"/>
            </p:cNvCxnSpPr>
            <p:nvPr/>
          </p:nvCxnSpPr>
          <p:spPr>
            <a:xfrm>
              <a:off x="1145737" y="2837724"/>
              <a:ext cx="2026" cy="338896"/>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0" name="Straight Arrow Connector 79"/>
            <p:cNvCxnSpPr/>
            <p:nvPr/>
          </p:nvCxnSpPr>
          <p:spPr>
            <a:xfrm>
              <a:off x="258420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1" name="Straight Arrow Connector 80"/>
            <p:cNvCxnSpPr/>
            <p:nvPr/>
          </p:nvCxnSpPr>
          <p:spPr>
            <a:xfrm>
              <a:off x="4116349"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cxnSp>
          <p:nvCxnSpPr>
            <p:cNvPr id="82" name="Straight Arrow Connector 81"/>
            <p:cNvCxnSpPr/>
            <p:nvPr/>
          </p:nvCxnSpPr>
          <p:spPr>
            <a:xfrm>
              <a:off x="9538227" y="2838766"/>
              <a:ext cx="2026" cy="337854"/>
            </a:xfrm>
            <a:prstGeom prst="straightConnector1">
              <a:avLst/>
            </a:prstGeom>
            <a:noFill/>
            <a:ln w="19050" cap="flat" cmpd="sng" algn="ctr">
              <a:solidFill>
                <a:schemeClr val="bg1">
                  <a:lumMod val="50000"/>
                </a:schemeClr>
              </a:solidFill>
              <a:prstDash val="solid"/>
              <a:miter lim="800000"/>
              <a:headEnd type="none"/>
              <a:tailEnd type="triangle" w="med" len="sm"/>
            </a:ln>
            <a:effectLst/>
          </p:spPr>
        </p:cxnSp>
      </p:grpSp>
      <p:grpSp>
        <p:nvGrpSpPr>
          <p:cNvPr id="7" name="Group 6"/>
          <p:cNvGrpSpPr/>
          <p:nvPr/>
        </p:nvGrpSpPr>
        <p:grpSpPr>
          <a:xfrm>
            <a:off x="452117" y="3148508"/>
            <a:ext cx="11322467" cy="842992"/>
            <a:chOff x="452117" y="3148508"/>
            <a:chExt cx="11322467" cy="842992"/>
          </a:xfrm>
        </p:grpSpPr>
        <p:sp>
          <p:nvSpPr>
            <p:cNvPr id="65" name="Rectangle 64"/>
            <p:cNvSpPr/>
            <p:nvPr/>
          </p:nvSpPr>
          <p:spPr bwMode="auto">
            <a:xfrm>
              <a:off x="452117" y="3183089"/>
              <a:ext cx="4451518" cy="808411"/>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Segoe UI" pitchFamily="34" charset="0"/>
                <a:cs typeface="Segoe UI Light" panose="020B0502040204020203" pitchFamily="34" charset="0"/>
              </a:endParaRPr>
            </a:p>
          </p:txBody>
        </p:sp>
        <p:sp>
          <p:nvSpPr>
            <p:cNvPr id="66" name="TextBox 65"/>
            <p:cNvSpPr txBox="1"/>
            <p:nvPr/>
          </p:nvSpPr>
          <p:spPr>
            <a:xfrm>
              <a:off x="1589550" y="3148508"/>
              <a:ext cx="2176653" cy="510909"/>
            </a:xfrm>
            <a:prstGeom prst="rect">
              <a:avLst/>
            </a:prstGeom>
            <a:noFill/>
          </p:spPr>
          <p:txBody>
            <a:bodyPr wrap="square" lIns="182880" tIns="146304" rIns="182880" bIns="146304"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HDInsight</a:t>
              </a:r>
            </a:p>
          </p:txBody>
        </p:sp>
        <p:sp>
          <p:nvSpPr>
            <p:cNvPr id="67" name="Rectangle 66"/>
            <p:cNvSpPr/>
            <p:nvPr/>
          </p:nvSpPr>
          <p:spPr bwMode="auto">
            <a:xfrm>
              <a:off x="556643" y="3610893"/>
              <a:ext cx="4242467" cy="34234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62" name="Rectangle 61"/>
            <p:cNvSpPr/>
            <p:nvPr/>
          </p:nvSpPr>
          <p:spPr bwMode="auto">
            <a:xfrm>
              <a:off x="7321456" y="3183086"/>
              <a:ext cx="4453128" cy="808412"/>
            </a:xfrm>
            <a:prstGeom prst="rect">
              <a:avLst/>
            </a:prstGeom>
            <a:solidFill>
              <a:srgbClr val="0078D7">
                <a:lumMod val="50000"/>
              </a:srgb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62"/>
            <p:cNvSpPr/>
            <p:nvPr/>
          </p:nvSpPr>
          <p:spPr bwMode="auto">
            <a:xfrm>
              <a:off x="7489360" y="3282279"/>
              <a:ext cx="4117321" cy="61002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Hadoop </a:t>
              </a: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WebHDFS</a:t>
              </a: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 client</a:t>
              </a:r>
            </a:p>
          </p:txBody>
        </p:sp>
        <p:sp>
          <p:nvSpPr>
            <p:cNvPr id="79" name="Freeform 78"/>
            <p:cNvSpPr>
              <a:spLocks noChangeAspect="1"/>
            </p:cNvSpPr>
            <p:nvPr/>
          </p:nvSpPr>
          <p:spPr bwMode="auto">
            <a:xfrm>
              <a:off x="603854" y="3244188"/>
              <a:ext cx="455636" cy="31955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marL="0" marR="0" lvl="0" indent="0" defTabSz="912803" eaLnBrk="1" fontAlgn="base" latinLnBrk="0" hangingPunct="1">
                <a:lnSpc>
                  <a:spcPct val="100000"/>
                </a:lnSpc>
                <a:spcBef>
                  <a:spcPts val="0"/>
                </a:spcBef>
                <a:spcAft>
                  <a:spcPts val="0"/>
                </a:spcAft>
                <a:buClrTx/>
                <a:buSzTx/>
                <a:buFontTx/>
                <a:buNone/>
                <a:tabLst/>
                <a:defRPr/>
              </a:pPr>
              <a:endParaRPr kumimoji="0" lang="en-IN" sz="1567" b="0" i="0" u="none" strike="noStrike" kern="0" cap="none" spc="0" normalizeH="0" baseline="0" noProof="0" dirty="0">
                <a:ln>
                  <a:noFill/>
                </a:ln>
                <a:solidFill>
                  <a:srgbClr val="000000"/>
                </a:solidFill>
                <a:effectLst/>
                <a:uLnTx/>
                <a:uFillTx/>
              </a:endParaRPr>
            </a:p>
          </p:txBody>
        </p:sp>
      </p:grpSp>
      <p:grpSp>
        <p:nvGrpSpPr>
          <p:cNvPr id="8" name="Group 7"/>
          <p:cNvGrpSpPr/>
          <p:nvPr/>
        </p:nvGrpSpPr>
        <p:grpSpPr>
          <a:xfrm>
            <a:off x="2677876" y="3579278"/>
            <a:ext cx="6870144" cy="1244829"/>
            <a:chOff x="2677876" y="3579278"/>
            <a:chExt cx="6870144" cy="1244829"/>
          </a:xfrm>
        </p:grpSpPr>
        <p:cxnSp>
          <p:nvCxnSpPr>
            <p:cNvPr id="76" name="Straight Connector 75"/>
            <p:cNvCxnSpPr>
              <a:stCxn id="75" idx="4"/>
              <a:endCxn id="44" idx="0"/>
            </p:cNvCxnSpPr>
            <p:nvPr/>
          </p:nvCxnSpPr>
          <p:spPr>
            <a:xfrm>
              <a:off x="6096000" y="4541892"/>
              <a:ext cx="0" cy="282215"/>
            </a:xfrm>
            <a:prstGeom prst="line">
              <a:avLst/>
            </a:prstGeom>
            <a:noFill/>
            <a:ln w="19050" cap="flat" cmpd="sng" algn="ctr">
              <a:solidFill>
                <a:schemeClr val="bg1">
                  <a:lumMod val="50000"/>
                </a:schemeClr>
              </a:solidFill>
              <a:prstDash val="solid"/>
              <a:miter lim="800000"/>
              <a:headEnd type="none"/>
              <a:tailEnd type="none"/>
            </a:ln>
            <a:effectLst/>
          </p:spPr>
        </p:cxnSp>
        <p:sp>
          <p:nvSpPr>
            <p:cNvPr id="46" name="TextBox 45"/>
            <p:cNvSpPr txBox="1"/>
            <p:nvPr/>
          </p:nvSpPr>
          <p:spPr>
            <a:xfrm>
              <a:off x="5617651" y="3579278"/>
              <a:ext cx="1281167" cy="726353"/>
            </a:xfrm>
            <a:prstGeom prst="rect">
              <a:avLst/>
            </a:prstGeom>
            <a:noFill/>
            <a:ln>
              <a:noFill/>
            </a:ln>
          </p:spPr>
          <p:txBody>
            <a:bodyPr wrap="square" lIns="182880" tIns="146304" rIns="182880" bIns="146304"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WebHDFS </a:t>
              </a:r>
              <a:b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cs typeface="Segoe UI Semibold" panose="020B0702040204020203" pitchFamily="34" charset="0"/>
                </a:rPr>
                <a:t>endpoint</a:t>
              </a:r>
              <a:endPar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75" name="Oval 74"/>
            <p:cNvSpPr/>
            <p:nvPr/>
          </p:nvSpPr>
          <p:spPr bwMode="auto">
            <a:xfrm>
              <a:off x="5903999" y="4183190"/>
              <a:ext cx="384002" cy="358702"/>
            </a:xfrm>
            <a:prstGeom prst="ellipse">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505050"/>
                </a:solidFill>
                <a:effectLst/>
                <a:uLnTx/>
                <a:uFillTx/>
                <a:latin typeface="Cambria" panose="02040503050406030204" pitchFamily="18" charset="0"/>
                <a:ea typeface="Segoe UI" pitchFamily="34" charset="0"/>
                <a:cs typeface="Segoe UI Light" panose="020B0502040204020203" pitchFamily="34" charset="0"/>
              </a:endParaRPr>
            </a:p>
          </p:txBody>
        </p:sp>
        <p:sp>
          <p:nvSpPr>
            <p:cNvPr id="87" name="TextBox 86"/>
            <p:cNvSpPr txBox="1"/>
            <p:nvPr/>
          </p:nvSpPr>
          <p:spPr>
            <a:xfrm>
              <a:off x="7542179" y="3920614"/>
              <a:ext cx="1193275" cy="803297"/>
            </a:xfrm>
            <a:prstGeom prst="rect">
              <a:avLst/>
            </a:prstGeom>
            <a:noFill/>
          </p:spPr>
          <p:txBody>
            <a:bodyPr wrap="none" lIns="182880" tIns="146304" rIns="182880" bIns="146304" rtlCol="0">
              <a:spAutoFit/>
            </a:bodyPr>
            <a:lstStyle>
              <a:defPPr>
                <a:defRPr lang="en-US"/>
              </a:defPPr>
              <a:lvl1pPr marR="0" lvl="0" indent="0" algn="ctr" defTabSz="932742" fontAlgn="auto">
                <a:spcBef>
                  <a:spcPts val="600"/>
                </a:spcBef>
                <a:buClrTx/>
                <a:buSzTx/>
                <a:buFontTx/>
                <a:buNone/>
                <a:tabLst/>
                <a:defRPr sz="1400" kern="0">
                  <a:solidFill>
                    <a:schemeClr val="tx2"/>
                  </a:solidFill>
                  <a:latin typeface="Segoe UI Semibold" panose="020B0702040204020203" pitchFamily="34" charset="0"/>
                  <a:cs typeface="Segoe UI Semibold" panose="020B0702040204020203" pitchFamily="34" charset="0"/>
                </a:defRPr>
              </a:lvl1p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WebHDFS</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REST API</a:t>
              </a:r>
            </a:p>
          </p:txBody>
        </p:sp>
        <p:cxnSp>
          <p:nvCxnSpPr>
            <p:cNvPr id="34" name="Elbow Connector 33"/>
            <p:cNvCxnSpPr>
              <a:stCxn id="75" idx="6"/>
              <a:endCxn id="62" idx="2"/>
            </p:cNvCxnSpPr>
            <p:nvPr/>
          </p:nvCxnSpPr>
          <p:spPr>
            <a:xfrm flipV="1">
              <a:off x="6288001" y="3991498"/>
              <a:ext cx="3260019" cy="371043"/>
            </a:xfrm>
            <a:prstGeom prst="bentConnector2">
              <a:avLst/>
            </a:prstGeom>
            <a:noFill/>
            <a:ln w="19050" cap="flat" cmpd="sng" algn="ctr">
              <a:solidFill>
                <a:schemeClr val="bg1">
                  <a:lumMod val="50000"/>
                </a:schemeClr>
              </a:solidFill>
              <a:prstDash val="solid"/>
              <a:miter lim="800000"/>
              <a:headEnd type="none"/>
              <a:tailEnd type="none"/>
            </a:ln>
            <a:effectLst/>
          </p:spPr>
        </p:cxnSp>
        <p:cxnSp>
          <p:nvCxnSpPr>
            <p:cNvPr id="85" name="Elbow Connector 84"/>
            <p:cNvCxnSpPr>
              <a:stCxn id="65" idx="2"/>
              <a:endCxn id="75" idx="2"/>
            </p:cNvCxnSpPr>
            <p:nvPr/>
          </p:nvCxnSpPr>
          <p:spPr>
            <a:xfrm rot="16200000" flipH="1">
              <a:off x="4105417" y="2563958"/>
              <a:ext cx="371041" cy="3226123"/>
            </a:xfrm>
            <a:prstGeom prst="bentConnector2">
              <a:avLst/>
            </a:prstGeom>
            <a:noFill/>
            <a:ln w="19050" cap="flat" cmpd="sng" algn="ctr">
              <a:solidFill>
                <a:schemeClr val="bg1">
                  <a:lumMod val="50000"/>
                </a:schemeClr>
              </a:solidFill>
              <a:prstDash val="solid"/>
              <a:miter lim="800000"/>
              <a:headEnd type="none"/>
              <a:tailEnd type="none"/>
            </a:ln>
            <a:effectLst/>
          </p:spPr>
        </p:cxnSp>
        <p:sp>
          <p:nvSpPr>
            <p:cNvPr id="89" name="TextBox 88"/>
            <p:cNvSpPr txBox="1"/>
            <p:nvPr/>
          </p:nvSpPr>
          <p:spPr>
            <a:xfrm>
              <a:off x="3611810" y="3935216"/>
              <a:ext cx="1193275" cy="803297"/>
            </a:xfrm>
            <a:prstGeom prst="rect">
              <a:avLst/>
            </a:prstGeom>
            <a:noFill/>
          </p:spPr>
          <p:txBody>
            <a:bodyPr wrap="none" lIns="182880" tIns="146304" rIns="182880" bIns="146304" rtlCol="0">
              <a:spAutoFit/>
            </a:bodyPr>
            <a:lstStyle/>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WebHDFS</a:t>
              </a:r>
            </a:p>
            <a:p>
              <a:pPr marL="0" marR="0" lvl="0" indent="0" algn="ctr" defTabSz="932742"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REST API</a:t>
              </a:r>
            </a:p>
          </p:txBody>
        </p:sp>
      </p:grpSp>
      <p:sp>
        <p:nvSpPr>
          <p:cNvPr id="5" name="Slide Number Placeholder 4"/>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 name="Group 9"/>
          <p:cNvGrpSpPr/>
          <p:nvPr/>
        </p:nvGrpSpPr>
        <p:grpSpPr>
          <a:xfrm>
            <a:off x="434975" y="4824107"/>
            <a:ext cx="11322050" cy="1460905"/>
            <a:chOff x="434975" y="4824107"/>
            <a:chExt cx="11322050" cy="1460905"/>
          </a:xfrm>
        </p:grpSpPr>
        <p:sp>
          <p:nvSpPr>
            <p:cNvPr id="44" name="Rectangle 43"/>
            <p:cNvSpPr/>
            <p:nvPr/>
          </p:nvSpPr>
          <p:spPr bwMode="auto">
            <a:xfrm>
              <a:off x="434975" y="4824107"/>
              <a:ext cx="11322050" cy="1460905"/>
            </a:xfrm>
            <a:prstGeom prst="rect">
              <a:avLst/>
            </a:prstGeom>
            <a:solidFill>
              <a:schemeClr val="accent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49" name="TextBox 48"/>
            <p:cNvSpPr txBox="1"/>
            <p:nvPr/>
          </p:nvSpPr>
          <p:spPr>
            <a:xfrm>
              <a:off x="2115977" y="5699306"/>
              <a:ext cx="1694411" cy="510909"/>
            </a:xfrm>
            <a:prstGeom prst="rect">
              <a:avLst/>
            </a:prstGeom>
            <a:solidFill>
              <a:schemeClr val="bg1"/>
            </a:solidFill>
          </p:spPr>
          <p:txBody>
            <a:bodyPr wrap="square" lIns="182880" tIns="146304" rIns="182880" bIns="146304" rtlCol="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ADL Store file</a:t>
              </a:r>
            </a:p>
          </p:txBody>
        </p:sp>
        <p:sp>
          <p:nvSpPr>
            <p:cNvPr id="50" name="TextBox 49"/>
            <p:cNvSpPr txBox="1"/>
            <p:nvPr/>
          </p:nvSpPr>
          <p:spPr>
            <a:xfrm>
              <a:off x="5587761" y="5699306"/>
              <a:ext cx="1694411" cy="510909"/>
            </a:xfrm>
            <a:prstGeom prst="rect">
              <a:avLst/>
            </a:prstGeom>
            <a:solidFill>
              <a:schemeClr val="bg1"/>
            </a:solidFill>
          </p:spPr>
          <p:txBody>
            <a:bodyPr wrap="square" lIns="182880" tIns="146304" rIns="182880" bIns="146304" rtlCol="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1" name="TextBox 50"/>
            <p:cNvSpPr txBox="1"/>
            <p:nvPr/>
          </p:nvSpPr>
          <p:spPr>
            <a:xfrm>
              <a:off x="7323653" y="5699306"/>
              <a:ext cx="1694411" cy="510909"/>
            </a:xfrm>
            <a:prstGeom prst="rect">
              <a:avLst/>
            </a:prstGeom>
            <a:solidFill>
              <a:schemeClr val="bg1"/>
            </a:solidFill>
          </p:spPr>
          <p:txBody>
            <a:bodyPr wrap="square" lIns="182880" tIns="146304" rIns="182880" bIns="146304" rtlCol="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2" name="TextBox 51"/>
            <p:cNvSpPr txBox="1"/>
            <p:nvPr/>
          </p:nvSpPr>
          <p:spPr>
            <a:xfrm>
              <a:off x="9059544" y="5699306"/>
              <a:ext cx="1694411" cy="510909"/>
            </a:xfrm>
            <a:prstGeom prst="rect">
              <a:avLst/>
            </a:prstGeom>
            <a:solidFill>
              <a:schemeClr val="bg1"/>
            </a:solidFill>
          </p:spPr>
          <p:txBody>
            <a:bodyPr wrap="square" lIns="182880" tIns="146304" rIns="182880" bIns="146304" rtlCol="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ADL Store f</a:t>
              </a:r>
              <a:r>
                <a:rPr kumimoji="0" lang="en-US" sz="1400" b="0" i="0" u="none" strike="noStrike" kern="0" cap="none" spc="0" normalizeH="0" baseline="0" noProof="0" dirty="0" err="1">
                  <a:ln>
                    <a:noFill/>
                  </a:ln>
                  <a:solidFill>
                    <a:schemeClr val="tx2"/>
                  </a:solidFill>
                  <a:effectLst/>
                  <a:uLnTx/>
                  <a:uFillTx/>
                  <a:latin typeface="Segoe UI Semibold" panose="020B0702040204020203" pitchFamily="34" charset="0"/>
                  <a:cs typeface="Segoe UI Semibold" panose="020B0702040204020203" pitchFamily="34" charset="0"/>
                </a:rPr>
                <a:t>ile</a:t>
              </a:r>
              <a:endPar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53" name="TextBox 52"/>
            <p:cNvSpPr txBox="1"/>
            <p:nvPr/>
          </p:nvSpPr>
          <p:spPr>
            <a:xfrm>
              <a:off x="3851869" y="5699306"/>
              <a:ext cx="1694411" cy="510909"/>
            </a:xfrm>
            <a:prstGeom prst="rect">
              <a:avLst/>
            </a:prstGeom>
            <a:solidFill>
              <a:schemeClr val="bg1"/>
            </a:solidFill>
          </p:spPr>
          <p:txBody>
            <a:bodyPr wrap="square" lIns="182880" tIns="146304" rIns="182880" bIns="146304" rtlCol="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ADL Store file</a:t>
              </a:r>
            </a:p>
          </p:txBody>
        </p:sp>
        <p:sp>
          <p:nvSpPr>
            <p:cNvPr id="91" name="TextBox 90"/>
            <p:cNvSpPr txBox="1"/>
            <p:nvPr/>
          </p:nvSpPr>
          <p:spPr>
            <a:xfrm>
              <a:off x="4925275" y="5277382"/>
              <a:ext cx="2341450" cy="394357"/>
            </a:xfrm>
            <a:prstGeom prst="rect">
              <a:avLst/>
            </a:prstGeom>
            <a:noFill/>
          </p:spPr>
          <p:txBody>
            <a:bodyPr wrap="none" lIns="182880" tIns="146304" rIns="182880" bIns="146304"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Azure Data Lake Store</a:t>
              </a:r>
            </a:p>
          </p:txBody>
        </p:sp>
        <p:pic>
          <p:nvPicPr>
            <p:cNvPr id="9" name="Picture 8"/>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5784944" y="4846411"/>
              <a:ext cx="622112" cy="622112"/>
            </a:xfrm>
            <a:prstGeom prst="rect">
              <a:avLst/>
            </a:prstGeom>
          </p:spPr>
        </p:pic>
      </p:grpSp>
    </p:spTree>
    <p:extLst>
      <p:ext uri="{BB962C8B-B14F-4D97-AF65-F5344CB8AC3E}">
        <p14:creationId xmlns:p14="http://schemas.microsoft.com/office/powerpoint/2010/main" val="1074938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750"/>
                                        <p:tgtEl>
                                          <p:spTgt spid="3"/>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250"/>
                                        <p:tgtEl>
                                          <p:spTgt spid="6"/>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750"/>
                                        <p:tgtEl>
                                          <p:spTgt spid="8"/>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ADL Store: Ingress</a:t>
            </a:r>
          </a:p>
        </p:txBody>
      </p:sp>
      <p:grpSp>
        <p:nvGrpSpPr>
          <p:cNvPr id="4" name="Group 3"/>
          <p:cNvGrpSpPr/>
          <p:nvPr/>
        </p:nvGrpSpPr>
        <p:grpSpPr>
          <a:xfrm>
            <a:off x="434975" y="1123536"/>
            <a:ext cx="11322050" cy="5241552"/>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434975" y="1123536"/>
              <a:ext cx="11322050" cy="369332"/>
            </a:xfrm>
            <a:prstGeom prst="rect">
              <a:avLst/>
            </a:prstGeom>
            <a:solidFill>
              <a:schemeClr val="accent1"/>
            </a:solidFill>
          </p:spPr>
          <p:txBody>
            <a:bodyPr wrap="square" lIns="91440" tIns="45720" rIns="91440" bIns="45720">
              <a:no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Data can be ingested into Azure Data Lake Store from a variety of sources</a:t>
              </a:r>
              <a:r>
                <a:rPr kumimoji="0" lang="en-US" sz="1800" b="0" i="0" u="none" strike="noStrike" kern="0" cap="none" spc="0" normalizeH="0" baseline="0" noProof="0" dirty="0">
                  <a:ln>
                    <a:solidFill>
                      <a:srgbClr val="FFFFFF">
                        <a:alpha val="0"/>
                      </a:srgbClr>
                    </a:solidFill>
                  </a:ln>
                  <a:solidFill>
                    <a:schemeClr val="bg1"/>
                  </a:solidFill>
                  <a:effectLst/>
                  <a:uLnTx/>
                  <a:uFillTx/>
                  <a:ea typeface="Segoe UI" pitchFamily="34" charset="0"/>
                  <a:cs typeface="Segoe UI" pitchFamily="34" charset="0"/>
                </a:rPr>
                <a:t> </a:t>
              </a:r>
            </a:p>
          </p:txBody>
        </p:sp>
      </p:gr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10368686" y="1590805"/>
            <a:ext cx="926279" cy="1264491"/>
            <a:chOff x="10368686" y="1590805"/>
            <a:chExt cx="926279" cy="1264491"/>
          </a:xfrm>
        </p:grpSpPr>
        <p:sp>
          <p:nvSpPr>
            <p:cNvPr id="44" name="Rectangle 43"/>
            <p:cNvSpPr/>
            <p:nvPr/>
          </p:nvSpPr>
          <p:spPr>
            <a:xfrm>
              <a:off x="10368686" y="2639852"/>
              <a:ext cx="926279"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Server logs</a:t>
              </a:r>
            </a:p>
          </p:txBody>
        </p:sp>
        <p:grpSp>
          <p:nvGrpSpPr>
            <p:cNvPr id="371" name="Group 370"/>
            <p:cNvGrpSpPr/>
            <p:nvPr/>
          </p:nvGrpSpPr>
          <p:grpSpPr>
            <a:xfrm>
              <a:off x="10466548" y="1590805"/>
              <a:ext cx="727486" cy="1040636"/>
              <a:chOff x="10587303" y="1590805"/>
              <a:chExt cx="642328" cy="951250"/>
            </a:xfrm>
          </p:grpSpPr>
          <p:pic>
            <p:nvPicPr>
              <p:cNvPr id="55" name="Picture 54"/>
              <p:cNvPicPr>
                <a:picLocks noChangeAspect="1"/>
              </p:cNvPicPr>
              <p:nvPr/>
            </p:nvPicPr>
            <p:blipFill>
              <a:blip r:embed="rId3"/>
              <a:stretch>
                <a:fillRect/>
              </a:stretch>
            </p:blipFill>
            <p:spPr>
              <a:xfrm>
                <a:off x="10587303" y="2089975"/>
                <a:ext cx="240168" cy="452080"/>
              </a:xfrm>
              <a:prstGeom prst="rect">
                <a:avLst/>
              </a:prstGeom>
            </p:spPr>
          </p:pic>
          <p:pic>
            <p:nvPicPr>
              <p:cNvPr id="56" name="Picture 55"/>
              <p:cNvPicPr>
                <a:picLocks noChangeAspect="1"/>
              </p:cNvPicPr>
              <p:nvPr/>
            </p:nvPicPr>
            <p:blipFill>
              <a:blip r:embed="rId4"/>
              <a:stretch>
                <a:fillRect/>
              </a:stretch>
            </p:blipFill>
            <p:spPr>
              <a:xfrm>
                <a:off x="10904699" y="1590805"/>
                <a:ext cx="324932" cy="951250"/>
              </a:xfrm>
              <a:prstGeom prst="rect">
                <a:avLst/>
              </a:prstGeom>
            </p:spPr>
          </p:pic>
        </p:grpSp>
      </p:grpSp>
      <p:grpSp>
        <p:nvGrpSpPr>
          <p:cNvPr id="21" name="Group 20"/>
          <p:cNvGrpSpPr/>
          <p:nvPr/>
        </p:nvGrpSpPr>
        <p:grpSpPr>
          <a:xfrm>
            <a:off x="5330972" y="4308931"/>
            <a:ext cx="1187680" cy="1230714"/>
            <a:chOff x="5330972" y="4308931"/>
            <a:chExt cx="1187680" cy="1230714"/>
          </a:xfrm>
        </p:grpSpPr>
        <p:cxnSp>
          <p:nvCxnSpPr>
            <p:cNvPr id="306" name="Straight Connector 305"/>
            <p:cNvCxnSpPr/>
            <p:nvPr/>
          </p:nvCxnSpPr>
          <p:spPr>
            <a:xfrm flipV="1">
              <a:off x="5886064" y="4308931"/>
              <a:ext cx="0" cy="1230714"/>
            </a:xfrm>
            <a:prstGeom prst="line">
              <a:avLst/>
            </a:prstGeom>
            <a:ln w="38100" cap="rnd">
              <a:solidFill>
                <a:srgbClr val="50B34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09" name="Rectangle 308"/>
            <p:cNvSpPr/>
            <p:nvPr/>
          </p:nvSpPr>
          <p:spPr bwMode="auto">
            <a:xfrm>
              <a:off x="5330972" y="4643210"/>
              <a:ext cx="1187680" cy="693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305" name="Group 304"/>
            <p:cNvGrpSpPr/>
            <p:nvPr/>
          </p:nvGrpSpPr>
          <p:grpSpPr>
            <a:xfrm>
              <a:off x="5459832" y="4693171"/>
              <a:ext cx="965768" cy="618194"/>
              <a:chOff x="488441" y="-1161903"/>
              <a:chExt cx="1074212" cy="687610"/>
            </a:xfrm>
          </p:grpSpPr>
          <p:sp>
            <p:nvSpPr>
              <p:cNvPr id="302" name="Freeform 98"/>
              <p:cNvSpPr>
                <a:spLocks noEditPoints="1"/>
              </p:cNvSpPr>
              <p:nvPr/>
            </p:nvSpPr>
            <p:spPr bwMode="auto">
              <a:xfrm>
                <a:off x="771874" y="-1161903"/>
                <a:ext cx="295904" cy="29533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03" name="Freeform 99"/>
              <p:cNvSpPr>
                <a:spLocks noEditPoints="1"/>
              </p:cNvSpPr>
              <p:nvPr/>
            </p:nvSpPr>
            <p:spPr bwMode="auto">
              <a:xfrm>
                <a:off x="488441" y="-949895"/>
                <a:ext cx="405310" cy="405877"/>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04" name="Freeform 100"/>
              <p:cNvSpPr>
                <a:spLocks noEditPoints="1"/>
              </p:cNvSpPr>
              <p:nvPr/>
            </p:nvSpPr>
            <p:spPr bwMode="auto">
              <a:xfrm>
                <a:off x="971411" y="-1066669"/>
                <a:ext cx="591242" cy="592376"/>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nvGrpSpPr>
          <p:cNvPr id="22" name="Group 21"/>
          <p:cNvGrpSpPr/>
          <p:nvPr/>
        </p:nvGrpSpPr>
        <p:grpSpPr>
          <a:xfrm>
            <a:off x="5194603" y="5657633"/>
            <a:ext cx="1320683" cy="669311"/>
            <a:chOff x="5194603" y="5657633"/>
            <a:chExt cx="1320683" cy="669311"/>
          </a:xfrm>
        </p:grpSpPr>
        <p:grpSp>
          <p:nvGrpSpPr>
            <p:cNvPr id="310" name="Network Switch"/>
            <p:cNvGrpSpPr>
              <a:grpSpLocks noChangeAspect="1"/>
            </p:cNvGrpSpPr>
            <p:nvPr/>
          </p:nvGrpSpPr>
          <p:grpSpPr>
            <a:xfrm>
              <a:off x="5284498" y="5657633"/>
              <a:ext cx="1113292" cy="435634"/>
              <a:chOff x="392113" y="2836863"/>
              <a:chExt cx="657225" cy="257175"/>
            </a:xfrm>
          </p:grpSpPr>
          <p:sp>
            <p:nvSpPr>
              <p:cNvPr id="311" name="Network Switch Part 5"/>
              <p:cNvSpPr>
                <a:spLocks/>
              </p:cNvSpPr>
              <p:nvPr/>
            </p:nvSpPr>
            <p:spPr bwMode="auto">
              <a:xfrm>
                <a:off x="392113" y="2836863"/>
                <a:ext cx="657225" cy="257175"/>
              </a:xfrm>
              <a:custGeom>
                <a:avLst/>
                <a:gdLst>
                  <a:gd name="T0" fmla="*/ 2173 w 2173"/>
                  <a:gd name="T1" fmla="*/ 85 h 847"/>
                  <a:gd name="T2" fmla="*/ 2088 w 2173"/>
                  <a:gd name="T3" fmla="*/ 0 h 847"/>
                  <a:gd name="T4" fmla="*/ 84 w 2173"/>
                  <a:gd name="T5" fmla="*/ 0 h 847"/>
                  <a:gd name="T6" fmla="*/ 0 w 2173"/>
                  <a:gd name="T7" fmla="*/ 85 h 847"/>
                  <a:gd name="T8" fmla="*/ 0 w 2173"/>
                  <a:gd name="T9" fmla="*/ 762 h 847"/>
                  <a:gd name="T10" fmla="*/ 84 w 2173"/>
                  <a:gd name="T11" fmla="*/ 847 h 847"/>
                  <a:gd name="T12" fmla="*/ 2088 w 2173"/>
                  <a:gd name="T13" fmla="*/ 847 h 847"/>
                  <a:gd name="T14" fmla="*/ 2173 w 2173"/>
                  <a:gd name="T15" fmla="*/ 762 h 847"/>
                  <a:gd name="T16" fmla="*/ 2173 w 2173"/>
                  <a:gd name="T17" fmla="*/ 85 h 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3" h="847">
                    <a:moveTo>
                      <a:pt x="2173" y="85"/>
                    </a:moveTo>
                    <a:cubicBezTo>
                      <a:pt x="2173" y="37"/>
                      <a:pt x="2136" y="0"/>
                      <a:pt x="2088" y="0"/>
                    </a:cubicBezTo>
                    <a:lnTo>
                      <a:pt x="84" y="0"/>
                    </a:lnTo>
                    <a:cubicBezTo>
                      <a:pt x="36" y="0"/>
                      <a:pt x="0" y="37"/>
                      <a:pt x="0" y="85"/>
                    </a:cubicBezTo>
                    <a:lnTo>
                      <a:pt x="0" y="762"/>
                    </a:lnTo>
                    <a:cubicBezTo>
                      <a:pt x="0" y="810"/>
                      <a:pt x="36" y="847"/>
                      <a:pt x="84" y="847"/>
                    </a:cubicBezTo>
                    <a:lnTo>
                      <a:pt x="2088" y="847"/>
                    </a:lnTo>
                    <a:cubicBezTo>
                      <a:pt x="2136" y="847"/>
                      <a:pt x="2173" y="810"/>
                      <a:pt x="2173" y="762"/>
                    </a:cubicBezTo>
                    <a:lnTo>
                      <a:pt x="2173" y="85"/>
                    </a:lnTo>
                    <a:close/>
                  </a:path>
                </a:pathLst>
              </a:custGeom>
              <a:solidFill>
                <a:schemeClr val="accent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2" name="Network Switch Part 4"/>
              <p:cNvSpPr>
                <a:spLocks noChangeArrowheads="1"/>
              </p:cNvSpPr>
              <p:nvPr/>
            </p:nvSpPr>
            <p:spPr bwMode="auto">
              <a:xfrm>
                <a:off x="392113" y="3059113"/>
                <a:ext cx="657225" cy="34925"/>
              </a:xfrm>
              <a:prstGeom prst="rect">
                <a:avLst/>
              </a:prstGeom>
              <a:solidFill>
                <a:schemeClr val="accent1">
                  <a:lumMod val="60000"/>
                  <a:lumOff val="40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3" name="Network Switch Part 3"/>
              <p:cNvSpPr>
                <a:spLocks noChangeArrowheads="1"/>
              </p:cNvSpPr>
              <p:nvPr/>
            </p:nvSpPr>
            <p:spPr bwMode="auto">
              <a:xfrm>
                <a:off x="434975" y="2897188"/>
                <a:ext cx="503238" cy="119063"/>
              </a:xfrm>
              <a:prstGeom prst="rect">
                <a:avLst/>
              </a:prstGeom>
              <a:solidFill>
                <a:schemeClr val="bg1">
                  <a:lumMod val="85000"/>
                </a:schemeClr>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4" name="Network Switch Part 2"/>
              <p:cNvSpPr>
                <a:spLocks noEditPoints="1"/>
              </p:cNvSpPr>
              <p:nvPr/>
            </p:nvSpPr>
            <p:spPr bwMode="auto">
              <a:xfrm>
                <a:off x="468313" y="2922588"/>
                <a:ext cx="436563" cy="60325"/>
              </a:xfrm>
              <a:custGeom>
                <a:avLst/>
                <a:gdLst>
                  <a:gd name="T0" fmla="*/ 57 w 1439"/>
                  <a:gd name="T1" fmla="*/ 0 h 198"/>
                  <a:gd name="T2" fmla="*/ 57 w 1439"/>
                  <a:gd name="T3" fmla="*/ 57 h 198"/>
                  <a:gd name="T4" fmla="*/ 0 w 1439"/>
                  <a:gd name="T5" fmla="*/ 57 h 198"/>
                  <a:gd name="T6" fmla="*/ 0 w 1439"/>
                  <a:gd name="T7" fmla="*/ 198 h 198"/>
                  <a:gd name="T8" fmla="*/ 198 w 1439"/>
                  <a:gd name="T9" fmla="*/ 198 h 198"/>
                  <a:gd name="T10" fmla="*/ 198 w 1439"/>
                  <a:gd name="T11" fmla="*/ 57 h 198"/>
                  <a:gd name="T12" fmla="*/ 141 w 1439"/>
                  <a:gd name="T13" fmla="*/ 57 h 198"/>
                  <a:gd name="T14" fmla="*/ 141 w 1439"/>
                  <a:gd name="T15" fmla="*/ 0 h 198"/>
                  <a:gd name="T16" fmla="*/ 57 w 1439"/>
                  <a:gd name="T17" fmla="*/ 0 h 198"/>
                  <a:gd name="T18" fmla="*/ 367 w 1439"/>
                  <a:gd name="T19" fmla="*/ 0 h 198"/>
                  <a:gd name="T20" fmla="*/ 367 w 1439"/>
                  <a:gd name="T21" fmla="*/ 57 h 198"/>
                  <a:gd name="T22" fmla="*/ 311 w 1439"/>
                  <a:gd name="T23" fmla="*/ 57 h 198"/>
                  <a:gd name="T24" fmla="*/ 311 w 1439"/>
                  <a:gd name="T25" fmla="*/ 198 h 198"/>
                  <a:gd name="T26" fmla="*/ 508 w 1439"/>
                  <a:gd name="T27" fmla="*/ 198 h 198"/>
                  <a:gd name="T28" fmla="*/ 508 w 1439"/>
                  <a:gd name="T29" fmla="*/ 57 h 198"/>
                  <a:gd name="T30" fmla="*/ 452 w 1439"/>
                  <a:gd name="T31" fmla="*/ 57 h 198"/>
                  <a:gd name="T32" fmla="*/ 452 w 1439"/>
                  <a:gd name="T33" fmla="*/ 0 h 198"/>
                  <a:gd name="T34" fmla="*/ 367 w 1439"/>
                  <a:gd name="T35" fmla="*/ 0 h 198"/>
                  <a:gd name="T36" fmla="*/ 677 w 1439"/>
                  <a:gd name="T37" fmla="*/ 0 h 198"/>
                  <a:gd name="T38" fmla="*/ 677 w 1439"/>
                  <a:gd name="T39" fmla="*/ 57 h 198"/>
                  <a:gd name="T40" fmla="*/ 621 w 1439"/>
                  <a:gd name="T41" fmla="*/ 57 h 198"/>
                  <a:gd name="T42" fmla="*/ 621 w 1439"/>
                  <a:gd name="T43" fmla="*/ 198 h 198"/>
                  <a:gd name="T44" fmla="*/ 819 w 1439"/>
                  <a:gd name="T45" fmla="*/ 198 h 198"/>
                  <a:gd name="T46" fmla="*/ 819 w 1439"/>
                  <a:gd name="T47" fmla="*/ 57 h 198"/>
                  <a:gd name="T48" fmla="*/ 762 w 1439"/>
                  <a:gd name="T49" fmla="*/ 57 h 198"/>
                  <a:gd name="T50" fmla="*/ 762 w 1439"/>
                  <a:gd name="T51" fmla="*/ 0 h 198"/>
                  <a:gd name="T52" fmla="*/ 677 w 1439"/>
                  <a:gd name="T53" fmla="*/ 0 h 198"/>
                  <a:gd name="T54" fmla="*/ 988 w 1439"/>
                  <a:gd name="T55" fmla="*/ 0 h 198"/>
                  <a:gd name="T56" fmla="*/ 988 w 1439"/>
                  <a:gd name="T57" fmla="*/ 57 h 198"/>
                  <a:gd name="T58" fmla="*/ 931 w 1439"/>
                  <a:gd name="T59" fmla="*/ 57 h 198"/>
                  <a:gd name="T60" fmla="*/ 931 w 1439"/>
                  <a:gd name="T61" fmla="*/ 198 h 198"/>
                  <a:gd name="T62" fmla="*/ 1129 w 1439"/>
                  <a:gd name="T63" fmla="*/ 198 h 198"/>
                  <a:gd name="T64" fmla="*/ 1129 w 1439"/>
                  <a:gd name="T65" fmla="*/ 57 h 198"/>
                  <a:gd name="T66" fmla="*/ 1073 w 1439"/>
                  <a:gd name="T67" fmla="*/ 57 h 198"/>
                  <a:gd name="T68" fmla="*/ 1073 w 1439"/>
                  <a:gd name="T69" fmla="*/ 0 h 198"/>
                  <a:gd name="T70" fmla="*/ 988 w 1439"/>
                  <a:gd name="T71" fmla="*/ 0 h 198"/>
                  <a:gd name="T72" fmla="*/ 1298 w 1439"/>
                  <a:gd name="T73" fmla="*/ 0 h 198"/>
                  <a:gd name="T74" fmla="*/ 1298 w 1439"/>
                  <a:gd name="T75" fmla="*/ 57 h 198"/>
                  <a:gd name="T76" fmla="*/ 1242 w 1439"/>
                  <a:gd name="T77" fmla="*/ 57 h 198"/>
                  <a:gd name="T78" fmla="*/ 1242 w 1439"/>
                  <a:gd name="T79" fmla="*/ 198 h 198"/>
                  <a:gd name="T80" fmla="*/ 1439 w 1439"/>
                  <a:gd name="T81" fmla="*/ 198 h 198"/>
                  <a:gd name="T82" fmla="*/ 1439 w 1439"/>
                  <a:gd name="T83" fmla="*/ 57 h 198"/>
                  <a:gd name="T84" fmla="*/ 1383 w 1439"/>
                  <a:gd name="T85" fmla="*/ 57 h 198"/>
                  <a:gd name="T86" fmla="*/ 1383 w 1439"/>
                  <a:gd name="T87" fmla="*/ 0 h 198"/>
                  <a:gd name="T88" fmla="*/ 1298 w 1439"/>
                  <a:gd name="T8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39" h="198">
                    <a:moveTo>
                      <a:pt x="57" y="0"/>
                    </a:moveTo>
                    <a:lnTo>
                      <a:pt x="57" y="57"/>
                    </a:lnTo>
                    <a:lnTo>
                      <a:pt x="0" y="57"/>
                    </a:lnTo>
                    <a:lnTo>
                      <a:pt x="0" y="198"/>
                    </a:lnTo>
                    <a:lnTo>
                      <a:pt x="198" y="198"/>
                    </a:lnTo>
                    <a:lnTo>
                      <a:pt x="198" y="57"/>
                    </a:lnTo>
                    <a:lnTo>
                      <a:pt x="141" y="57"/>
                    </a:lnTo>
                    <a:lnTo>
                      <a:pt x="141" y="0"/>
                    </a:lnTo>
                    <a:lnTo>
                      <a:pt x="57" y="0"/>
                    </a:lnTo>
                    <a:close/>
                    <a:moveTo>
                      <a:pt x="367" y="0"/>
                    </a:moveTo>
                    <a:lnTo>
                      <a:pt x="367" y="57"/>
                    </a:lnTo>
                    <a:lnTo>
                      <a:pt x="311" y="57"/>
                    </a:lnTo>
                    <a:lnTo>
                      <a:pt x="311" y="198"/>
                    </a:lnTo>
                    <a:lnTo>
                      <a:pt x="508" y="198"/>
                    </a:lnTo>
                    <a:lnTo>
                      <a:pt x="508" y="57"/>
                    </a:lnTo>
                    <a:lnTo>
                      <a:pt x="452" y="57"/>
                    </a:lnTo>
                    <a:lnTo>
                      <a:pt x="452" y="0"/>
                    </a:lnTo>
                    <a:lnTo>
                      <a:pt x="367" y="0"/>
                    </a:lnTo>
                    <a:close/>
                    <a:moveTo>
                      <a:pt x="677" y="0"/>
                    </a:moveTo>
                    <a:lnTo>
                      <a:pt x="677" y="57"/>
                    </a:lnTo>
                    <a:lnTo>
                      <a:pt x="621" y="57"/>
                    </a:lnTo>
                    <a:lnTo>
                      <a:pt x="621" y="198"/>
                    </a:lnTo>
                    <a:lnTo>
                      <a:pt x="819" y="198"/>
                    </a:lnTo>
                    <a:lnTo>
                      <a:pt x="819" y="57"/>
                    </a:lnTo>
                    <a:lnTo>
                      <a:pt x="762" y="57"/>
                    </a:lnTo>
                    <a:lnTo>
                      <a:pt x="762" y="0"/>
                    </a:lnTo>
                    <a:lnTo>
                      <a:pt x="677" y="0"/>
                    </a:lnTo>
                    <a:close/>
                    <a:moveTo>
                      <a:pt x="988" y="0"/>
                    </a:moveTo>
                    <a:lnTo>
                      <a:pt x="988" y="57"/>
                    </a:lnTo>
                    <a:lnTo>
                      <a:pt x="931" y="57"/>
                    </a:lnTo>
                    <a:lnTo>
                      <a:pt x="931" y="198"/>
                    </a:lnTo>
                    <a:lnTo>
                      <a:pt x="1129" y="198"/>
                    </a:lnTo>
                    <a:lnTo>
                      <a:pt x="1129" y="57"/>
                    </a:lnTo>
                    <a:lnTo>
                      <a:pt x="1073" y="57"/>
                    </a:lnTo>
                    <a:lnTo>
                      <a:pt x="1073" y="0"/>
                    </a:lnTo>
                    <a:lnTo>
                      <a:pt x="988" y="0"/>
                    </a:lnTo>
                    <a:close/>
                    <a:moveTo>
                      <a:pt x="1298" y="0"/>
                    </a:moveTo>
                    <a:lnTo>
                      <a:pt x="1298" y="57"/>
                    </a:lnTo>
                    <a:lnTo>
                      <a:pt x="1242" y="57"/>
                    </a:lnTo>
                    <a:lnTo>
                      <a:pt x="1242" y="198"/>
                    </a:lnTo>
                    <a:lnTo>
                      <a:pt x="1439" y="198"/>
                    </a:lnTo>
                    <a:lnTo>
                      <a:pt x="1439" y="57"/>
                    </a:lnTo>
                    <a:lnTo>
                      <a:pt x="1383" y="57"/>
                    </a:lnTo>
                    <a:lnTo>
                      <a:pt x="1383" y="0"/>
                    </a:lnTo>
                    <a:lnTo>
                      <a:pt x="1298" y="0"/>
                    </a:ln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315" name="Network Switch Part 1"/>
              <p:cNvSpPr>
                <a:spLocks noChangeArrowheads="1"/>
              </p:cNvSpPr>
              <p:nvPr/>
            </p:nvSpPr>
            <p:spPr bwMode="auto">
              <a:xfrm>
                <a:off x="963613" y="2947988"/>
                <a:ext cx="52388" cy="25400"/>
              </a:xfrm>
              <a:prstGeom prst="rect">
                <a:avLst/>
              </a:prstGeom>
              <a:solidFill>
                <a:schemeClr val="accent2"/>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316" name="TextBox 315"/>
            <p:cNvSpPr txBox="1"/>
            <p:nvPr/>
          </p:nvSpPr>
          <p:spPr>
            <a:xfrm>
              <a:off x="5194603" y="6133045"/>
              <a:ext cx="1320683" cy="193899"/>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Event Hub</a:t>
              </a:r>
            </a:p>
          </p:txBody>
        </p:sp>
      </p:grpSp>
      <p:grpSp>
        <p:nvGrpSpPr>
          <p:cNvPr id="7" name="Group 6"/>
          <p:cNvGrpSpPr/>
          <p:nvPr/>
        </p:nvGrpSpPr>
        <p:grpSpPr>
          <a:xfrm>
            <a:off x="5875527" y="1890703"/>
            <a:ext cx="4177910" cy="982458"/>
            <a:chOff x="5875527" y="1890703"/>
            <a:chExt cx="4177910" cy="982458"/>
          </a:xfrm>
        </p:grpSpPr>
        <p:sp>
          <p:nvSpPr>
            <p:cNvPr id="25" name="TextBox 24"/>
            <p:cNvSpPr txBox="1"/>
            <p:nvPr/>
          </p:nvSpPr>
          <p:spPr>
            <a:xfrm>
              <a:off x="6504876" y="1890703"/>
              <a:ext cx="641201" cy="507831"/>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a:t>
              </a:r>
            </a:p>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Flume</a:t>
              </a:r>
            </a:p>
          </p:txBody>
        </p:sp>
        <p:cxnSp>
          <p:nvCxnSpPr>
            <p:cNvPr id="318" name="Straight Connector 14"/>
            <p:cNvCxnSpPr/>
            <p:nvPr/>
          </p:nvCxnSpPr>
          <p:spPr>
            <a:xfrm rot="10800000" flipV="1">
              <a:off x="5875527" y="2140880"/>
              <a:ext cx="4177910" cy="73228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10110139" y="3037540"/>
            <a:ext cx="1596656" cy="816441"/>
            <a:chOff x="10110139" y="3037540"/>
            <a:chExt cx="1596656" cy="816441"/>
          </a:xfrm>
        </p:grpSpPr>
        <p:sp>
          <p:nvSpPr>
            <p:cNvPr id="41" name="Rectangle 40"/>
            <p:cNvSpPr/>
            <p:nvPr/>
          </p:nvSpPr>
          <p:spPr>
            <a:xfrm>
              <a:off x="10110139" y="3638537"/>
              <a:ext cx="1596656" cy="215444"/>
            </a:xfrm>
            <a:prstGeom prst="rect">
              <a:avLst/>
            </a:prstGeom>
          </p:spPr>
          <p:txBody>
            <a:bodyPr wrap="square" lIns="0" tIns="0" rIns="0" bIns="0">
              <a:spAutoFit/>
            </a:bodyPr>
            <a:lstStyle/>
            <a:p>
              <a:pPr marL="0" marR="0" lvl="0" indent="0"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chemeClr val="bg1"/>
                  </a:solidFill>
                  <a:effectLst/>
                  <a:uLnTx/>
                  <a:uFillTx/>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nvGrpSpPr>
          <p:cNvPr id="12" name="Group 11"/>
          <p:cNvGrpSpPr/>
          <p:nvPr/>
        </p:nvGrpSpPr>
        <p:grpSpPr>
          <a:xfrm>
            <a:off x="10059909" y="5202860"/>
            <a:ext cx="1555996" cy="1105851"/>
            <a:chOff x="10059909" y="5202860"/>
            <a:chExt cx="1555996" cy="1105851"/>
          </a:xfrm>
        </p:grpSpPr>
        <p:sp>
          <p:nvSpPr>
            <p:cNvPr id="10" name="Rectangle 9"/>
            <p:cNvSpPr/>
            <p:nvPr/>
          </p:nvSpPr>
          <p:spPr>
            <a:xfrm>
              <a:off x="10201030" y="6093267"/>
              <a:ext cx="1414875"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Custom programs</a:t>
              </a:r>
            </a:p>
          </p:txBody>
        </p:sp>
        <p:grpSp>
          <p:nvGrpSpPr>
            <p:cNvPr id="370" name="Group 369"/>
            <p:cNvGrpSpPr/>
            <p:nvPr/>
          </p:nvGrpSpPr>
          <p:grpSpPr>
            <a:xfrm>
              <a:off x="10059909"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13" name="Group 12"/>
          <p:cNvGrpSpPr/>
          <p:nvPr/>
        </p:nvGrpSpPr>
        <p:grpSpPr>
          <a:xfrm>
            <a:off x="6866957" y="3915014"/>
            <a:ext cx="3737501" cy="1092267"/>
            <a:chOff x="6866957" y="3915014"/>
            <a:chExt cx="3737501" cy="1092267"/>
          </a:xfrm>
        </p:grpSpPr>
        <p:sp>
          <p:nvSpPr>
            <p:cNvPr id="27" name="TextBox 26"/>
            <p:cNvSpPr txBox="1"/>
            <p:nvPr/>
          </p:nvSpPr>
          <p:spPr>
            <a:xfrm>
              <a:off x="9132819" y="4003203"/>
              <a:ext cx="1376980" cy="90024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.NET SDK </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JavaScript CLI</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Portal</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PowerShell</a:t>
              </a:r>
            </a:p>
          </p:txBody>
        </p:sp>
        <p:cxnSp>
          <p:nvCxnSpPr>
            <p:cNvPr id="372" name="Straight Connector 14"/>
            <p:cNvCxnSpPr/>
            <p:nvPr/>
          </p:nvCxnSpPr>
          <p:spPr>
            <a:xfrm rot="16200000" flipV="1">
              <a:off x="8189574" y="2592397"/>
              <a:ext cx="1092267" cy="3737501"/>
            </a:xfrm>
            <a:prstGeom prst="bentConnector2">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545370" y="2301253"/>
            <a:ext cx="2228032" cy="3326176"/>
            <a:chOff x="2545370" y="2301253"/>
            <a:chExt cx="2228032" cy="3326176"/>
          </a:xfrm>
        </p:grpSpPr>
        <p:cxnSp>
          <p:nvCxnSpPr>
            <p:cNvPr id="16" name="Straight Connector 15"/>
            <p:cNvCxnSpPr/>
            <p:nvPr/>
          </p:nvCxnSpPr>
          <p:spPr>
            <a:xfrm>
              <a:off x="2928611" y="3964341"/>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14457" y="3639031"/>
              <a:ext cx="1503617"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Azure Data Factory</a:t>
              </a:r>
            </a:p>
          </p:txBody>
        </p:sp>
        <p:sp>
          <p:nvSpPr>
            <p:cNvPr id="24" name="TextBox 23"/>
            <p:cNvSpPr txBox="1"/>
            <p:nvPr/>
          </p:nvSpPr>
          <p:spPr>
            <a:xfrm>
              <a:off x="3014457" y="4010117"/>
              <a:ext cx="1160574"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Sqoop</a:t>
              </a:r>
            </a:p>
          </p:txBody>
        </p:sp>
        <p:cxnSp>
          <p:nvCxnSpPr>
            <p:cNvPr id="33" name="Straight Connector 32"/>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650398" y="1700394"/>
            <a:ext cx="1907672" cy="4608317"/>
            <a:chOff x="650398" y="1700394"/>
            <a:chExt cx="1907672" cy="4608317"/>
          </a:xfrm>
        </p:grpSpPr>
        <p:sp>
          <p:nvSpPr>
            <p:cNvPr id="53" name="Rectangle 52"/>
            <p:cNvSpPr/>
            <p:nvPr/>
          </p:nvSpPr>
          <p:spPr>
            <a:xfrm>
              <a:off x="993024" y="2542055"/>
              <a:ext cx="1097287"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DB</a:t>
              </a:r>
            </a:p>
          </p:txBody>
        </p:sp>
        <p:sp>
          <p:nvSpPr>
            <p:cNvPr id="51" name="Rectangle 50"/>
            <p:cNvSpPr/>
            <p:nvPr/>
          </p:nvSpPr>
          <p:spPr>
            <a:xfrm>
              <a:off x="960162" y="3794082"/>
              <a:ext cx="1163011"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8288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9" name="Rectangle 48"/>
            <p:cNvSpPr/>
            <p:nvPr/>
          </p:nvSpPr>
          <p:spPr>
            <a:xfrm>
              <a:off x="1046628" y="4873932"/>
              <a:ext cx="990078"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36" name="Rectangle 35"/>
            <p:cNvSpPr/>
            <p:nvPr/>
          </p:nvSpPr>
          <p:spPr>
            <a:xfrm>
              <a:off x="650398" y="6093267"/>
              <a:ext cx="1907672"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392" name="Group 391"/>
            <p:cNvGrpSpPr/>
            <p:nvPr/>
          </p:nvGrpSpPr>
          <p:grpSpPr>
            <a:xfrm>
              <a:off x="1220277" y="1700394"/>
              <a:ext cx="1039827" cy="759788"/>
              <a:chOff x="1171818" y="1700394"/>
              <a:chExt cx="1039827" cy="759788"/>
            </a:xfrm>
          </p:grpSpPr>
          <p:sp>
            <p:nvSpPr>
              <p:cNvPr id="393"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SQL</a:t>
                </a:r>
              </a:p>
            </p:txBody>
          </p:sp>
          <p:sp>
            <p:nvSpPr>
              <p:cNvPr id="394"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14" name="Slide Number Placeholder 1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grpSp>
        <p:nvGrpSpPr>
          <p:cNvPr id="17" name="Group 16"/>
          <p:cNvGrpSpPr/>
          <p:nvPr/>
        </p:nvGrpSpPr>
        <p:grpSpPr>
          <a:xfrm>
            <a:off x="5410733" y="3048788"/>
            <a:ext cx="1007263" cy="1110509"/>
            <a:chOff x="5410733" y="3048788"/>
            <a:chExt cx="1007263" cy="1110509"/>
          </a:xfrm>
        </p:grpSpPr>
        <p:sp>
          <p:nvSpPr>
            <p:cNvPr id="31" name="TextBox 30"/>
            <p:cNvSpPr txBox="1"/>
            <p:nvPr/>
          </p:nvSpPr>
          <p:spPr>
            <a:xfrm>
              <a:off x="5410733" y="3882298"/>
              <a:ext cx="1007263"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tx2"/>
                  </a:solidFill>
                  <a:effectLst/>
                  <a:uLnTx/>
                  <a:uFillTx/>
                </a:rPr>
                <a:t>ADL Store</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grpSp>
        <p:nvGrpSpPr>
          <p:cNvPr id="30" name="Group 29"/>
          <p:cNvGrpSpPr/>
          <p:nvPr/>
        </p:nvGrpSpPr>
        <p:grpSpPr>
          <a:xfrm>
            <a:off x="6866956" y="2987773"/>
            <a:ext cx="3186481" cy="243413"/>
            <a:chOff x="6866956" y="2987773"/>
            <a:chExt cx="3186481" cy="243413"/>
          </a:xfrm>
        </p:grpSpPr>
        <p:sp>
          <p:nvSpPr>
            <p:cNvPr id="26" name="TextBox 25"/>
            <p:cNvSpPr txBox="1"/>
            <p:nvPr/>
          </p:nvSpPr>
          <p:spPr>
            <a:xfrm>
              <a:off x="7218975" y="2987773"/>
              <a:ext cx="1019510" cy="215444"/>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err="1">
                  <a:ln>
                    <a:noFill/>
                  </a:ln>
                  <a:solidFill>
                    <a:schemeClr val="tx2"/>
                  </a:solidFill>
                  <a:effectLst/>
                  <a:uLnTx/>
                  <a:uFillTx/>
                </a:rPr>
                <a:t>ADLCopy</a:t>
              </a:r>
              <a:endParaRPr kumimoji="0" lang="en-US" sz="1400" b="0" i="0" u="none" strike="noStrike" kern="0" cap="none" spc="0" normalizeH="0" baseline="0" noProof="0" dirty="0">
                <a:ln>
                  <a:noFill/>
                </a:ln>
                <a:solidFill>
                  <a:schemeClr val="tx2"/>
                </a:solidFill>
                <a:effectLst/>
                <a:uLnTx/>
                <a:uFillTx/>
              </a:endParaRPr>
            </a:p>
          </p:txBody>
        </p:sp>
        <p:cxnSp>
          <p:nvCxnSpPr>
            <p:cNvPr id="382" name="Straight Connector 381"/>
            <p:cNvCxnSpPr/>
            <p:nvPr/>
          </p:nvCxnSpPr>
          <p:spPr>
            <a:xfrm flipH="1">
              <a:off x="6866956" y="3231186"/>
              <a:ext cx="318648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325382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750"/>
                                        <p:tgtEl>
                                          <p:spTgt spid="2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25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750"/>
                                        <p:tgtEl>
                                          <p:spTgt spid="21"/>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750"/>
                                        <p:tgtEl>
                                          <p:spTgt spid="13"/>
                                        </p:tgtEl>
                                      </p:cBhvr>
                                    </p:animEffect>
                                  </p:childTnLst>
                                </p:cTn>
                              </p:par>
                            </p:childTnLst>
                          </p:cTn>
                        </p:par>
                        <p:par>
                          <p:cTn id="32" fill="hold">
                            <p:stCondLst>
                              <p:cond delay="425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750"/>
                            </p:stCondLst>
                            <p:childTnLst>
                              <p:par>
                                <p:cTn id="37" presetID="22" presetClass="entr" presetSubtype="2"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right)">
                                      <p:cBhvr>
                                        <p:cTn id="39" dur="750"/>
                                        <p:tgtEl>
                                          <p:spTgt spid="30"/>
                                        </p:tgtEl>
                                      </p:cBhvr>
                                    </p:animEffect>
                                  </p:childTnLst>
                                </p:cTn>
                              </p:par>
                            </p:childTnLst>
                          </p:cTn>
                        </p:par>
                        <p:par>
                          <p:cTn id="40" fill="hold">
                            <p:stCondLst>
                              <p:cond delay="5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6000"/>
                            </p:stCondLst>
                            <p:childTnLst>
                              <p:par>
                                <p:cTn id="45" presetID="22" presetClass="entr" presetSubtype="2"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right)">
                                      <p:cBhvr>
                                        <p:cTn id="4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ADL Store: Egress</a:t>
            </a:r>
          </a:p>
        </p:txBody>
      </p:sp>
      <p:grpSp>
        <p:nvGrpSpPr>
          <p:cNvPr id="4" name="Group 3"/>
          <p:cNvGrpSpPr/>
          <p:nvPr/>
        </p:nvGrpSpPr>
        <p:grpSpPr>
          <a:xfrm>
            <a:off x="434975" y="1123536"/>
            <a:ext cx="11322050" cy="5241552"/>
            <a:chOff x="434975" y="1123536"/>
            <a:chExt cx="11322050" cy="5241552"/>
          </a:xfrm>
        </p:grpSpPr>
        <p:sp>
          <p:nvSpPr>
            <p:cNvPr id="54" name="Rectangle 53"/>
            <p:cNvSpPr/>
            <p:nvPr/>
          </p:nvSpPr>
          <p:spPr>
            <a:xfrm>
              <a:off x="434975" y="1483823"/>
              <a:ext cx="11322050" cy="4881265"/>
            </a:xfrm>
            <a:prstGeom prst="rect">
              <a:avLst/>
            </a:prstGeom>
            <a:solidFill>
              <a:schemeClr val="bg1">
                <a:lumMod val="95000"/>
              </a:schemeClr>
            </a:solidFill>
            <a:ln w="317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3" name="Rectangle 2"/>
            <p:cNvSpPr/>
            <p:nvPr/>
          </p:nvSpPr>
          <p:spPr>
            <a:xfrm>
              <a:off x="434975" y="1123536"/>
              <a:ext cx="11322050" cy="369332"/>
            </a:xfrm>
            <a:prstGeom prst="rect">
              <a:avLst/>
            </a:prstGeom>
            <a:solidFill>
              <a:schemeClr val="accent1"/>
            </a:solidFill>
          </p:spPr>
          <p:txBody>
            <a:bodyPr wrap="square" lIns="91440" tIns="45720" rIns="91440" bIns="45720">
              <a:noAutofit/>
            </a:bodyP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rPr>
                <a:t>Data can be exported from Azure Data Lake Store into numerous targets/sinks </a:t>
              </a:r>
            </a:p>
          </p:txBody>
        </p:sp>
      </p:grpSp>
      <p:cxnSp>
        <p:nvCxnSpPr>
          <p:cNvPr id="32" name="Straight Connector 31"/>
          <p:cNvCxnSpPr/>
          <p:nvPr/>
        </p:nvCxnSpPr>
        <p:spPr>
          <a:xfrm>
            <a:off x="2737856" y="-13815"/>
            <a:ext cx="64008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650398" y="1700394"/>
            <a:ext cx="1894972" cy="4608317"/>
            <a:chOff x="650398" y="1700394"/>
            <a:chExt cx="1894972" cy="4608317"/>
          </a:xfrm>
        </p:grpSpPr>
        <p:sp>
          <p:nvSpPr>
            <p:cNvPr id="53" name="Rectangle 52"/>
            <p:cNvSpPr/>
            <p:nvPr/>
          </p:nvSpPr>
          <p:spPr>
            <a:xfrm>
              <a:off x="993024" y="2542055"/>
              <a:ext cx="1097287"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DB</a:t>
              </a:r>
            </a:p>
          </p:txBody>
        </p:sp>
        <p:grpSp>
          <p:nvGrpSpPr>
            <p:cNvPr id="269" name="Group 268"/>
            <p:cNvGrpSpPr/>
            <p:nvPr/>
          </p:nvGrpSpPr>
          <p:grpSpPr>
            <a:xfrm>
              <a:off x="1220277" y="1700394"/>
              <a:ext cx="1039827" cy="759788"/>
              <a:chOff x="1171818" y="1700394"/>
              <a:chExt cx="1039827" cy="759788"/>
            </a:xfrm>
          </p:grpSpPr>
          <p:sp>
            <p:nvSpPr>
              <p:cNvPr id="160" name="Freeform 106"/>
              <p:cNvSpPr>
                <a:spLocks noEditPoints="1"/>
              </p:cNvSpPr>
              <p:nvPr/>
            </p:nvSpPr>
            <p:spPr bwMode="auto">
              <a:xfrm>
                <a:off x="1171818" y="1700394"/>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SQL</a:t>
                </a:r>
              </a:p>
            </p:txBody>
          </p:sp>
          <p:sp>
            <p:nvSpPr>
              <p:cNvPr id="210" name="Freeform 46"/>
              <p:cNvSpPr>
                <a:spLocks/>
              </p:cNvSpPr>
              <p:nvPr/>
            </p:nvSpPr>
            <p:spPr bwMode="auto">
              <a:xfrm>
                <a:off x="1673482" y="2104582"/>
                <a:ext cx="538163" cy="355600"/>
              </a:xfrm>
              <a:custGeom>
                <a:avLst/>
                <a:gdLst>
                  <a:gd name="T0" fmla="*/ 203 w 242"/>
                  <a:gd name="T1" fmla="*/ 70 h 160"/>
                  <a:gd name="T2" fmla="*/ 203 w 242"/>
                  <a:gd name="T3" fmla="*/ 67 h 160"/>
                  <a:gd name="T4" fmla="*/ 136 w 242"/>
                  <a:gd name="T5" fmla="*/ 0 h 160"/>
                  <a:gd name="T6" fmla="*/ 81 w 242"/>
                  <a:gd name="T7" fmla="*/ 30 h 160"/>
                  <a:gd name="T8" fmla="*/ 62 w 242"/>
                  <a:gd name="T9" fmla="*/ 25 h 160"/>
                  <a:gd name="T10" fmla="*/ 24 w 242"/>
                  <a:gd name="T11" fmla="*/ 63 h 160"/>
                  <a:gd name="T12" fmla="*/ 0 w 242"/>
                  <a:gd name="T13" fmla="*/ 107 h 160"/>
                  <a:gd name="T14" fmla="*/ 46 w 242"/>
                  <a:gd name="T15" fmla="*/ 160 h 160"/>
                  <a:gd name="T16" fmla="*/ 52 w 242"/>
                  <a:gd name="T17" fmla="*/ 160 h 160"/>
                  <a:gd name="T18" fmla="*/ 57 w 242"/>
                  <a:gd name="T19" fmla="*/ 160 h 160"/>
                  <a:gd name="T20" fmla="*/ 166 w 242"/>
                  <a:gd name="T21" fmla="*/ 160 h 160"/>
                  <a:gd name="T22" fmla="*/ 171 w 242"/>
                  <a:gd name="T23" fmla="*/ 160 h 160"/>
                  <a:gd name="T24" fmla="*/ 179 w 242"/>
                  <a:gd name="T25" fmla="*/ 160 h 160"/>
                  <a:gd name="T26" fmla="*/ 197 w 242"/>
                  <a:gd name="T27" fmla="*/ 160 h 160"/>
                  <a:gd name="T28" fmla="*/ 242 w 242"/>
                  <a:gd name="T29" fmla="*/ 115 h 160"/>
                  <a:gd name="T30" fmla="*/ 203 w 242"/>
                  <a:gd name="T31"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2" h="160">
                    <a:moveTo>
                      <a:pt x="203" y="70"/>
                    </a:moveTo>
                    <a:cubicBezTo>
                      <a:pt x="203" y="69"/>
                      <a:pt x="203" y="68"/>
                      <a:pt x="203" y="67"/>
                    </a:cubicBezTo>
                    <a:cubicBezTo>
                      <a:pt x="203" y="30"/>
                      <a:pt x="173" y="0"/>
                      <a:pt x="136" y="0"/>
                    </a:cubicBezTo>
                    <a:cubicBezTo>
                      <a:pt x="113" y="0"/>
                      <a:pt x="93" y="12"/>
                      <a:pt x="81" y="30"/>
                    </a:cubicBezTo>
                    <a:cubicBezTo>
                      <a:pt x="75" y="27"/>
                      <a:pt x="69" y="25"/>
                      <a:pt x="62" y="25"/>
                    </a:cubicBezTo>
                    <a:cubicBezTo>
                      <a:pt x="41" y="25"/>
                      <a:pt x="24" y="42"/>
                      <a:pt x="24" y="63"/>
                    </a:cubicBezTo>
                    <a:cubicBezTo>
                      <a:pt x="9" y="73"/>
                      <a:pt x="0" y="89"/>
                      <a:pt x="0" y="107"/>
                    </a:cubicBezTo>
                    <a:cubicBezTo>
                      <a:pt x="0" y="135"/>
                      <a:pt x="20" y="157"/>
                      <a:pt x="46" y="160"/>
                    </a:cubicBezTo>
                    <a:cubicBezTo>
                      <a:pt x="48" y="160"/>
                      <a:pt x="50" y="160"/>
                      <a:pt x="52" y="160"/>
                    </a:cubicBezTo>
                    <a:cubicBezTo>
                      <a:pt x="54" y="160"/>
                      <a:pt x="56" y="160"/>
                      <a:pt x="57" y="160"/>
                    </a:cubicBezTo>
                    <a:cubicBezTo>
                      <a:pt x="82" y="160"/>
                      <a:pt x="139" y="160"/>
                      <a:pt x="166" y="160"/>
                    </a:cubicBezTo>
                    <a:cubicBezTo>
                      <a:pt x="171" y="160"/>
                      <a:pt x="171" y="160"/>
                      <a:pt x="171" y="160"/>
                    </a:cubicBezTo>
                    <a:cubicBezTo>
                      <a:pt x="173" y="160"/>
                      <a:pt x="177" y="160"/>
                      <a:pt x="179" y="160"/>
                    </a:cubicBezTo>
                    <a:cubicBezTo>
                      <a:pt x="197" y="160"/>
                      <a:pt x="197" y="160"/>
                      <a:pt x="197" y="160"/>
                    </a:cubicBezTo>
                    <a:cubicBezTo>
                      <a:pt x="222" y="160"/>
                      <a:pt x="242" y="139"/>
                      <a:pt x="242" y="115"/>
                    </a:cubicBezTo>
                    <a:cubicBezTo>
                      <a:pt x="242" y="92"/>
                      <a:pt x="225" y="73"/>
                      <a:pt x="203" y="70"/>
                    </a:cubicBezTo>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51" name="Rectangle 50"/>
            <p:cNvSpPr/>
            <p:nvPr/>
          </p:nvSpPr>
          <p:spPr>
            <a:xfrm>
              <a:off x="960162" y="3794082"/>
              <a:ext cx="1163011"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SQL DW</a:t>
              </a:r>
            </a:p>
          </p:txBody>
        </p:sp>
        <p:sp>
          <p:nvSpPr>
            <p:cNvPr id="211" name="Freeform 106"/>
            <p:cNvSpPr>
              <a:spLocks noEditPoints="1"/>
            </p:cNvSpPr>
            <p:nvPr/>
          </p:nvSpPr>
          <p:spPr bwMode="auto">
            <a:xfrm>
              <a:off x="1220277" y="3017279"/>
              <a:ext cx="642781" cy="751095"/>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FF8C00"/>
            </a:solidFill>
            <a:ln>
              <a:noFill/>
            </a:ln>
            <a:extLst/>
          </p:spPr>
          <p:txBody>
            <a:bodyPr vert="horz" wrap="square" lIns="0" tIns="18288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49" name="Rectangle 48"/>
            <p:cNvSpPr/>
            <p:nvPr/>
          </p:nvSpPr>
          <p:spPr>
            <a:xfrm>
              <a:off x="1046628" y="4873932"/>
              <a:ext cx="990078"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Tables</a:t>
              </a:r>
            </a:p>
          </p:txBody>
        </p:sp>
        <p:grpSp>
          <p:nvGrpSpPr>
            <p:cNvPr id="297" name="Group 296"/>
            <p:cNvGrpSpPr/>
            <p:nvPr/>
          </p:nvGrpSpPr>
          <p:grpSpPr>
            <a:xfrm>
              <a:off x="1183193" y="4240278"/>
              <a:ext cx="716949" cy="616970"/>
              <a:chOff x="1183193" y="4240278"/>
              <a:chExt cx="716949" cy="616970"/>
            </a:xfrm>
          </p:grpSpPr>
          <p:sp>
            <p:nvSpPr>
              <p:cNvPr id="222" name="Rectangle 209"/>
              <p:cNvSpPr>
                <a:spLocks noChangeArrowheads="1"/>
              </p:cNvSpPr>
              <p:nvPr/>
            </p:nvSpPr>
            <p:spPr bwMode="auto">
              <a:xfrm>
                <a:off x="1183193" y="4240278"/>
                <a:ext cx="716949" cy="61697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0" i="0" u="none" strike="noStrike" kern="0" cap="none" spc="0" normalizeH="0" baseline="0" noProof="0" dirty="0">
                    <a:ln>
                      <a:noFill/>
                    </a:ln>
                    <a:solidFill>
                      <a:schemeClr val="bg1"/>
                    </a:solidFill>
                    <a:effectLst/>
                    <a:uLnTx/>
                    <a:uFillTx/>
                  </a:rPr>
                  <a:t>Table Storage</a:t>
                </a:r>
              </a:p>
            </p:txBody>
          </p:sp>
          <p:sp>
            <p:nvSpPr>
              <p:cNvPr id="231" name="Freeform 218"/>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2" name="Freeform 219"/>
              <p:cNvSpPr>
                <a:spLocks noEditPoints="1"/>
              </p:cNvSpPr>
              <p:nvPr/>
            </p:nvSpPr>
            <p:spPr bwMode="auto">
              <a:xfrm>
                <a:off x="1219083" y="4286415"/>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3" name="Line 220"/>
              <p:cNvSpPr>
                <a:spLocks noChangeShapeType="1"/>
              </p:cNvSpPr>
              <p:nvPr/>
            </p:nvSpPr>
            <p:spPr bwMode="auto">
              <a:xfrm>
                <a:off x="1219083" y="4425704"/>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4" name="Line 221"/>
              <p:cNvSpPr>
                <a:spLocks noChangeShapeType="1"/>
              </p:cNvSpPr>
              <p:nvPr/>
            </p:nvSpPr>
            <p:spPr bwMode="auto">
              <a:xfrm flipH="1">
                <a:off x="1219083" y="4556447"/>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5" name="Line 222"/>
              <p:cNvSpPr>
                <a:spLocks noChangeShapeType="1"/>
              </p:cNvSpPr>
              <p:nvPr/>
            </p:nvSpPr>
            <p:spPr bwMode="auto">
              <a:xfrm>
                <a:off x="1649765"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6" name="Line 223"/>
              <p:cNvSpPr>
                <a:spLocks noChangeShapeType="1"/>
              </p:cNvSpPr>
              <p:nvPr/>
            </p:nvSpPr>
            <p:spPr bwMode="auto">
              <a:xfrm flipV="1">
                <a:off x="1433570" y="4286415"/>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237" name="Rectangle 224"/>
              <p:cNvSpPr>
                <a:spLocks noChangeArrowheads="1"/>
              </p:cNvSpPr>
              <p:nvPr/>
            </p:nvSpPr>
            <p:spPr bwMode="auto">
              <a:xfrm>
                <a:off x="1219083" y="4286415"/>
                <a:ext cx="216196" cy="140998"/>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sp>
          <p:nvSpPr>
            <p:cNvPr id="36" name="Rectangle 35"/>
            <p:cNvSpPr/>
            <p:nvPr/>
          </p:nvSpPr>
          <p:spPr>
            <a:xfrm>
              <a:off x="650398" y="6093267"/>
              <a:ext cx="1894972"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On-premises databases</a:t>
              </a:r>
            </a:p>
          </p:txBody>
        </p:sp>
        <p:sp>
          <p:nvSpPr>
            <p:cNvPr id="262" name="Database Part 2"/>
            <p:cNvSpPr>
              <a:spLocks/>
            </p:cNvSpPr>
            <p:nvPr/>
          </p:nvSpPr>
          <p:spPr bwMode="auto">
            <a:xfrm>
              <a:off x="97722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Database Part 1"/>
            <p:cNvSpPr>
              <a:spLocks noEditPoints="1"/>
            </p:cNvSpPr>
            <p:nvPr/>
          </p:nvSpPr>
          <p:spPr bwMode="auto">
            <a:xfrm>
              <a:off x="97722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6" name="Database Part 2"/>
            <p:cNvSpPr>
              <a:spLocks/>
            </p:cNvSpPr>
            <p:nvPr/>
          </p:nvSpPr>
          <p:spPr bwMode="auto">
            <a:xfrm>
              <a:off x="1571794" y="5320128"/>
              <a:ext cx="534317" cy="714495"/>
            </a:xfrm>
            <a:custGeom>
              <a:avLst/>
              <a:gdLst>
                <a:gd name="T0" fmla="*/ 678 w 1355"/>
                <a:gd name="T1" fmla="*/ 0 h 1806"/>
                <a:gd name="T2" fmla="*/ 0 w 1355"/>
                <a:gd name="T3" fmla="*/ 85 h 1806"/>
                <a:gd name="T4" fmla="*/ 0 w 1355"/>
                <a:gd name="T5" fmla="*/ 1722 h 1806"/>
                <a:gd name="T6" fmla="*/ 678 w 1355"/>
                <a:gd name="T7" fmla="*/ 1806 h 1806"/>
                <a:gd name="T8" fmla="*/ 1355 w 1355"/>
                <a:gd name="T9" fmla="*/ 1722 h 1806"/>
                <a:gd name="T10" fmla="*/ 1355 w 1355"/>
                <a:gd name="T11" fmla="*/ 85 h 1806"/>
                <a:gd name="T12" fmla="*/ 678 w 1355"/>
                <a:gd name="T13" fmla="*/ 0 h 1806"/>
              </a:gdLst>
              <a:ahLst/>
              <a:cxnLst>
                <a:cxn ang="0">
                  <a:pos x="T0" y="T1"/>
                </a:cxn>
                <a:cxn ang="0">
                  <a:pos x="T2" y="T3"/>
                </a:cxn>
                <a:cxn ang="0">
                  <a:pos x="T4" y="T5"/>
                </a:cxn>
                <a:cxn ang="0">
                  <a:pos x="T6" y="T7"/>
                </a:cxn>
                <a:cxn ang="0">
                  <a:pos x="T8" y="T9"/>
                </a:cxn>
                <a:cxn ang="0">
                  <a:pos x="T10" y="T11"/>
                </a:cxn>
                <a:cxn ang="0">
                  <a:pos x="T12" y="T13"/>
                </a:cxn>
              </a:cxnLst>
              <a:rect l="0" t="0" r="r" b="b"/>
              <a:pathLst>
                <a:path w="1355" h="1806">
                  <a:moveTo>
                    <a:pt x="678" y="0"/>
                  </a:moveTo>
                  <a:cubicBezTo>
                    <a:pt x="304" y="0"/>
                    <a:pt x="0" y="38"/>
                    <a:pt x="0" y="85"/>
                  </a:cubicBezTo>
                  <a:lnTo>
                    <a:pt x="0" y="1722"/>
                  </a:lnTo>
                  <a:cubicBezTo>
                    <a:pt x="0" y="1768"/>
                    <a:pt x="304" y="1806"/>
                    <a:pt x="678" y="1806"/>
                  </a:cubicBezTo>
                  <a:cubicBezTo>
                    <a:pt x="1052" y="1806"/>
                    <a:pt x="1355" y="1768"/>
                    <a:pt x="1355" y="1722"/>
                  </a:cubicBezTo>
                  <a:lnTo>
                    <a:pt x="1355" y="85"/>
                  </a:lnTo>
                  <a:cubicBezTo>
                    <a:pt x="1355" y="38"/>
                    <a:pt x="1052" y="0"/>
                    <a:pt x="678" y="0"/>
                  </a:cubicBezTo>
                  <a:close/>
                </a:path>
              </a:pathLst>
            </a:custGeom>
            <a:solidFill>
              <a:srgbClr val="FF8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67" name="Database Part 1"/>
            <p:cNvSpPr>
              <a:spLocks noEditPoints="1"/>
            </p:cNvSpPr>
            <p:nvPr/>
          </p:nvSpPr>
          <p:spPr bwMode="auto">
            <a:xfrm>
              <a:off x="1571794" y="5355335"/>
              <a:ext cx="534317" cy="679288"/>
            </a:xfrm>
            <a:custGeom>
              <a:avLst/>
              <a:gdLst>
                <a:gd name="T0" fmla="*/ 0 w 1355"/>
                <a:gd name="T1" fmla="*/ 0 h 1721"/>
                <a:gd name="T2" fmla="*/ 0 w 1355"/>
                <a:gd name="T3" fmla="*/ 508 h 1721"/>
                <a:gd name="T4" fmla="*/ 678 w 1355"/>
                <a:gd name="T5" fmla="*/ 592 h 1721"/>
                <a:gd name="T6" fmla="*/ 1355 w 1355"/>
                <a:gd name="T7" fmla="*/ 508 h 1721"/>
                <a:gd name="T8" fmla="*/ 1355 w 1355"/>
                <a:gd name="T9" fmla="*/ 0 h 1721"/>
                <a:gd name="T10" fmla="*/ 678 w 1355"/>
                <a:gd name="T11" fmla="*/ 84 h 1721"/>
                <a:gd name="T12" fmla="*/ 0 w 1355"/>
                <a:gd name="T13" fmla="*/ 0 h 1721"/>
                <a:gd name="T14" fmla="*/ 0 w 1355"/>
                <a:gd name="T15" fmla="*/ 564 h 1721"/>
                <a:gd name="T16" fmla="*/ 0 w 1355"/>
                <a:gd name="T17" fmla="*/ 1072 h 1721"/>
                <a:gd name="T18" fmla="*/ 678 w 1355"/>
                <a:gd name="T19" fmla="*/ 1157 h 1721"/>
                <a:gd name="T20" fmla="*/ 1355 w 1355"/>
                <a:gd name="T21" fmla="*/ 1072 h 1721"/>
                <a:gd name="T22" fmla="*/ 1355 w 1355"/>
                <a:gd name="T23" fmla="*/ 564 h 1721"/>
                <a:gd name="T24" fmla="*/ 678 w 1355"/>
                <a:gd name="T25" fmla="*/ 649 h 1721"/>
                <a:gd name="T26" fmla="*/ 0 w 1355"/>
                <a:gd name="T27" fmla="*/ 564 h 1721"/>
                <a:gd name="T28" fmla="*/ 0 w 1355"/>
                <a:gd name="T29" fmla="*/ 1129 h 1721"/>
                <a:gd name="T30" fmla="*/ 0 w 1355"/>
                <a:gd name="T31" fmla="*/ 1637 h 1721"/>
                <a:gd name="T32" fmla="*/ 678 w 1355"/>
                <a:gd name="T33" fmla="*/ 1721 h 1721"/>
                <a:gd name="T34" fmla="*/ 1355 w 1355"/>
                <a:gd name="T35" fmla="*/ 1637 h 1721"/>
                <a:gd name="T36" fmla="*/ 1355 w 1355"/>
                <a:gd name="T37" fmla="*/ 1129 h 1721"/>
                <a:gd name="T38" fmla="*/ 678 w 1355"/>
                <a:gd name="T39" fmla="*/ 1213 h 1721"/>
                <a:gd name="T40" fmla="*/ 0 w 1355"/>
                <a:gd name="T41" fmla="*/ 1129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55" h="1721">
                  <a:moveTo>
                    <a:pt x="0" y="0"/>
                  </a:moveTo>
                  <a:lnTo>
                    <a:pt x="0" y="508"/>
                  </a:lnTo>
                  <a:cubicBezTo>
                    <a:pt x="0" y="555"/>
                    <a:pt x="304" y="592"/>
                    <a:pt x="678" y="592"/>
                  </a:cubicBezTo>
                  <a:cubicBezTo>
                    <a:pt x="1052" y="592"/>
                    <a:pt x="1355" y="555"/>
                    <a:pt x="1355" y="508"/>
                  </a:cubicBezTo>
                  <a:lnTo>
                    <a:pt x="1355" y="0"/>
                  </a:lnTo>
                  <a:cubicBezTo>
                    <a:pt x="1355" y="47"/>
                    <a:pt x="1052" y="84"/>
                    <a:pt x="678" y="84"/>
                  </a:cubicBezTo>
                  <a:cubicBezTo>
                    <a:pt x="304" y="84"/>
                    <a:pt x="0" y="47"/>
                    <a:pt x="0" y="0"/>
                  </a:cubicBezTo>
                  <a:close/>
                  <a:moveTo>
                    <a:pt x="0" y="564"/>
                  </a:moveTo>
                  <a:lnTo>
                    <a:pt x="0" y="1072"/>
                  </a:lnTo>
                  <a:cubicBezTo>
                    <a:pt x="0" y="1119"/>
                    <a:pt x="304" y="1157"/>
                    <a:pt x="678" y="1157"/>
                  </a:cubicBezTo>
                  <a:cubicBezTo>
                    <a:pt x="1052" y="1157"/>
                    <a:pt x="1355" y="1119"/>
                    <a:pt x="1355" y="1072"/>
                  </a:cubicBezTo>
                  <a:lnTo>
                    <a:pt x="1355" y="564"/>
                  </a:lnTo>
                  <a:cubicBezTo>
                    <a:pt x="1355" y="611"/>
                    <a:pt x="1052" y="649"/>
                    <a:pt x="678" y="649"/>
                  </a:cubicBezTo>
                  <a:cubicBezTo>
                    <a:pt x="304" y="649"/>
                    <a:pt x="0" y="611"/>
                    <a:pt x="0" y="564"/>
                  </a:cubicBezTo>
                  <a:close/>
                  <a:moveTo>
                    <a:pt x="0" y="1129"/>
                  </a:moveTo>
                  <a:lnTo>
                    <a:pt x="0" y="1637"/>
                  </a:lnTo>
                  <a:cubicBezTo>
                    <a:pt x="0" y="1683"/>
                    <a:pt x="304" y="1721"/>
                    <a:pt x="678" y="1721"/>
                  </a:cubicBezTo>
                  <a:cubicBezTo>
                    <a:pt x="1052" y="1721"/>
                    <a:pt x="1355" y="1683"/>
                    <a:pt x="1355" y="1637"/>
                  </a:cubicBezTo>
                  <a:lnTo>
                    <a:pt x="1355" y="1129"/>
                  </a:lnTo>
                  <a:cubicBezTo>
                    <a:pt x="1355" y="1175"/>
                    <a:pt x="1052" y="1213"/>
                    <a:pt x="678" y="1213"/>
                  </a:cubicBezTo>
                  <a:cubicBezTo>
                    <a:pt x="304" y="1213"/>
                    <a:pt x="0" y="1175"/>
                    <a:pt x="0" y="1129"/>
                  </a:cubicBezTo>
                  <a:close/>
                </a:path>
              </a:pathLst>
            </a:custGeom>
            <a:solidFill>
              <a:srgbClr val="DC3C00"/>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8" name="Group 17"/>
          <p:cNvGrpSpPr/>
          <p:nvPr/>
        </p:nvGrpSpPr>
        <p:grpSpPr>
          <a:xfrm>
            <a:off x="2545370" y="2301253"/>
            <a:ext cx="2571588" cy="3326176"/>
            <a:chOff x="2545370" y="2301253"/>
            <a:chExt cx="2571588" cy="3326176"/>
          </a:xfrm>
        </p:grpSpPr>
        <p:cxnSp>
          <p:nvCxnSpPr>
            <p:cNvPr id="16" name="Straight Connector 15"/>
            <p:cNvCxnSpPr/>
            <p:nvPr/>
          </p:nvCxnSpPr>
          <p:spPr>
            <a:xfrm flipH="1">
              <a:off x="3272167" y="3598713"/>
              <a:ext cx="1844791" cy="0"/>
            </a:xfrm>
            <a:prstGeom prst="line">
              <a:avLst/>
            </a:prstGeom>
            <a:ln w="38100" cap="rnd">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27423" y="3305448"/>
              <a:ext cx="1503617"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Azure Data Factory</a:t>
              </a:r>
            </a:p>
          </p:txBody>
        </p:sp>
        <p:sp>
          <p:nvSpPr>
            <p:cNvPr id="24" name="TextBox 23"/>
            <p:cNvSpPr txBox="1"/>
            <p:nvPr/>
          </p:nvSpPr>
          <p:spPr>
            <a:xfrm>
              <a:off x="3527423" y="3676534"/>
              <a:ext cx="1160574"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Apache Sqoop</a:t>
              </a:r>
            </a:p>
          </p:txBody>
        </p:sp>
        <p:cxnSp>
          <p:nvCxnSpPr>
            <p:cNvPr id="33" name="Straight Connector 32"/>
            <p:cNvCxnSpPr/>
            <p:nvPr/>
          </p:nvCxnSpPr>
          <p:spPr>
            <a:xfrm>
              <a:off x="2545370" y="34201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2545370" y="4548762"/>
              <a:ext cx="357639" cy="0"/>
            </a:xfrm>
            <a:prstGeom prst="line">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14"/>
            <p:cNvCxnSpPr/>
            <p:nvPr/>
          </p:nvCxnSpPr>
          <p:spPr>
            <a:xfrm flipV="1">
              <a:off x="2545370" y="2301253"/>
              <a:ext cx="12700" cy="3326176"/>
            </a:xfrm>
            <a:prstGeom prst="bentConnector3">
              <a:avLst>
                <a:gd name="adj1" fmla="val 2957142"/>
              </a:avLst>
            </a:prstGeom>
            <a:ln w="38100" cap="rnd">
              <a:solidFill>
                <a:schemeClr val="accent2"/>
              </a:solidFill>
              <a:headEnd type="none"/>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0110139" y="1880033"/>
            <a:ext cx="1596656" cy="816441"/>
            <a:chOff x="10110139" y="3037540"/>
            <a:chExt cx="1596656" cy="816441"/>
          </a:xfrm>
        </p:grpSpPr>
        <p:sp>
          <p:nvSpPr>
            <p:cNvPr id="41" name="Rectangle 40"/>
            <p:cNvSpPr/>
            <p:nvPr/>
          </p:nvSpPr>
          <p:spPr>
            <a:xfrm>
              <a:off x="10110139" y="3638537"/>
              <a:ext cx="1596656" cy="215444"/>
            </a:xfrm>
            <a:prstGeom prst="rect">
              <a:avLst/>
            </a:prstGeom>
          </p:spPr>
          <p:txBody>
            <a:bodyPr wrap="square" lIns="0" tIns="0" rIns="0" bIns="0">
              <a:spAutoFit/>
            </a:bodyPr>
            <a:lstStyle/>
            <a:p>
              <a:pPr marL="0" marR="0" lvl="0" indent="0"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Azure Storage Blobs</a:t>
              </a:r>
            </a:p>
          </p:txBody>
        </p:sp>
        <p:grpSp>
          <p:nvGrpSpPr>
            <p:cNvPr id="341" name="Group 340"/>
            <p:cNvGrpSpPr/>
            <p:nvPr/>
          </p:nvGrpSpPr>
          <p:grpSpPr>
            <a:xfrm>
              <a:off x="10549993" y="3037540"/>
              <a:ext cx="716949" cy="571500"/>
              <a:chOff x="10549992" y="2941320"/>
              <a:chExt cx="716949" cy="571500"/>
            </a:xfrm>
          </p:grpSpPr>
          <p:sp>
            <p:nvSpPr>
              <p:cNvPr id="330" name="Rectangle 209"/>
              <p:cNvSpPr>
                <a:spLocks noChangeArrowheads="1"/>
              </p:cNvSpPr>
              <p:nvPr/>
            </p:nvSpPr>
            <p:spPr bwMode="auto">
              <a:xfrm>
                <a:off x="10549992" y="2941320"/>
                <a:ext cx="716949" cy="5715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18288" rIns="45720" bIns="18288" numCol="1" anchor="b"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dirty="0">
                  <a:ln>
                    <a:noFill/>
                  </a:ln>
                  <a:solidFill>
                    <a:schemeClr val="bg1"/>
                  </a:solidFill>
                  <a:effectLst/>
                  <a:uLnTx/>
                  <a:uFillTx/>
                </a:endParaRPr>
              </a:p>
            </p:txBody>
          </p:sp>
          <p:sp>
            <p:nvSpPr>
              <p:cNvPr id="331" name="Freeform 218"/>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close/>
                    <a:moveTo>
                      <a:pt x="753" y="0"/>
                    </a:moveTo>
                    <a:lnTo>
                      <a:pt x="0" y="0"/>
                    </a:lnTo>
                    <a:lnTo>
                      <a:pt x="0" y="481"/>
                    </a:lnTo>
                    <a:lnTo>
                      <a:pt x="753" y="481"/>
                    </a:lnTo>
                    <a:lnTo>
                      <a:pt x="753" y="0"/>
                    </a:lnTo>
                    <a:lnTo>
                      <a:pt x="753" y="0"/>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2" name="Freeform 219"/>
              <p:cNvSpPr>
                <a:spLocks noEditPoints="1"/>
              </p:cNvSpPr>
              <p:nvPr/>
            </p:nvSpPr>
            <p:spPr bwMode="auto">
              <a:xfrm>
                <a:off x="10585882" y="3049623"/>
                <a:ext cx="643460" cy="411029"/>
              </a:xfrm>
              <a:custGeom>
                <a:avLst/>
                <a:gdLst>
                  <a:gd name="T0" fmla="*/ 736 w 753"/>
                  <a:gd name="T1" fmla="*/ 15 h 481"/>
                  <a:gd name="T2" fmla="*/ 736 w 753"/>
                  <a:gd name="T3" fmla="*/ 463 h 481"/>
                  <a:gd name="T4" fmla="*/ 17 w 753"/>
                  <a:gd name="T5" fmla="*/ 463 h 481"/>
                  <a:gd name="T6" fmla="*/ 17 w 753"/>
                  <a:gd name="T7" fmla="*/ 15 h 481"/>
                  <a:gd name="T8" fmla="*/ 736 w 753"/>
                  <a:gd name="T9" fmla="*/ 15 h 481"/>
                  <a:gd name="T10" fmla="*/ 753 w 753"/>
                  <a:gd name="T11" fmla="*/ 0 h 481"/>
                  <a:gd name="T12" fmla="*/ 0 w 753"/>
                  <a:gd name="T13" fmla="*/ 0 h 481"/>
                  <a:gd name="T14" fmla="*/ 0 w 753"/>
                  <a:gd name="T15" fmla="*/ 481 h 481"/>
                  <a:gd name="T16" fmla="*/ 753 w 753"/>
                  <a:gd name="T17" fmla="*/ 481 h 481"/>
                  <a:gd name="T18" fmla="*/ 753 w 753"/>
                  <a:gd name="T19" fmla="*/ 0 h 481"/>
                  <a:gd name="T20" fmla="*/ 753 w 753"/>
                  <a:gd name="T2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481">
                    <a:moveTo>
                      <a:pt x="736" y="15"/>
                    </a:moveTo>
                    <a:lnTo>
                      <a:pt x="736" y="463"/>
                    </a:lnTo>
                    <a:lnTo>
                      <a:pt x="17" y="463"/>
                    </a:lnTo>
                    <a:lnTo>
                      <a:pt x="17" y="15"/>
                    </a:lnTo>
                    <a:lnTo>
                      <a:pt x="736" y="15"/>
                    </a:lnTo>
                    <a:moveTo>
                      <a:pt x="753" y="0"/>
                    </a:moveTo>
                    <a:lnTo>
                      <a:pt x="0" y="0"/>
                    </a:lnTo>
                    <a:lnTo>
                      <a:pt x="0" y="481"/>
                    </a:lnTo>
                    <a:lnTo>
                      <a:pt x="753" y="481"/>
                    </a:lnTo>
                    <a:lnTo>
                      <a:pt x="753" y="0"/>
                    </a:lnTo>
                    <a:lnTo>
                      <a:pt x="753" y="0"/>
                    </a:lnTo>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3" name="Line 220"/>
              <p:cNvSpPr>
                <a:spLocks noChangeShapeType="1"/>
              </p:cNvSpPr>
              <p:nvPr/>
            </p:nvSpPr>
            <p:spPr bwMode="auto">
              <a:xfrm>
                <a:off x="10585882" y="3188912"/>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4" name="Line 221"/>
              <p:cNvSpPr>
                <a:spLocks noChangeShapeType="1"/>
              </p:cNvSpPr>
              <p:nvPr/>
            </p:nvSpPr>
            <p:spPr bwMode="auto">
              <a:xfrm flipH="1">
                <a:off x="10585882" y="3319655"/>
                <a:ext cx="643460"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5" name="Line 222"/>
              <p:cNvSpPr>
                <a:spLocks noChangeShapeType="1"/>
              </p:cNvSpPr>
              <p:nvPr/>
            </p:nvSpPr>
            <p:spPr bwMode="auto">
              <a:xfrm>
                <a:off x="11016564"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36" name="Line 223"/>
              <p:cNvSpPr>
                <a:spLocks noChangeShapeType="1"/>
              </p:cNvSpPr>
              <p:nvPr/>
            </p:nvSpPr>
            <p:spPr bwMode="auto">
              <a:xfrm flipV="1">
                <a:off x="10800369" y="3049623"/>
                <a:ext cx="0" cy="406756"/>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340" name="Freeform 219"/>
              <p:cNvSpPr>
                <a:spLocks noEditPoints="1"/>
              </p:cNvSpPr>
              <p:nvPr/>
            </p:nvSpPr>
            <p:spPr bwMode="auto">
              <a:xfrm>
                <a:off x="10585882" y="2983398"/>
                <a:ext cx="643460" cy="84406"/>
              </a:xfrm>
              <a:prstGeom prst="rect">
                <a:avLst/>
              </a:pr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grpSp>
      <p:grpSp>
        <p:nvGrpSpPr>
          <p:cNvPr id="8" name="Group 7"/>
          <p:cNvGrpSpPr/>
          <p:nvPr/>
        </p:nvGrpSpPr>
        <p:grpSpPr>
          <a:xfrm>
            <a:off x="10130470" y="5202860"/>
            <a:ext cx="1414875" cy="1105851"/>
            <a:chOff x="10130470" y="5202860"/>
            <a:chExt cx="1414875" cy="1105851"/>
          </a:xfrm>
        </p:grpSpPr>
        <p:sp>
          <p:nvSpPr>
            <p:cNvPr id="10" name="Rectangle 9"/>
            <p:cNvSpPr/>
            <p:nvPr/>
          </p:nvSpPr>
          <p:spPr>
            <a:xfrm>
              <a:off x="10130470" y="6093267"/>
              <a:ext cx="1414875" cy="215444"/>
            </a:xfrm>
            <a:prstGeom prst="rect">
              <a:avLst/>
            </a:prstGeom>
          </p:spPr>
          <p:txBody>
            <a:bodyPr wrap="square" lIns="0" tIns="0" rIns="0" bIns="0">
              <a:spAutoFit/>
            </a:bodyPr>
            <a:lstStyle/>
            <a:p>
              <a:pPr marL="0" marR="0" lvl="0" indent="0" algn="ctr" defTabSz="91410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ea typeface="Segoe UI" pitchFamily="34" charset="0"/>
                  <a:cs typeface="Segoe UI" pitchFamily="34" charset="0"/>
                </a:rPr>
                <a:t>Custom programs</a:t>
              </a:r>
            </a:p>
          </p:txBody>
        </p:sp>
        <p:grpSp>
          <p:nvGrpSpPr>
            <p:cNvPr id="370" name="Group 369"/>
            <p:cNvGrpSpPr/>
            <p:nvPr/>
          </p:nvGrpSpPr>
          <p:grpSpPr>
            <a:xfrm>
              <a:off x="10195724" y="5202860"/>
              <a:ext cx="1284366" cy="704227"/>
              <a:chOff x="9421813" y="4852988"/>
              <a:chExt cx="1922462" cy="1054100"/>
            </a:xfrm>
          </p:grpSpPr>
          <p:sp>
            <p:nvSpPr>
              <p:cNvPr id="345" name="Freeform 53"/>
              <p:cNvSpPr>
                <a:spLocks/>
              </p:cNvSpPr>
              <p:nvPr/>
            </p:nvSpPr>
            <p:spPr bwMode="auto">
              <a:xfrm>
                <a:off x="11122025" y="57991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6" name="Freeform 54"/>
              <p:cNvSpPr>
                <a:spLocks/>
              </p:cNvSpPr>
              <p:nvPr/>
            </p:nvSpPr>
            <p:spPr bwMode="auto">
              <a:xfrm>
                <a:off x="10712450" y="58007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7" name="Oval 55"/>
              <p:cNvSpPr>
                <a:spLocks noChangeArrowheads="1"/>
              </p:cNvSpPr>
              <p:nvPr/>
            </p:nvSpPr>
            <p:spPr bwMode="auto">
              <a:xfrm>
                <a:off x="9915525" y="5627688"/>
                <a:ext cx="493713" cy="104775"/>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8" name="Freeform 56"/>
              <p:cNvSpPr>
                <a:spLocks/>
              </p:cNvSpPr>
              <p:nvPr/>
            </p:nvSpPr>
            <p:spPr bwMode="auto">
              <a:xfrm>
                <a:off x="9555163" y="4852988"/>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9" name="Rectangle 57"/>
              <p:cNvSpPr>
                <a:spLocks noChangeArrowheads="1"/>
              </p:cNvSpPr>
              <p:nvPr/>
            </p:nvSpPr>
            <p:spPr bwMode="auto">
              <a:xfrm>
                <a:off x="9593263" y="488950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0" name="Rectangle 58"/>
              <p:cNvSpPr>
                <a:spLocks noChangeArrowheads="1"/>
              </p:cNvSpPr>
              <p:nvPr/>
            </p:nvSpPr>
            <p:spPr bwMode="auto">
              <a:xfrm>
                <a:off x="9421813" y="5849938"/>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1" name="Freeform 59"/>
              <p:cNvSpPr>
                <a:spLocks/>
              </p:cNvSpPr>
              <p:nvPr/>
            </p:nvSpPr>
            <p:spPr bwMode="auto">
              <a:xfrm>
                <a:off x="9421813" y="5783263"/>
                <a:ext cx="1477963" cy="66675"/>
              </a:xfrm>
              <a:custGeom>
                <a:avLst/>
                <a:gdLst>
                  <a:gd name="T0" fmla="*/ 931 w 931"/>
                  <a:gd name="T1" fmla="*/ 42 h 42"/>
                  <a:gd name="T2" fmla="*/ 0 w 931"/>
                  <a:gd name="T3" fmla="*/ 42 h 42"/>
                  <a:gd name="T4" fmla="*/ 59 w 931"/>
                  <a:gd name="T5" fmla="*/ 0 h 42"/>
                  <a:gd name="T6" fmla="*/ 873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3"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69" name="Group 368"/>
              <p:cNvGrpSpPr/>
              <p:nvPr/>
            </p:nvGrpSpPr>
            <p:grpSpPr>
              <a:xfrm>
                <a:off x="10923587" y="4883150"/>
                <a:ext cx="420688" cy="798513"/>
                <a:chOff x="11093450" y="4883150"/>
                <a:chExt cx="420688" cy="798513"/>
              </a:xfrm>
            </p:grpSpPr>
            <p:sp>
              <p:nvSpPr>
                <p:cNvPr id="356" name="AutoShape 63"/>
                <p:cNvSpPr>
                  <a:spLocks noChangeAspect="1" noChangeArrowheads="1" noTextEdit="1"/>
                </p:cNvSpPr>
                <p:nvPr/>
              </p:nvSpPr>
              <p:spPr bwMode="auto">
                <a:xfrm>
                  <a:off x="11093450" y="4886325"/>
                  <a:ext cx="420688"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7" name="Freeform 65"/>
                <p:cNvSpPr>
                  <a:spLocks/>
                </p:cNvSpPr>
                <p:nvPr/>
              </p:nvSpPr>
              <p:spPr bwMode="auto">
                <a:xfrm>
                  <a:off x="11095038" y="4883150"/>
                  <a:ext cx="417513" cy="798513"/>
                </a:xfrm>
                <a:custGeom>
                  <a:avLst/>
                  <a:gdLst>
                    <a:gd name="T0" fmla="*/ 149 w 149"/>
                    <a:gd name="T1" fmla="*/ 280 h 287"/>
                    <a:gd name="T2" fmla="*/ 143 w 149"/>
                    <a:gd name="T3" fmla="*/ 287 h 287"/>
                    <a:gd name="T4" fmla="*/ 6 w 149"/>
                    <a:gd name="T5" fmla="*/ 287 h 287"/>
                    <a:gd name="T6" fmla="*/ 0 w 149"/>
                    <a:gd name="T7" fmla="*/ 280 h 287"/>
                    <a:gd name="T8" fmla="*/ 0 w 149"/>
                    <a:gd name="T9" fmla="*/ 7 h 287"/>
                    <a:gd name="T10" fmla="*/ 6 w 149"/>
                    <a:gd name="T11" fmla="*/ 0 h 287"/>
                    <a:gd name="T12" fmla="*/ 143 w 149"/>
                    <a:gd name="T13" fmla="*/ 0 h 287"/>
                    <a:gd name="T14" fmla="*/ 149 w 149"/>
                    <a:gd name="T15" fmla="*/ 7 h 287"/>
                    <a:gd name="T16" fmla="*/ 149 w 149"/>
                    <a:gd name="T17" fmla="*/ 28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287">
                      <a:moveTo>
                        <a:pt x="149" y="280"/>
                      </a:moveTo>
                      <a:cubicBezTo>
                        <a:pt x="149" y="284"/>
                        <a:pt x="146" y="287"/>
                        <a:pt x="143" y="287"/>
                      </a:cubicBezTo>
                      <a:cubicBezTo>
                        <a:pt x="6" y="287"/>
                        <a:pt x="6" y="287"/>
                        <a:pt x="6" y="287"/>
                      </a:cubicBezTo>
                      <a:cubicBezTo>
                        <a:pt x="3" y="287"/>
                        <a:pt x="0" y="284"/>
                        <a:pt x="0" y="280"/>
                      </a:cubicBezTo>
                      <a:cubicBezTo>
                        <a:pt x="0" y="7"/>
                        <a:pt x="0" y="7"/>
                        <a:pt x="0" y="7"/>
                      </a:cubicBezTo>
                      <a:cubicBezTo>
                        <a:pt x="0" y="3"/>
                        <a:pt x="3" y="0"/>
                        <a:pt x="6" y="0"/>
                      </a:cubicBezTo>
                      <a:cubicBezTo>
                        <a:pt x="143" y="0"/>
                        <a:pt x="143" y="0"/>
                        <a:pt x="143" y="0"/>
                      </a:cubicBezTo>
                      <a:cubicBezTo>
                        <a:pt x="146" y="0"/>
                        <a:pt x="149" y="3"/>
                        <a:pt x="149" y="7"/>
                      </a:cubicBezTo>
                      <a:lnTo>
                        <a:pt x="149" y="280"/>
                      </a:lnTo>
                      <a:close/>
                    </a:path>
                  </a:pathLst>
                </a:custGeom>
                <a:solidFill>
                  <a:srgbClr val="44235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8" name="Rectangle 66"/>
                <p:cNvSpPr>
                  <a:spLocks noChangeArrowheads="1"/>
                </p:cNvSpPr>
                <p:nvPr/>
              </p:nvSpPr>
              <p:spPr bwMode="auto">
                <a:xfrm>
                  <a:off x="11114088" y="4967288"/>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0" name="Rectangle 68"/>
                <p:cNvSpPr>
                  <a:spLocks noChangeArrowheads="1"/>
                </p:cNvSpPr>
                <p:nvPr/>
              </p:nvSpPr>
              <p:spPr bwMode="auto">
                <a:xfrm>
                  <a:off x="11114088" y="5060950"/>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2" name="Rectangle 70"/>
                <p:cNvSpPr>
                  <a:spLocks noChangeArrowheads="1"/>
                </p:cNvSpPr>
                <p:nvPr/>
              </p:nvSpPr>
              <p:spPr bwMode="auto">
                <a:xfrm>
                  <a:off x="11114088" y="5153025"/>
                  <a:ext cx="379413" cy="63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4" name="Rectangle 72"/>
                <p:cNvSpPr>
                  <a:spLocks noChangeArrowheads="1"/>
                </p:cNvSpPr>
                <p:nvPr/>
              </p:nvSpPr>
              <p:spPr bwMode="auto">
                <a:xfrm>
                  <a:off x="11114088" y="5245100"/>
                  <a:ext cx="379413" cy="79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6" name="Oval 74"/>
                <p:cNvSpPr>
                  <a:spLocks noChangeArrowheads="1"/>
                </p:cNvSpPr>
                <p:nvPr/>
              </p:nvSpPr>
              <p:spPr bwMode="auto">
                <a:xfrm>
                  <a:off x="11280775" y="5503863"/>
                  <a:ext cx="47625" cy="46038"/>
                </a:xfrm>
                <a:prstGeom prst="ellipse">
                  <a:avLst/>
                </a:pr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7" name="Freeform 75"/>
                <p:cNvSpPr>
                  <a:spLocks/>
                </p:cNvSpPr>
                <p:nvPr/>
              </p:nvSpPr>
              <p:spPr bwMode="auto">
                <a:xfrm>
                  <a:off x="11096625" y="5649913"/>
                  <a:ext cx="417513" cy="31750"/>
                </a:xfrm>
                <a:custGeom>
                  <a:avLst/>
                  <a:gdLst>
                    <a:gd name="T0" fmla="*/ 0 w 149"/>
                    <a:gd name="T1" fmla="*/ 0 h 11"/>
                    <a:gd name="T2" fmla="*/ 0 w 149"/>
                    <a:gd name="T3" fmla="*/ 4 h 11"/>
                    <a:gd name="T4" fmla="*/ 6 w 149"/>
                    <a:gd name="T5" fmla="*/ 11 h 11"/>
                    <a:gd name="T6" fmla="*/ 143 w 149"/>
                    <a:gd name="T7" fmla="*/ 11 h 11"/>
                    <a:gd name="T8" fmla="*/ 149 w 149"/>
                    <a:gd name="T9" fmla="*/ 4 h 11"/>
                    <a:gd name="T10" fmla="*/ 149 w 149"/>
                    <a:gd name="T11" fmla="*/ 0 h 11"/>
                    <a:gd name="T12" fmla="*/ 0 w 14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49" h="11">
                      <a:moveTo>
                        <a:pt x="0" y="0"/>
                      </a:moveTo>
                      <a:cubicBezTo>
                        <a:pt x="0" y="4"/>
                        <a:pt x="0" y="4"/>
                        <a:pt x="0" y="4"/>
                      </a:cubicBezTo>
                      <a:cubicBezTo>
                        <a:pt x="0" y="8"/>
                        <a:pt x="3" y="11"/>
                        <a:pt x="6" y="11"/>
                      </a:cubicBezTo>
                      <a:cubicBezTo>
                        <a:pt x="143" y="11"/>
                        <a:pt x="143" y="11"/>
                        <a:pt x="143" y="11"/>
                      </a:cubicBezTo>
                      <a:cubicBezTo>
                        <a:pt x="146" y="11"/>
                        <a:pt x="149" y="8"/>
                        <a:pt x="149" y="4"/>
                      </a:cubicBezTo>
                      <a:cubicBezTo>
                        <a:pt x="149" y="0"/>
                        <a:pt x="149" y="0"/>
                        <a:pt x="149"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Rectangle 76"/>
                <p:cNvSpPr>
                  <a:spLocks noChangeArrowheads="1"/>
                </p:cNvSpPr>
                <p:nvPr/>
              </p:nvSpPr>
              <p:spPr bwMode="auto">
                <a:xfrm>
                  <a:off x="11096625" y="5600700"/>
                  <a:ext cx="417513" cy="49213"/>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grpSp>
        <p:nvGrpSpPr>
          <p:cNvPr id="7" name="Group 6"/>
          <p:cNvGrpSpPr/>
          <p:nvPr/>
        </p:nvGrpSpPr>
        <p:grpSpPr>
          <a:xfrm>
            <a:off x="5837656" y="4286416"/>
            <a:ext cx="4190014" cy="1241171"/>
            <a:chOff x="5837656" y="4286416"/>
            <a:chExt cx="4190014" cy="1241171"/>
          </a:xfrm>
        </p:grpSpPr>
        <p:sp>
          <p:nvSpPr>
            <p:cNvPr id="27" name="TextBox 26"/>
            <p:cNvSpPr txBox="1"/>
            <p:nvPr/>
          </p:nvSpPr>
          <p:spPr>
            <a:xfrm>
              <a:off x="5990553" y="4483977"/>
              <a:ext cx="1376980" cy="90024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.NET SDK </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JavaScript CLI</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Portal</a:t>
              </a:r>
            </a:p>
            <a:p>
              <a:pPr marL="0" marR="0" lvl="0" indent="0" defTabSz="914367" eaLnBrk="1" fontAlgn="auto" latinLnBrk="0" hangingPunct="1">
                <a:lnSpc>
                  <a:spcPct val="100000"/>
                </a:lnSpc>
                <a:spcBef>
                  <a:spcPts val="10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rPr>
                <a:t>Azure PowerShell</a:t>
              </a:r>
            </a:p>
          </p:txBody>
        </p:sp>
        <p:cxnSp>
          <p:nvCxnSpPr>
            <p:cNvPr id="372" name="Straight Connector 14"/>
            <p:cNvCxnSpPr/>
            <p:nvPr/>
          </p:nvCxnSpPr>
          <p:spPr>
            <a:xfrm rot="10800000">
              <a:off x="5837656" y="4286416"/>
              <a:ext cx="4190014" cy="124117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Slide Number Placeholder 8"/>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Group 13"/>
          <p:cNvGrpSpPr/>
          <p:nvPr/>
        </p:nvGrpSpPr>
        <p:grpSpPr>
          <a:xfrm>
            <a:off x="5875527" y="1806522"/>
            <a:ext cx="4177910" cy="1066639"/>
            <a:chOff x="5875527" y="1806522"/>
            <a:chExt cx="4177910" cy="1066639"/>
          </a:xfrm>
        </p:grpSpPr>
        <p:cxnSp>
          <p:nvCxnSpPr>
            <p:cNvPr id="318" name="Straight Connector 14"/>
            <p:cNvCxnSpPr/>
            <p:nvPr/>
          </p:nvCxnSpPr>
          <p:spPr>
            <a:xfrm rot="10800000" flipV="1">
              <a:off x="5875527" y="2140880"/>
              <a:ext cx="4177910" cy="732281"/>
            </a:xfrm>
            <a:prstGeom prst="bentConnector2">
              <a:avLst/>
            </a:prstGeom>
            <a:ln w="38100" cap="rnd">
              <a:solidFill>
                <a:schemeClr val="accent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504876" y="1890703"/>
              <a:ext cx="1019510" cy="507831"/>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Built-in </a:t>
              </a:r>
            </a:p>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chemeClr val="tx2"/>
                  </a:solidFill>
                  <a:effectLst/>
                  <a:uLnTx/>
                  <a:uFillTx/>
                </a:rPr>
                <a:t>c</a:t>
              </a:r>
              <a:r>
                <a:rPr kumimoji="0" lang="en-US" sz="1400" b="0" i="0" u="none" strike="noStrike" kern="0" cap="none" spc="0" normalizeH="0" baseline="0" noProof="0" dirty="0" err="1">
                  <a:ln>
                    <a:noFill/>
                  </a:ln>
                  <a:solidFill>
                    <a:schemeClr val="tx2"/>
                  </a:solidFill>
                  <a:effectLst/>
                  <a:uLnTx/>
                  <a:uFillTx/>
                </a:rPr>
                <a:t>opy</a:t>
              </a:r>
              <a:r>
                <a:rPr kumimoji="0" lang="en-US" sz="1400" b="0" i="0" u="none" strike="noStrike" kern="0" cap="none" spc="0" normalizeH="0" baseline="0" noProof="0" dirty="0">
                  <a:ln>
                    <a:noFill/>
                  </a:ln>
                  <a:solidFill>
                    <a:schemeClr val="tx2"/>
                  </a:solidFill>
                  <a:effectLst/>
                  <a:uLnTx/>
                  <a:uFillTx/>
                </a:rPr>
                <a:t> s</a:t>
              </a:r>
              <a:r>
                <a:rPr kumimoji="0" lang="en-US" sz="1400" b="0" i="0" u="none" strike="noStrike" kern="0" cap="none" spc="0" normalizeH="0" baseline="0" noProof="0" dirty="0" err="1">
                  <a:ln>
                    <a:noFill/>
                  </a:ln>
                  <a:solidFill>
                    <a:schemeClr val="tx2"/>
                  </a:solidFill>
                  <a:effectLst/>
                  <a:uLnTx/>
                  <a:uFillTx/>
                </a:rPr>
                <a:t>ervice</a:t>
              </a:r>
              <a:endParaRPr kumimoji="0" lang="en-US" sz="1400" b="0" i="0" u="none" strike="noStrike" kern="0" cap="none" spc="0" normalizeH="0" baseline="0" noProof="0" dirty="0">
                <a:ln>
                  <a:noFill/>
                </a:ln>
                <a:solidFill>
                  <a:schemeClr val="tx2"/>
                </a:solidFill>
                <a:effectLst/>
                <a:uLnTx/>
                <a:uFillTx/>
              </a:endParaRPr>
            </a:p>
          </p:txBody>
        </p:sp>
        <p:sp>
          <p:nvSpPr>
            <p:cNvPr id="78" name="32-Point Star 77"/>
            <p:cNvSpPr/>
            <p:nvPr/>
          </p:nvSpPr>
          <p:spPr bwMode="auto">
            <a:xfrm rot="19800000">
              <a:off x="6363560" y="1806522"/>
              <a:ext cx="282632" cy="282632"/>
            </a:xfrm>
            <a:prstGeom prst="star32">
              <a:avLst>
                <a:gd name="adj" fmla="val 45865"/>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7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New</a:t>
              </a:r>
            </a:p>
          </p:txBody>
        </p:sp>
      </p:grpSp>
      <p:grpSp>
        <p:nvGrpSpPr>
          <p:cNvPr id="79" name="Group 78"/>
          <p:cNvGrpSpPr/>
          <p:nvPr/>
        </p:nvGrpSpPr>
        <p:grpSpPr>
          <a:xfrm>
            <a:off x="5410733" y="3048788"/>
            <a:ext cx="1007263" cy="1110509"/>
            <a:chOff x="5410733" y="3048788"/>
            <a:chExt cx="1007263" cy="1110509"/>
          </a:xfrm>
        </p:grpSpPr>
        <p:sp>
          <p:nvSpPr>
            <p:cNvPr id="80" name="TextBox 79"/>
            <p:cNvSpPr txBox="1"/>
            <p:nvPr/>
          </p:nvSpPr>
          <p:spPr>
            <a:xfrm>
              <a:off x="5410733" y="3882298"/>
              <a:ext cx="1007263"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tx2"/>
                  </a:solidFill>
                  <a:effectLst/>
                  <a:uLnTx/>
                  <a:uFillTx/>
                </a:rPr>
                <a:t>ADL Store</a:t>
              </a:r>
            </a:p>
          </p:txBody>
        </p:sp>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97" y="3048788"/>
              <a:ext cx="904934" cy="904934"/>
            </a:xfrm>
            <a:prstGeom prst="rect">
              <a:avLst/>
            </a:prstGeom>
          </p:spPr>
        </p:pic>
      </p:grpSp>
    </p:spTree>
    <p:extLst>
      <p:ext uri="{BB962C8B-B14F-4D97-AF65-F5344CB8AC3E}">
        <p14:creationId xmlns:p14="http://schemas.microsoft.com/office/powerpoint/2010/main" val="381856592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0988" y="344540"/>
            <a:ext cx="10515600" cy="1325563"/>
          </a:xfrm>
        </p:spPr>
        <p:txBody>
          <a:bodyPr>
            <a:normAutofit fontScale="90000"/>
          </a:bodyPr>
          <a:lstStyle/>
          <a:p>
            <a:r>
              <a:rPr lang="en-US" dirty="0">
                <a:solidFill>
                  <a:srgbClr val="0070C0"/>
                </a:solidFill>
              </a:rPr>
              <a:t>App Development </a:t>
            </a:r>
            <a:r>
              <a:rPr lang="en-US" sz="5400" dirty="0">
                <a:solidFill>
                  <a:srgbClr val="0070C0"/>
                </a:solidFill>
              </a:rPr>
              <a:t>– </a:t>
            </a:r>
            <a:r>
              <a:rPr lang="en-US" dirty="0">
                <a:solidFill>
                  <a:srgbClr val="0070C0"/>
                </a:solidFill>
              </a:rPr>
              <a:t>Languages and Tools</a:t>
            </a:r>
            <a:br>
              <a:rPr lang="en-US" sz="2800" dirty="0">
                <a:solidFill>
                  <a:schemeClr val="accent2"/>
                </a:solidFill>
              </a:rPr>
            </a:br>
            <a:r>
              <a:rPr lang="en-US" sz="2800" dirty="0">
                <a:solidFill>
                  <a:srgbClr val="00B0F0"/>
                </a:solidFill>
              </a:rPr>
              <a:t>Azure Data Lake Store supports multiple languages for application development</a:t>
            </a:r>
            <a:br>
              <a:rPr lang="en-US" sz="2800" dirty="0">
                <a:solidFill>
                  <a:srgbClr val="00B0F0"/>
                </a:solidFill>
              </a:rPr>
            </a:br>
            <a:endParaRPr lang="en-US" sz="2800" dirty="0">
              <a:solidFill>
                <a:srgbClr val="00B0F0"/>
              </a:solidFill>
            </a:endParaRPr>
          </a:p>
        </p:txBody>
      </p:sp>
      <p:sp>
        <p:nvSpPr>
          <p:cNvPr id="132" name="Rectangle 131"/>
          <p:cNvSpPr/>
          <p:nvPr/>
        </p:nvSpPr>
        <p:spPr>
          <a:xfrm>
            <a:off x="434975" y="6002389"/>
            <a:ext cx="10932200" cy="307777"/>
          </a:xfrm>
          <a:prstGeom prst="rect">
            <a:avLst/>
          </a:prstGeom>
        </p:spPr>
        <p:txBody>
          <a:bodyPr wrap="square" lIns="0" tIns="0" rIns="0" bIns="0" anchor="b">
            <a:spAutoFit/>
          </a:bodyPr>
          <a:lstStyle/>
          <a:p>
            <a:pPr>
              <a:spcAft>
                <a:spcPts val="600"/>
              </a:spcAft>
            </a:pPr>
            <a:r>
              <a:rPr lang="en-US" sz="1000" dirty="0">
                <a:solidFill>
                  <a:schemeClr val="tx2"/>
                </a:solidFill>
                <a:ea typeface="Calibri" panose="020F0502020204030204" pitchFamily="34" charset="0"/>
              </a:rPr>
              <a:t>Note: If you are using Hadoop (Map Reduce programs or Hive or HBase) or Spark, then you will not be programming directly to the Azure Data Lake Store as they all will transparently access Azure Data Lake Store under the covers. </a:t>
            </a:r>
          </a:p>
        </p:txBody>
      </p:sp>
      <p:grpSp>
        <p:nvGrpSpPr>
          <p:cNvPr id="15" name="Group 14"/>
          <p:cNvGrpSpPr/>
          <p:nvPr/>
        </p:nvGrpSpPr>
        <p:grpSpPr>
          <a:xfrm>
            <a:off x="449618" y="2039669"/>
            <a:ext cx="4223982" cy="3168748"/>
            <a:chOff x="449618" y="2039669"/>
            <a:chExt cx="4223982" cy="3168748"/>
          </a:xfrm>
        </p:grpSpPr>
        <p:sp>
          <p:nvSpPr>
            <p:cNvPr id="196" name="Rectangle 195"/>
            <p:cNvSpPr/>
            <p:nvPr>
              <p:custDataLst>
                <p:tags r:id="rId5"/>
              </p:custDataLst>
            </p:nvPr>
          </p:nvSpPr>
          <p:spPr bwMode="auto">
            <a:xfrm>
              <a:off x="449618" y="2039669"/>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Java Developers</a:t>
              </a:r>
            </a:p>
          </p:txBody>
        </p:sp>
        <p:pic>
          <p:nvPicPr>
            <p:cNvPr id="205" name="Picture 12" descr="http://www.chamber.uz/upload/image/l12866_java_eps_logo_9909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5703" y="2060280"/>
              <a:ext cx="699857" cy="699857"/>
            </a:xfrm>
            <a:prstGeom prst="rect">
              <a:avLst/>
            </a:prstGeom>
            <a:noFill/>
            <a:extLst>
              <a:ext uri="{909E8E84-426E-40DD-AFC4-6F175D3DCCD1}">
                <a14:hiddenFill xmlns:a14="http://schemas.microsoft.com/office/drawing/2010/main">
                  <a:solidFill>
                    <a:srgbClr val="FFFFFF"/>
                  </a:solidFill>
                </a14:hiddenFill>
              </a:ext>
            </a:extLst>
          </p:spPr>
        </p:pic>
        <p:sp>
          <p:nvSpPr>
            <p:cNvPr id="206" name="Rectangle 205"/>
            <p:cNvSpPr/>
            <p:nvPr>
              <p:custDataLst>
                <p:tags r:id="rId6"/>
              </p:custDataLst>
            </p:nvPr>
          </p:nvSpPr>
          <p:spPr bwMode="auto">
            <a:xfrm>
              <a:off x="449618" y="2854253"/>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C++ Developers</a:t>
              </a:r>
            </a:p>
          </p:txBody>
        </p:sp>
        <p:sp>
          <p:nvSpPr>
            <p:cNvPr id="207" name="Rectangle 206"/>
            <p:cNvSpPr/>
            <p:nvPr>
              <p:custDataLst>
                <p:tags r:id="rId7"/>
              </p:custDataLst>
            </p:nvPr>
          </p:nvSpPr>
          <p:spPr bwMode="auto">
            <a:xfrm>
              <a:off x="449618" y="3668837"/>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.NET Developers</a:t>
              </a:r>
            </a:p>
          </p:txBody>
        </p:sp>
        <p:sp>
          <p:nvSpPr>
            <p:cNvPr id="208" name="Rectangle 207"/>
            <p:cNvSpPr/>
            <p:nvPr>
              <p:custDataLst>
                <p:tags r:id="rId8"/>
              </p:custDataLst>
            </p:nvPr>
          </p:nvSpPr>
          <p:spPr bwMode="auto">
            <a:xfrm>
              <a:off x="449618" y="4483420"/>
              <a:ext cx="4223982"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Other languages</a:t>
              </a:r>
            </a:p>
          </p:txBody>
        </p:sp>
        <p:pic>
          <p:nvPicPr>
            <p:cNvPr id="210" name="Picture 8" descr="http://t09.deviantart.net/kjQyJM9v33sMaWSOXhp-UkR7smw=/fit-in/150x150/filters:no_upscale():origin()/pre10/67b6/th/pre/f/2015/006/f/e/eclipse_luna_c___ide_icon_by_asoliard-d8cvma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0929" y="3009206"/>
              <a:ext cx="429403" cy="415090"/>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6" descr="https://www.mulesoft.com/sites/default/files/icon-microsoft.net-big_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701" y="3807405"/>
              <a:ext cx="447860" cy="44786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1213185" y="2230717"/>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213185" y="3045301"/>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213185" y="3859885"/>
              <a:ext cx="0" cy="342900"/>
            </a:xfrm>
            <a:prstGeom prst="line">
              <a:avLst/>
            </a:prstGeom>
            <a:ln w="63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p:nvGrpSpPr>
        <p:grpSpPr>
          <a:xfrm>
            <a:off x="5524499" y="2039669"/>
            <a:ext cx="3762381" cy="3168748"/>
            <a:chOff x="4676270" y="2039669"/>
            <a:chExt cx="2867530" cy="3168748"/>
          </a:xfrm>
        </p:grpSpPr>
        <p:sp>
          <p:nvSpPr>
            <p:cNvPr id="215" name="Rectangle 214"/>
            <p:cNvSpPr/>
            <p:nvPr>
              <p:custDataLst>
                <p:tags r:id="rId1"/>
              </p:custDataLst>
            </p:nvPr>
          </p:nvSpPr>
          <p:spPr bwMode="auto">
            <a:xfrm>
              <a:off x="4676270" y="2039669"/>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WebHDFS</a:t>
              </a:r>
            </a:p>
          </p:txBody>
        </p:sp>
        <p:sp>
          <p:nvSpPr>
            <p:cNvPr id="217" name="Rectangle 216"/>
            <p:cNvSpPr/>
            <p:nvPr>
              <p:custDataLst>
                <p:tags r:id="rId2"/>
              </p:custDataLst>
            </p:nvPr>
          </p:nvSpPr>
          <p:spPr bwMode="auto">
            <a:xfrm>
              <a:off x="4676270" y="2854253"/>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LibWebHDFS</a:t>
              </a:r>
            </a:p>
          </p:txBody>
        </p:sp>
        <p:sp>
          <p:nvSpPr>
            <p:cNvPr id="218" name="Rectangle 217"/>
            <p:cNvSpPr/>
            <p:nvPr>
              <p:custDataLst>
                <p:tags r:id="rId3"/>
              </p:custDataLst>
            </p:nvPr>
          </p:nvSpPr>
          <p:spPr bwMode="auto">
            <a:xfrm>
              <a:off x="4676270" y="3668837"/>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Azure .NET SDK</a:t>
              </a:r>
            </a:p>
          </p:txBody>
        </p:sp>
        <p:sp>
          <p:nvSpPr>
            <p:cNvPr id="219" name="Rectangle 218"/>
            <p:cNvSpPr/>
            <p:nvPr>
              <p:custDataLst>
                <p:tags r:id="rId4"/>
              </p:custDataLst>
            </p:nvPr>
          </p:nvSpPr>
          <p:spPr bwMode="auto">
            <a:xfrm>
              <a:off x="4676270" y="4483420"/>
              <a:ext cx="2867530" cy="724997"/>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a:r>
                <a:rPr lang="en-US" sz="2000" dirty="0">
                  <a:solidFill>
                    <a:srgbClr val="0070C0"/>
                  </a:solidFill>
                </a:rPr>
                <a:t>x-plat SDK</a:t>
              </a:r>
            </a:p>
          </p:txBody>
        </p:sp>
      </p:grpSp>
      <p:cxnSp>
        <p:nvCxnSpPr>
          <p:cNvPr id="226" name="Straight Arrow Connector 225"/>
          <p:cNvCxnSpPr>
            <a:stCxn id="196" idx="3"/>
            <a:endCxn id="215" idx="1"/>
          </p:cNvCxnSpPr>
          <p:nvPr/>
        </p:nvCxnSpPr>
        <p:spPr>
          <a:xfrm>
            <a:off x="4673600" y="2402168"/>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06" idx="3"/>
            <a:endCxn id="217" idx="1"/>
          </p:cNvCxnSpPr>
          <p:nvPr/>
        </p:nvCxnSpPr>
        <p:spPr>
          <a:xfrm>
            <a:off x="4673600" y="3216752"/>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07" idx="3"/>
            <a:endCxn id="218" idx="1"/>
          </p:cNvCxnSpPr>
          <p:nvPr/>
        </p:nvCxnSpPr>
        <p:spPr>
          <a:xfrm>
            <a:off x="4673600" y="4031336"/>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08" idx="3"/>
            <a:endCxn id="219" idx="1"/>
          </p:cNvCxnSpPr>
          <p:nvPr/>
        </p:nvCxnSpPr>
        <p:spPr>
          <a:xfrm>
            <a:off x="4673600" y="4845919"/>
            <a:ext cx="85089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230" name="Picture 4" descr="http://www.gnx.dk/wp-content/uploads/2015/06/visual_studi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87104" y="3038167"/>
            <a:ext cx="1769921" cy="1171753"/>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p:cNvGrpSpPr/>
          <p:nvPr/>
        </p:nvGrpSpPr>
        <p:grpSpPr>
          <a:xfrm>
            <a:off x="9286881" y="2402168"/>
            <a:ext cx="892169" cy="2443751"/>
            <a:chOff x="9286881" y="2402168"/>
            <a:chExt cx="892169" cy="2443751"/>
          </a:xfrm>
        </p:grpSpPr>
        <p:cxnSp>
          <p:nvCxnSpPr>
            <p:cNvPr id="240" name="Elbow Connector 239"/>
            <p:cNvCxnSpPr/>
            <p:nvPr/>
          </p:nvCxnSpPr>
          <p:spPr>
            <a:xfrm>
              <a:off x="9286881" y="2402168"/>
              <a:ext cx="12700" cy="2443751"/>
            </a:xfrm>
            <a:prstGeom prst="bentConnector3">
              <a:avLst>
                <a:gd name="adj1" fmla="val 1800000"/>
              </a:avLst>
            </a:prstGeom>
            <a:ln w="25400">
              <a:solidFill>
                <a:schemeClr val="bg1">
                  <a:lumMod val="50000"/>
                </a:schemeClr>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a:off x="9506991" y="3624043"/>
              <a:ext cx="672059" cy="0"/>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1"/>
          </p:nvPr>
        </p:nvSpPr>
        <p:spPr/>
        <p:txBody>
          <a:bodyPr/>
          <a:lstStyle/>
          <a:p>
            <a:pPr>
              <a:defRPr/>
            </a:pPr>
            <a:fld id="{F8A0AC42-AA1D-4944-8D96-660DE70C7E1B}" type="slidenum">
              <a:rPr lang="en-US" smtClean="0"/>
              <a:pPr>
                <a:defRPr/>
              </a:pPr>
              <a:t>17</a:t>
            </a:fld>
            <a:endParaRPr lang="en-US" dirty="0"/>
          </a:p>
        </p:txBody>
      </p:sp>
    </p:spTree>
    <p:extLst>
      <p:ext uri="{BB962C8B-B14F-4D97-AF65-F5344CB8AC3E}">
        <p14:creationId xmlns:p14="http://schemas.microsoft.com/office/powerpoint/2010/main" val="16631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26"/>
                                        </p:tgtEl>
                                        <p:attrNameLst>
                                          <p:attrName>style.visibility</p:attrName>
                                        </p:attrNameLst>
                                      </p:cBhvr>
                                      <p:to>
                                        <p:strVal val="visible"/>
                                      </p:to>
                                    </p:set>
                                    <p:animEffect transition="in" filter="wipe(left)">
                                      <p:cBhvr>
                                        <p:cTn id="11" dur="500"/>
                                        <p:tgtEl>
                                          <p:spTgt spid="226"/>
                                        </p:tgtEl>
                                      </p:cBhvr>
                                    </p:animEffect>
                                  </p:childTnLst>
                                </p:cTn>
                              </p:par>
                              <p:par>
                                <p:cTn id="12" presetID="22" presetClass="entr" presetSubtype="8" fill="hold" nodeType="withEffect">
                                  <p:stCondLst>
                                    <p:cond delay="0"/>
                                  </p:stCondLst>
                                  <p:childTnLst>
                                    <p:set>
                                      <p:cBhvr>
                                        <p:cTn id="13" dur="1" fill="hold">
                                          <p:stCondLst>
                                            <p:cond delay="0"/>
                                          </p:stCondLst>
                                        </p:cTn>
                                        <p:tgtEl>
                                          <p:spTgt spid="227"/>
                                        </p:tgtEl>
                                        <p:attrNameLst>
                                          <p:attrName>style.visibility</p:attrName>
                                        </p:attrNameLst>
                                      </p:cBhvr>
                                      <p:to>
                                        <p:strVal val="visible"/>
                                      </p:to>
                                    </p:set>
                                    <p:animEffect transition="in" filter="wipe(left)">
                                      <p:cBhvr>
                                        <p:cTn id="14" dur="500"/>
                                        <p:tgtEl>
                                          <p:spTgt spid="227"/>
                                        </p:tgtEl>
                                      </p:cBhvr>
                                    </p:animEffect>
                                  </p:childTnLst>
                                </p:cTn>
                              </p:par>
                              <p:par>
                                <p:cTn id="15" presetID="22" presetClass="entr" presetSubtype="8" fill="hold" nodeType="withEffect">
                                  <p:stCondLst>
                                    <p:cond delay="0"/>
                                  </p:stCondLst>
                                  <p:childTnLst>
                                    <p:set>
                                      <p:cBhvr>
                                        <p:cTn id="16" dur="1" fill="hold">
                                          <p:stCondLst>
                                            <p:cond delay="0"/>
                                          </p:stCondLst>
                                        </p:cTn>
                                        <p:tgtEl>
                                          <p:spTgt spid="228"/>
                                        </p:tgtEl>
                                        <p:attrNameLst>
                                          <p:attrName>style.visibility</p:attrName>
                                        </p:attrNameLst>
                                      </p:cBhvr>
                                      <p:to>
                                        <p:strVal val="visible"/>
                                      </p:to>
                                    </p:set>
                                    <p:animEffect transition="in" filter="wipe(left)">
                                      <p:cBhvr>
                                        <p:cTn id="17" dur="500"/>
                                        <p:tgtEl>
                                          <p:spTgt spid="228"/>
                                        </p:tgtEl>
                                      </p:cBhvr>
                                    </p:animEffect>
                                  </p:childTnLst>
                                </p:cTn>
                              </p:par>
                              <p:par>
                                <p:cTn id="18" presetID="22" presetClass="entr" presetSubtype="8" fill="hold" nodeType="withEffect">
                                  <p:stCondLst>
                                    <p:cond delay="0"/>
                                  </p:stCondLst>
                                  <p:childTnLst>
                                    <p:set>
                                      <p:cBhvr>
                                        <p:cTn id="19" dur="1" fill="hold">
                                          <p:stCondLst>
                                            <p:cond delay="0"/>
                                          </p:stCondLst>
                                        </p:cTn>
                                        <p:tgtEl>
                                          <p:spTgt spid="229"/>
                                        </p:tgtEl>
                                        <p:attrNameLst>
                                          <p:attrName>style.visibility</p:attrName>
                                        </p:attrNameLst>
                                      </p:cBhvr>
                                      <p:to>
                                        <p:strVal val="visible"/>
                                      </p:to>
                                    </p:set>
                                    <p:animEffect transition="in" filter="wipe(left)">
                                      <p:cBhvr>
                                        <p:cTn id="20" dur="500"/>
                                        <p:tgtEl>
                                          <p:spTgt spid="22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46"/>
                                        </p:tgtEl>
                                        <p:attrNameLst>
                                          <p:attrName>style.visibility</p:attrName>
                                        </p:attrNameLst>
                                      </p:cBhvr>
                                      <p:to>
                                        <p:strVal val="visible"/>
                                      </p:to>
                                    </p:set>
                                    <p:animEffect transition="in" filter="fade">
                                      <p:cBhvr>
                                        <p:cTn id="24" dur="1000"/>
                                        <p:tgtEl>
                                          <p:spTgt spid="246"/>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wipe(left)">
                                      <p:cBhvr>
                                        <p:cTn id="28" dur="500"/>
                                        <p:tgtEl>
                                          <p:spTgt spid="249"/>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30"/>
                                        </p:tgtEl>
                                        <p:attrNameLst>
                                          <p:attrName>style.visibility</p:attrName>
                                        </p:attrNameLst>
                                      </p:cBhvr>
                                      <p:to>
                                        <p:strVal val="visible"/>
                                      </p:to>
                                    </p:set>
                                    <p:animEffect transition="in" filter="fade">
                                      <p:cBhvr>
                                        <p:cTn id="32" dur="500"/>
                                        <p:tgtEl>
                                          <p:spTgt spid="230"/>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txBox="1">
            <a:spLocks/>
          </p:cNvSpPr>
          <p:nvPr/>
        </p:nvSpPr>
        <p:spPr>
          <a:xfrm>
            <a:off x="269240" y="289512"/>
            <a:ext cx="11655078" cy="899665"/>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4800"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GB" sz="4800" b="0" i="0" u="none" strike="noStrike" kern="1200" cap="none" spc="-100" normalizeH="0" baseline="0" noProof="0" dirty="0">
                <a:ln w="3175">
                  <a:noFill/>
                </a:ln>
                <a:solidFill>
                  <a:srgbClr val="0070C0"/>
                </a:solidFill>
                <a:effectLst/>
                <a:uLnTx/>
                <a:uFillTx/>
                <a:latin typeface="Segoe UI Light"/>
                <a:ea typeface="ＭＳ Ｐゴシック" charset="0"/>
                <a:cs typeface="Segoe UI" pitchFamily="34" charset="0"/>
              </a:rPr>
              <a:t>Developing scripting applications</a:t>
            </a:r>
          </a:p>
        </p:txBody>
      </p:sp>
      <p:sp>
        <p:nvSpPr>
          <p:cNvPr id="4" name="Text Placeholder 5"/>
          <p:cNvSpPr txBox="1">
            <a:spLocks/>
          </p:cNvSpPr>
          <p:nvPr/>
        </p:nvSpPr>
        <p:spPr bwMode="auto">
          <a:xfrm>
            <a:off x="266922" y="1284251"/>
            <a:ext cx="5244878" cy="507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0" rIns="182880" bIns="146304" numCol="1" anchor="t" anchorCtr="0" compatLnSpc="1">
            <a:prstTxWarp prst="textNoShape">
              <a:avLst/>
            </a:prstTxWarp>
          </a:bodyPr>
          <a:lstStyle>
            <a:lvl1pPr marL="0" indent="0" algn="l" defTabSz="913505" rtl="0" eaLnBrk="1" fontAlgn="base" hangingPunct="1">
              <a:lnSpc>
                <a:spcPct val="90000"/>
              </a:lnSpc>
              <a:spcBef>
                <a:spcPct val="20000"/>
              </a:spcBef>
              <a:spcAft>
                <a:spcPct val="0"/>
              </a:spcAft>
              <a:buSzPct val="90000"/>
              <a:buFont typeface="Arial" charset="0"/>
              <a:buNone/>
              <a:defRPr sz="4000" kern="1200">
                <a:gradFill>
                  <a:gsLst>
                    <a:gs pos="2920">
                      <a:schemeClr val="tx2"/>
                    </a:gs>
                    <a:gs pos="39000">
                      <a:schemeClr val="tx2"/>
                    </a:gs>
                  </a:gsLst>
                  <a:lin ang="5400000" scaled="0"/>
                </a:gradFill>
                <a:latin typeface="+mj-lt"/>
                <a:ea typeface="ＭＳ Ｐゴシック" charset="0"/>
                <a:cs typeface="ＭＳ Ｐゴシック" charset="0"/>
              </a:defRPr>
            </a:lvl1pPr>
            <a:lvl2pPr marL="28012" indent="0" algn="l" defTabSz="913505" rtl="0" eaLnBrk="1" fontAlgn="base" hangingPunct="1">
              <a:lnSpc>
                <a:spcPct val="90000"/>
              </a:lnSpc>
              <a:spcBef>
                <a:spcPct val="20000"/>
              </a:spcBef>
              <a:spcAft>
                <a:spcPct val="0"/>
              </a:spcAft>
              <a:buSzPct val="90000"/>
              <a:buFont typeface="Arial" charset="0"/>
              <a:buNone/>
              <a:defRPr sz="2000" kern="1200">
                <a:solidFill>
                  <a:schemeClr val="tx2"/>
                </a:solidFill>
                <a:latin typeface="+mn-lt"/>
                <a:ea typeface="ＭＳ Ｐゴシック" charset="0"/>
                <a:cs typeface="+mn-cs"/>
              </a:defRPr>
            </a:lvl2pPr>
            <a:lvl3pPr marL="219428" indent="0" algn="l" defTabSz="913505" rtl="0" eaLnBrk="1" fontAlgn="base" hangingPunct="1">
              <a:lnSpc>
                <a:spcPct val="90000"/>
              </a:lnSpc>
              <a:spcBef>
                <a:spcPct val="20000"/>
              </a:spcBef>
              <a:spcAft>
                <a:spcPct val="0"/>
              </a:spcAft>
              <a:buSzPct val="90000"/>
              <a:buFont typeface="Arial" charset="0"/>
              <a:buNone/>
              <a:defRPr sz="2000" kern="1200">
                <a:solidFill>
                  <a:schemeClr val="tx2"/>
                </a:solidFill>
                <a:latin typeface="+mn-lt"/>
                <a:ea typeface="ＭＳ Ｐゴシック" charset="0"/>
                <a:cs typeface="+mn-cs"/>
              </a:defRPr>
            </a:lvl3pPr>
            <a:lvl4pPr marL="466868" indent="0" algn="l" defTabSz="913505" rtl="0" eaLnBrk="1" fontAlgn="base" hangingPunct="1">
              <a:lnSpc>
                <a:spcPct val="90000"/>
              </a:lnSpc>
              <a:spcBef>
                <a:spcPct val="20000"/>
              </a:spcBef>
              <a:spcAft>
                <a:spcPct val="0"/>
              </a:spcAft>
              <a:buSzPct val="90000"/>
              <a:buFont typeface="Arial" charset="0"/>
              <a:buNone/>
              <a:defRPr sz="1800" kern="1200">
                <a:solidFill>
                  <a:schemeClr val="tx2"/>
                </a:solidFill>
                <a:latin typeface="+mn-lt"/>
                <a:ea typeface="ＭＳ Ｐゴシック" charset="0"/>
                <a:cs typeface="+mn-cs"/>
              </a:defRPr>
            </a:lvl4pPr>
            <a:lvl5pPr marL="725201" indent="0" algn="l" defTabSz="913505" rtl="0" eaLnBrk="1" fontAlgn="base" hangingPunct="1">
              <a:lnSpc>
                <a:spcPct val="90000"/>
              </a:lnSpc>
              <a:spcBef>
                <a:spcPct val="20000"/>
              </a:spcBef>
              <a:spcAft>
                <a:spcPct val="0"/>
              </a:spcAft>
              <a:buSzPct val="90000"/>
              <a:buFont typeface="Arial" charset="0"/>
              <a:buNone/>
              <a:defRPr sz="1800"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100000"/>
              </a:lnSpc>
              <a:spcBef>
                <a:spcPts val="1200"/>
              </a:spcBef>
              <a:spcAft>
                <a:spcPct val="0"/>
              </a:spcAft>
              <a:buClrTx/>
              <a:buSzPct val="90000"/>
              <a:buFont typeface="Arial" charset="0"/>
              <a:buNone/>
              <a:tabLst/>
              <a:defRPr/>
            </a:pPr>
            <a:r>
              <a:rPr kumimoji="0" lang="en-US" sz="2800" b="0" i="0" u="none" strike="noStrike" kern="1200" cap="none" spc="0" normalizeH="0" baseline="0" noProof="0" dirty="0">
                <a:ln>
                  <a:noFill/>
                </a:ln>
                <a:solidFill>
                  <a:srgbClr val="00B0F0"/>
                </a:solidFill>
                <a:effectLst/>
                <a:uLnTx/>
                <a:uFillTx/>
                <a:latin typeface="Segoe UI Light"/>
                <a:ea typeface="ＭＳ Ｐゴシック" charset="0"/>
              </a:rPr>
              <a:t>Provides native Windows and cross-platform (Mac, Linux) scripting experience</a:t>
            </a:r>
          </a:p>
          <a:p>
            <a:pPr marL="0" marR="0" lvl="0" indent="0" algn="l" defTabSz="913505" rtl="0" eaLnBrk="1" fontAlgn="base" latinLnBrk="0" hangingPunct="1">
              <a:lnSpc>
                <a:spcPct val="100000"/>
              </a:lnSpc>
              <a:spcBef>
                <a:spcPts val="1200"/>
              </a:spcBef>
              <a:spcAft>
                <a:spcPct val="0"/>
              </a:spcAft>
              <a:buClrTx/>
              <a:buSzPct val="90000"/>
              <a:buFont typeface="Arial"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ＭＳ Ｐゴシック" charset="0"/>
              </a:rPr>
              <a:t>Scripting operations include</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Create new directories</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Listing the contents of a directory</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Upload files to directory</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Delete files/directories</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Rename files/directories</a:t>
            </a:r>
          </a:p>
          <a:p>
            <a:pPr marL="576072" marR="0" lvl="0" indent="-457200" algn="l" defTabSz="914400" rtl="0" eaLnBrk="1" fontAlgn="base" latinLnBrk="0" hangingPunct="1">
              <a:lnSpc>
                <a:spcPct val="100000"/>
              </a:lnSpc>
              <a:spcBef>
                <a:spcPts val="200"/>
              </a:spcBef>
              <a:spcAft>
                <a:spcPts val="400"/>
              </a:spcAft>
              <a:buClr>
                <a:srgbClr val="50B347"/>
              </a:buClr>
              <a:buSzPct val="100000"/>
              <a:buFont typeface="Arial" charset="0"/>
              <a:buBlip>
                <a:blip r:embed="rId3"/>
              </a:buBlip>
              <a:tabLst>
                <a:tab pos="658368" algn="l"/>
              </a:tabLst>
              <a:defRPr/>
            </a:pPr>
            <a:r>
              <a:rPr kumimoji="0" lang="en-US" sz="2400" b="0" i="0" u="none" strike="noStrike" kern="1200" cap="none" spc="0" normalizeH="0" baseline="0" noProof="0" dirty="0">
                <a:ln>
                  <a:noFill/>
                </a:ln>
                <a:solidFill>
                  <a:srgbClr val="505050"/>
                </a:solidFill>
                <a:effectLst/>
                <a:uLnTx/>
                <a:uFillTx/>
                <a:latin typeface="Segoe UI Light" panose="020B0502040204020203" pitchFamily="34" charset="0"/>
                <a:ea typeface="Segoe UI" pitchFamily="34" charset="0"/>
                <a:cs typeface="Segoe UI Light" panose="020B0502040204020203" pitchFamily="34" charset="0"/>
              </a:rPr>
              <a:t>…</a:t>
            </a:r>
          </a:p>
        </p:txBody>
      </p:sp>
      <p:grpSp>
        <p:nvGrpSpPr>
          <p:cNvPr id="6" name="Group 5"/>
          <p:cNvGrpSpPr/>
          <p:nvPr/>
        </p:nvGrpSpPr>
        <p:grpSpPr>
          <a:xfrm>
            <a:off x="5538254" y="1284251"/>
            <a:ext cx="6218771" cy="4410949"/>
            <a:chOff x="5538254" y="1284251"/>
            <a:chExt cx="6218771" cy="4410949"/>
          </a:xfrm>
        </p:grpSpPr>
        <p:sp>
          <p:nvSpPr>
            <p:cNvPr id="7" name="Rectangle 6"/>
            <p:cNvSpPr/>
            <p:nvPr/>
          </p:nvSpPr>
          <p:spPr bwMode="auto">
            <a:xfrm>
              <a:off x="5538254" y="3864183"/>
              <a:ext cx="6218771" cy="1813043"/>
            </a:xfrm>
            <a:prstGeom prst="rect">
              <a:avLst/>
            </a:prstGeom>
            <a:solidFill>
              <a:srgbClr val="002050"/>
            </a:solid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TextBox 7"/>
            <p:cNvSpPr txBox="1"/>
            <p:nvPr/>
          </p:nvSpPr>
          <p:spPr>
            <a:xfrm>
              <a:off x="7050997" y="5061101"/>
              <a:ext cx="3193285" cy="634099"/>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Azure Data Lake Store</a:t>
              </a:r>
            </a:p>
          </p:txBody>
        </p:sp>
        <p:sp>
          <p:nvSpPr>
            <p:cNvPr id="9" name="Rectangle 8"/>
            <p:cNvSpPr/>
            <p:nvPr/>
          </p:nvSpPr>
          <p:spPr bwMode="auto">
            <a:xfrm>
              <a:off x="8695779" y="1284687"/>
              <a:ext cx="3061246" cy="2188928"/>
            </a:xfrm>
            <a:prstGeom prst="rect">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10" name="Picture 4" descr="http://mean.io/system/assets/img/logos/nodejs.png"/>
            <p:cNvPicPr>
              <a:picLocks noChangeAspect="1" noChangeArrowheads="1"/>
            </p:cNvPicPr>
            <p:nvPr/>
          </p:nvPicPr>
          <p:blipFill>
            <a:blip r:embed="rId4" cstate="print">
              <a:duotone>
                <a:srgbClr val="00BCF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57361" y="2505393"/>
              <a:ext cx="2103825" cy="5654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9122116" y="3100264"/>
              <a:ext cx="2208573" cy="30777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505050"/>
                  </a:solidFill>
                  <a:effectLst/>
                  <a:uLnTx/>
                  <a:uFillTx/>
                </a:rPr>
                <a:t>JavaScript CLI</a:t>
              </a:r>
              <a:endParaRPr kumimoji="0" lang="en-US" sz="1400" b="0" i="0" u="none" strike="noStrike" kern="0" cap="none" spc="0" normalizeH="0" baseline="0" noProof="0" dirty="0">
                <a:ln>
                  <a:noFill/>
                </a:ln>
                <a:solidFill>
                  <a:srgbClr val="505050"/>
                </a:solidFill>
                <a:effectLst/>
                <a:uLnTx/>
                <a:uFillTx/>
              </a:endParaRPr>
            </a:p>
          </p:txBody>
        </p:sp>
        <p:pic>
          <p:nvPicPr>
            <p:cNvPr id="12" name="Picture 2" descr="http://hardsoftpcrepair.com/images/misc/linu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8760" y="1479284"/>
              <a:ext cx="686471" cy="8073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farm1.static.flickr.com/56/120704019_162b7f0a2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0807" y="1479284"/>
              <a:ext cx="596319" cy="7851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84066" y="1482538"/>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5538254" y="1284251"/>
              <a:ext cx="3112667" cy="2188928"/>
            </a:xfrm>
            <a:prstGeom prst="rect">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6" name="Rectangle 15"/>
            <p:cNvSpPr/>
            <p:nvPr/>
          </p:nvSpPr>
          <p:spPr>
            <a:xfrm>
              <a:off x="5970374" y="3139159"/>
              <a:ext cx="2248427" cy="30777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505050"/>
                  </a:solidFill>
                  <a:effectLst/>
                  <a:uLnTx/>
                  <a:uFillTx/>
                </a:rPr>
                <a:t>Azure PowerShell cmdlets</a:t>
              </a:r>
              <a:endParaRPr kumimoji="0" lang="en-US" sz="1400" b="0" i="0" u="none" strike="noStrike" kern="0" cap="none" spc="0" normalizeH="0" baseline="0" noProof="0" dirty="0">
                <a:ln>
                  <a:noFill/>
                </a:ln>
                <a:solidFill>
                  <a:srgbClr val="505050"/>
                </a:solidFill>
                <a:effectLst/>
                <a:uLnTx/>
                <a:uFillTx/>
              </a:endParaRP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25017" y="2534524"/>
              <a:ext cx="637272" cy="611501"/>
            </a:xfrm>
            <a:prstGeom prst="rect">
              <a:avLst/>
            </a:prstGeom>
            <a:noFill/>
            <a:ln>
              <a:noFill/>
            </a:ln>
          </p:spPr>
        </p:pic>
        <p:pic>
          <p:nvPicPr>
            <p:cNvPr id="18" name="Picture 6" descr="https://cdn2.iconfinder.com/data/icons/metro-uinvert-dock/128/OS_Windows_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298" y="1361106"/>
              <a:ext cx="781867" cy="7818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bwMode="auto">
            <a:xfrm>
              <a:off x="5538254" y="3503083"/>
              <a:ext cx="6218771" cy="361100"/>
            </a:xfrm>
            <a:prstGeom prst="rect">
              <a:avLst/>
            </a:prstGeom>
            <a:solidFill>
              <a:srgbClr val="A5ACAF"/>
            </a:solidFill>
            <a:ln w="9525" cap="flat" cmpd="sng" algn="ctr">
              <a:solidFill>
                <a:srgbClr val="A5ACA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Scripting</a:t>
              </a: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0" name="Picture 19"/>
            <p:cNvPicPr>
              <a:picLocks noChangeAspect="1"/>
            </p:cNvPicPr>
            <p:nvPr/>
          </p:nvPicPr>
          <p:blipFill>
            <a:blip r:embed="rId9">
              <a:biLevel thresh="50000"/>
              <a:extLst>
                <a:ext uri="{28A0092B-C50C-407E-A947-70E740481C1C}">
                  <a14:useLocalDpi xmlns:a14="http://schemas.microsoft.com/office/drawing/2010/main" val="0"/>
                </a:ext>
              </a:extLst>
            </a:blip>
            <a:stretch>
              <a:fillRect/>
            </a:stretch>
          </p:blipFill>
          <p:spPr>
            <a:xfrm>
              <a:off x="8306994" y="4305993"/>
              <a:ext cx="681290" cy="681290"/>
            </a:xfrm>
            <a:prstGeom prst="rect">
              <a:avLst/>
            </a:prstGeom>
          </p:spPr>
        </p:pic>
      </p:grpSp>
    </p:spTree>
    <p:extLst>
      <p:ext uri="{BB962C8B-B14F-4D97-AF65-F5344CB8AC3E}">
        <p14:creationId xmlns:p14="http://schemas.microsoft.com/office/powerpoint/2010/main" val="131758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wipe(left)">
                                      <p:cBhvr>
                                        <p:cTn id="19" dur="750"/>
                                        <p:tgtEl>
                                          <p:spTgt spid="4">
                                            <p:txEl>
                                              <p:pRg st="2" end="2"/>
                                            </p:txEl>
                                          </p:spTgt>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wipe(left)">
                                      <p:cBhvr>
                                        <p:cTn id="23" dur="750"/>
                                        <p:tgtEl>
                                          <p:spTgt spid="4">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750"/>
                                        <p:tgtEl>
                                          <p:spTgt spid="4">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wipe(left)">
                                      <p:cBhvr>
                                        <p:cTn id="31" dur="750"/>
                                        <p:tgtEl>
                                          <p:spTgt spid="4">
                                            <p:txEl>
                                              <p:pRg st="5" end="5"/>
                                            </p:txEl>
                                          </p:spTgt>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wipe(left)">
                                      <p:cBhvr>
                                        <p:cTn id="35" dur="750"/>
                                        <p:tgtEl>
                                          <p:spTgt spid="4">
                                            <p:txEl>
                                              <p:pRg st="6" end="6"/>
                                            </p:txEl>
                                          </p:spTgt>
                                        </p:tgtEl>
                                      </p:cBhvr>
                                    </p:animEffect>
                                  </p:childTnLst>
                                </p:cTn>
                              </p:par>
                            </p:childTnLst>
                          </p:cTn>
                        </p:par>
                        <p:par>
                          <p:cTn id="36" fill="hold">
                            <p:stCondLst>
                              <p:cond delay="5750"/>
                            </p:stCondLst>
                            <p:childTnLst>
                              <p:par>
                                <p:cTn id="37" presetID="22" presetClass="entr" presetSubtype="8" fill="hold" nodeType="after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wipe(left)">
                                      <p:cBhvr>
                                        <p:cTn id="39" dur="75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17263"/>
            <a:ext cx="10515600" cy="1325563"/>
          </a:xfrm>
        </p:spPr>
        <p:txBody>
          <a:bodyPr/>
          <a:lstStyle/>
          <a:p>
            <a:r>
              <a:rPr lang="en-US" dirty="0">
                <a:solidFill>
                  <a:srgbClr val="0070C0"/>
                </a:solidFill>
              </a:rPr>
              <a:t>ADLS Ingestion – Getting started</a:t>
            </a:r>
          </a:p>
        </p:txBody>
      </p:sp>
      <p:sp>
        <p:nvSpPr>
          <p:cNvPr id="4" name="Rectangle 3"/>
          <p:cNvSpPr/>
          <p:nvPr/>
        </p:nvSpPr>
        <p:spPr bwMode="auto">
          <a:xfrm>
            <a:off x="909283" y="2421300"/>
            <a:ext cx="2091658" cy="1195233"/>
          </a:xfrm>
          <a:prstGeom prst="rect">
            <a:avLst/>
          </a:prstGeom>
          <a:solidFill>
            <a:srgbClr val="2D0CB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a:gradFill>
                  <a:gsLst>
                    <a:gs pos="0">
                      <a:srgbClr val="FFFFFF"/>
                    </a:gs>
                    <a:gs pos="100000">
                      <a:srgbClr val="FFFFFF"/>
                    </a:gs>
                  </a:gsLst>
                  <a:lin ang="5400000" scaled="0"/>
                </a:gradFill>
              </a:rPr>
              <a:t>Data on </a:t>
            </a:r>
            <a:r>
              <a:rPr lang="en-US" sz="1961" dirty="0">
                <a:gradFill>
                  <a:gsLst>
                    <a:gs pos="0">
                      <a:srgbClr val="FFFFFF"/>
                    </a:gs>
                    <a:gs pos="100000">
                      <a:srgbClr val="FFFFFF"/>
                    </a:gs>
                  </a:gsLst>
                  <a:lin ang="5400000" scaled="0"/>
                </a:gradFill>
              </a:rPr>
              <a:t>your desktop</a:t>
            </a:r>
          </a:p>
        </p:txBody>
      </p:sp>
      <p:sp>
        <p:nvSpPr>
          <p:cNvPr id="6" name="Rectangle 5"/>
          <p:cNvSpPr/>
          <p:nvPr/>
        </p:nvSpPr>
        <p:spPr bwMode="auto">
          <a:xfrm>
            <a:off x="899665" y="5147148"/>
            <a:ext cx="2091658" cy="1195233"/>
          </a:xfrm>
          <a:prstGeom prst="rect">
            <a:avLst/>
          </a:prstGeom>
          <a:solidFill>
            <a:srgbClr val="2D0CB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a:gradFill>
                  <a:gsLst>
                    <a:gs pos="0">
                      <a:srgbClr val="FFFFFF"/>
                    </a:gs>
                    <a:gs pos="100000">
                      <a:srgbClr val="FFFFFF"/>
                    </a:gs>
                  </a:gsLst>
                  <a:lin ang="5400000" scaled="0"/>
                </a:gradFill>
              </a:rPr>
              <a:t>Data located </a:t>
            </a:r>
            <a:r>
              <a:rPr lang="en-US" sz="1961" dirty="0">
                <a:gradFill>
                  <a:gsLst>
                    <a:gs pos="0">
                      <a:srgbClr val="FFFFFF"/>
                    </a:gs>
                    <a:gs pos="100000">
                      <a:srgbClr val="FFFFFF"/>
                    </a:gs>
                  </a:gsLst>
                  <a:lin ang="5400000" scaled="0"/>
                </a:gradFill>
              </a:rPr>
              <a:t>in other stores</a:t>
            </a:r>
          </a:p>
        </p:txBody>
      </p:sp>
      <p:sp>
        <p:nvSpPr>
          <p:cNvPr id="7" name="Rectangle 6"/>
          <p:cNvSpPr/>
          <p:nvPr/>
        </p:nvSpPr>
        <p:spPr bwMode="auto">
          <a:xfrm>
            <a:off x="4589541" y="1340336"/>
            <a:ext cx="1525946" cy="514096"/>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Azure Portal</a:t>
            </a:r>
          </a:p>
        </p:txBody>
      </p:sp>
      <p:sp>
        <p:nvSpPr>
          <p:cNvPr id="8" name="Rectangle 7"/>
          <p:cNvSpPr/>
          <p:nvPr/>
        </p:nvSpPr>
        <p:spPr bwMode="auto">
          <a:xfrm>
            <a:off x="4569663" y="2408590"/>
            <a:ext cx="1525946" cy="57219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err="1">
                <a:gradFill>
                  <a:gsLst>
                    <a:gs pos="0">
                      <a:srgbClr val="FFFFFF"/>
                    </a:gs>
                    <a:gs pos="100000">
                      <a:srgbClr val="FFFFFF"/>
                    </a:gs>
                  </a:gsLst>
                  <a:lin ang="5400000" scaled="0"/>
                </a:gradFill>
              </a:rPr>
              <a:t>Powershell</a:t>
            </a:r>
            <a:endParaRPr lang="en-US" sz="1568" dirty="0">
              <a:gradFill>
                <a:gsLst>
                  <a:gs pos="0">
                    <a:srgbClr val="FFFFFF"/>
                  </a:gs>
                  <a:gs pos="100000">
                    <a:srgbClr val="FFFFFF"/>
                  </a:gs>
                </a:gsLst>
                <a:lin ang="5400000" scaled="0"/>
              </a:gradFill>
            </a:endParaRPr>
          </a:p>
        </p:txBody>
      </p:sp>
      <p:sp>
        <p:nvSpPr>
          <p:cNvPr id="9" name="Rectangle 8"/>
          <p:cNvSpPr/>
          <p:nvPr/>
        </p:nvSpPr>
        <p:spPr bwMode="auto">
          <a:xfrm>
            <a:off x="4569664" y="3354298"/>
            <a:ext cx="1547215" cy="971127"/>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ADL Tools for Visual Studio</a:t>
            </a:r>
          </a:p>
        </p:txBody>
      </p:sp>
      <p:sp>
        <p:nvSpPr>
          <p:cNvPr id="10" name="Rectangle 9"/>
          <p:cNvSpPr/>
          <p:nvPr/>
        </p:nvSpPr>
        <p:spPr bwMode="auto">
          <a:xfrm>
            <a:off x="4569663" y="5147148"/>
            <a:ext cx="1525946" cy="44821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err="1">
                <a:gradFill>
                  <a:gsLst>
                    <a:gs pos="0">
                      <a:srgbClr val="FFFFFF"/>
                    </a:gs>
                    <a:gs pos="100000">
                      <a:srgbClr val="FFFFFF"/>
                    </a:gs>
                  </a:gsLst>
                  <a:lin ang="5400000" scaled="0"/>
                </a:gradFill>
              </a:rPr>
              <a:t>AdlCopy</a:t>
            </a:r>
            <a:endParaRPr lang="en-US" sz="1568" dirty="0">
              <a:gradFill>
                <a:gsLst>
                  <a:gs pos="0">
                    <a:srgbClr val="FFFFFF"/>
                  </a:gs>
                  <a:gs pos="100000">
                    <a:srgbClr val="FFFFFF"/>
                  </a:gs>
                </a:gsLst>
                <a:lin ang="5400000" scaled="0"/>
              </a:gradFill>
            </a:endParaRPr>
          </a:p>
        </p:txBody>
      </p:sp>
      <p:sp>
        <p:nvSpPr>
          <p:cNvPr id="12" name="Rectangle 11"/>
          <p:cNvSpPr/>
          <p:nvPr/>
        </p:nvSpPr>
        <p:spPr bwMode="auto">
          <a:xfrm>
            <a:off x="7086600" y="1159687"/>
            <a:ext cx="3976162" cy="849974"/>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Easy to use</a:t>
            </a:r>
          </a:p>
          <a:p>
            <a:pPr defTabSz="914102"/>
            <a:r>
              <a:rPr lang="en-US" sz="1372" dirty="0">
                <a:gradFill>
                  <a:gsLst>
                    <a:gs pos="0">
                      <a:srgbClr val="FFFFFF"/>
                    </a:gs>
                    <a:gs pos="100000">
                      <a:srgbClr val="FFFFFF"/>
                    </a:gs>
                  </a:gsLst>
                  <a:lin ang="5400000" scaled="0"/>
                </a:gradFill>
              </a:rPr>
              <a:t>Good for small amount of data (visualization is possible for top * data)</a:t>
            </a:r>
          </a:p>
          <a:p>
            <a:pPr defTabSz="914102"/>
            <a:r>
              <a:rPr lang="en-US" sz="1372" dirty="0">
                <a:gradFill>
                  <a:gsLst>
                    <a:gs pos="0">
                      <a:srgbClr val="FFFFFF"/>
                    </a:gs>
                    <a:gs pos="100000">
                      <a:srgbClr val="FFFFFF"/>
                    </a:gs>
                  </a:gsLst>
                  <a:lin ang="5400000" scaled="0"/>
                </a:gradFill>
              </a:rPr>
              <a:t>Analyzing data using Portal</a:t>
            </a:r>
          </a:p>
        </p:txBody>
      </p:sp>
      <p:sp>
        <p:nvSpPr>
          <p:cNvPr id="16" name="Rectangle 15"/>
          <p:cNvSpPr/>
          <p:nvPr/>
        </p:nvSpPr>
        <p:spPr bwMode="auto">
          <a:xfrm>
            <a:off x="7107199" y="2056111"/>
            <a:ext cx="3941801" cy="1248905"/>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Upload file and folders</a:t>
            </a:r>
          </a:p>
          <a:p>
            <a:pPr defTabSz="914102"/>
            <a:r>
              <a:rPr lang="en-US" sz="1372" dirty="0">
                <a:gradFill>
                  <a:gsLst>
                    <a:gs pos="0">
                      <a:srgbClr val="FFFFFF"/>
                    </a:gs>
                    <a:gs pos="100000">
                      <a:srgbClr val="FFFFFF"/>
                    </a:gs>
                  </a:gsLst>
                  <a:lin ang="5400000" scaled="0"/>
                </a:gradFill>
              </a:rPr>
              <a:t>Control parallelism</a:t>
            </a:r>
          </a:p>
          <a:p>
            <a:pPr defTabSz="914102"/>
            <a:r>
              <a:rPr lang="en-US" sz="1372" dirty="0">
                <a:gradFill>
                  <a:gsLst>
                    <a:gs pos="0">
                      <a:srgbClr val="FFFFFF"/>
                    </a:gs>
                    <a:gs pos="100000">
                      <a:srgbClr val="FFFFFF"/>
                    </a:gs>
                  </a:gsLst>
                  <a:lin ang="5400000" scaled="0"/>
                </a:gradFill>
              </a:rPr>
              <a:t>Control format of upload</a:t>
            </a:r>
          </a:p>
          <a:p>
            <a:pPr defTabSz="914102"/>
            <a:r>
              <a:rPr lang="en-US" sz="1372" dirty="0">
                <a:gradFill>
                  <a:gsLst>
                    <a:gs pos="0">
                      <a:srgbClr val="FFFFFF"/>
                    </a:gs>
                    <a:gs pos="100000">
                      <a:srgbClr val="FFFFFF"/>
                    </a:gs>
                  </a:gsLst>
                  <a:lin ang="5400000" scaled="0"/>
                </a:gradFill>
              </a:rPr>
              <a:t>Need to use other services</a:t>
            </a:r>
          </a:p>
        </p:txBody>
      </p:sp>
      <p:sp>
        <p:nvSpPr>
          <p:cNvPr id="17" name="Rectangle 16"/>
          <p:cNvSpPr/>
          <p:nvPr/>
        </p:nvSpPr>
        <p:spPr bwMode="auto">
          <a:xfrm>
            <a:off x="7107198" y="3399736"/>
            <a:ext cx="3955563" cy="880252"/>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Integrated experience</a:t>
            </a:r>
          </a:p>
          <a:p>
            <a:pPr lvl="1" defTabSz="914102"/>
            <a:r>
              <a:rPr lang="en-US" sz="1372" dirty="0">
                <a:gradFill>
                  <a:gsLst>
                    <a:gs pos="0">
                      <a:srgbClr val="FFFFFF"/>
                    </a:gs>
                    <a:gs pos="100000">
                      <a:srgbClr val="FFFFFF"/>
                    </a:gs>
                  </a:gsLst>
                  <a:lin ang="5400000" scaled="0"/>
                </a:gradFill>
              </a:rPr>
              <a:t>Drag-and-drop</a:t>
            </a:r>
          </a:p>
          <a:p>
            <a:pPr lvl="1" defTabSz="914102"/>
            <a:r>
              <a:rPr lang="en-US" sz="1372" dirty="0">
                <a:gradFill>
                  <a:gsLst>
                    <a:gs pos="0">
                      <a:srgbClr val="FFFFFF"/>
                    </a:gs>
                    <a:gs pos="100000">
                      <a:srgbClr val="FFFFFF"/>
                    </a:gs>
                  </a:gsLst>
                  <a:lin ang="5400000" scaled="0"/>
                </a:gradFill>
              </a:rPr>
              <a:t>Programmatic</a:t>
            </a:r>
          </a:p>
          <a:p>
            <a:pPr lvl="1" defTabSz="914102"/>
            <a:r>
              <a:rPr lang="en-US" sz="1372" dirty="0">
                <a:gradFill>
                  <a:gsLst>
                    <a:gs pos="0">
                      <a:srgbClr val="FFFFFF"/>
                    </a:gs>
                    <a:gs pos="100000">
                      <a:srgbClr val="FFFFFF"/>
                    </a:gs>
                  </a:gsLst>
                  <a:lin ang="5400000" scaled="0"/>
                </a:gradFill>
              </a:rPr>
              <a:t>Analytics</a:t>
            </a:r>
          </a:p>
        </p:txBody>
      </p:sp>
      <p:sp>
        <p:nvSpPr>
          <p:cNvPr id="18" name="Rectangle 17"/>
          <p:cNvSpPr/>
          <p:nvPr/>
        </p:nvSpPr>
        <p:spPr bwMode="auto">
          <a:xfrm>
            <a:off x="7121464" y="5072446"/>
            <a:ext cx="3941298" cy="597617"/>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Copy data easily from Azure Storage at least cost</a:t>
            </a:r>
          </a:p>
        </p:txBody>
      </p:sp>
      <p:sp>
        <p:nvSpPr>
          <p:cNvPr id="19" name="Rectangle 18"/>
          <p:cNvSpPr/>
          <p:nvPr/>
        </p:nvSpPr>
        <p:spPr bwMode="auto">
          <a:xfrm>
            <a:off x="4569664" y="4460646"/>
            <a:ext cx="1518683" cy="460404"/>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CLI</a:t>
            </a:r>
          </a:p>
        </p:txBody>
      </p:sp>
      <p:sp>
        <p:nvSpPr>
          <p:cNvPr id="20" name="Rectangle 19"/>
          <p:cNvSpPr/>
          <p:nvPr/>
        </p:nvSpPr>
        <p:spPr bwMode="auto">
          <a:xfrm>
            <a:off x="7109272" y="4400127"/>
            <a:ext cx="3953490" cy="581443"/>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You love Linux, Mac</a:t>
            </a:r>
          </a:p>
          <a:p>
            <a:pPr defTabSz="914102"/>
            <a:r>
              <a:rPr lang="en-US" sz="1372" dirty="0">
                <a:gradFill>
                  <a:gsLst>
                    <a:gs pos="0">
                      <a:srgbClr val="FFFFFF"/>
                    </a:gs>
                    <a:gs pos="100000">
                      <a:srgbClr val="FFFFFF"/>
                    </a:gs>
                  </a:gsLst>
                  <a:lin ang="5400000" scaled="0"/>
                </a:gradFill>
              </a:rPr>
              <a:t>Most features of </a:t>
            </a:r>
            <a:r>
              <a:rPr lang="en-US" sz="1372" dirty="0" err="1">
                <a:gradFill>
                  <a:gsLst>
                    <a:gs pos="0">
                      <a:srgbClr val="FFFFFF"/>
                    </a:gs>
                    <a:gs pos="100000">
                      <a:srgbClr val="FFFFFF"/>
                    </a:gs>
                  </a:gsLst>
                  <a:lin ang="5400000" scaled="0"/>
                </a:gradFill>
              </a:rPr>
              <a:t>Powershell</a:t>
            </a:r>
            <a:endParaRPr lang="en-US" sz="1372" dirty="0">
              <a:gradFill>
                <a:gsLst>
                  <a:gs pos="0">
                    <a:srgbClr val="FFFFFF"/>
                  </a:gs>
                  <a:gs pos="100000">
                    <a:srgbClr val="FFFFFF"/>
                  </a:gs>
                </a:gsLst>
                <a:lin ang="5400000" scaled="0"/>
              </a:gradFill>
            </a:endParaRPr>
          </a:p>
        </p:txBody>
      </p:sp>
      <p:sp>
        <p:nvSpPr>
          <p:cNvPr id="22" name="Rectangle 21"/>
          <p:cNvSpPr/>
          <p:nvPr/>
        </p:nvSpPr>
        <p:spPr bwMode="auto">
          <a:xfrm>
            <a:off x="4569663" y="6043573"/>
            <a:ext cx="1525946" cy="44821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err="1">
                <a:gradFill>
                  <a:gsLst>
                    <a:gs pos="0">
                      <a:srgbClr val="FFFFFF"/>
                    </a:gs>
                    <a:gs pos="100000">
                      <a:srgbClr val="FFFFFF"/>
                    </a:gs>
                  </a:gsLst>
                  <a:lin ang="5400000" scaled="0"/>
                </a:gradFill>
              </a:rPr>
              <a:t>Distcp</a:t>
            </a:r>
            <a:r>
              <a:rPr lang="en-US" sz="1568" dirty="0">
                <a:gradFill>
                  <a:gsLst>
                    <a:gs pos="0">
                      <a:srgbClr val="FFFFFF"/>
                    </a:gs>
                    <a:gs pos="100000">
                      <a:srgbClr val="FFFFFF"/>
                    </a:gs>
                  </a:gsLst>
                  <a:lin ang="5400000" scaled="0"/>
                </a:gradFill>
              </a:rPr>
              <a:t> on HDI</a:t>
            </a:r>
          </a:p>
        </p:txBody>
      </p:sp>
      <p:sp>
        <p:nvSpPr>
          <p:cNvPr id="23" name="Rectangle 22"/>
          <p:cNvSpPr/>
          <p:nvPr/>
        </p:nvSpPr>
        <p:spPr bwMode="auto">
          <a:xfrm>
            <a:off x="7107198" y="5968870"/>
            <a:ext cx="3955564" cy="597617"/>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dirty="0">
                <a:gradFill>
                  <a:gsLst>
                    <a:gs pos="0">
                      <a:srgbClr val="FFFFFF"/>
                    </a:gs>
                    <a:gs pos="100000">
                      <a:srgbClr val="FFFFFF"/>
                    </a:gs>
                  </a:gsLst>
                  <a:lin ang="5400000" scaled="0"/>
                </a:gradFill>
              </a:rPr>
              <a:t>Analyzing data using HDI (</a:t>
            </a:r>
            <a:r>
              <a:rPr lang="en-US" sz="1372" dirty="0" err="1">
                <a:gradFill>
                  <a:gsLst>
                    <a:gs pos="0">
                      <a:srgbClr val="FFFFFF"/>
                    </a:gs>
                    <a:gs pos="100000">
                      <a:srgbClr val="FFFFFF"/>
                    </a:gs>
                  </a:gsLst>
                  <a:lin ang="5400000" scaled="0"/>
                </a:gradFill>
              </a:rPr>
              <a:t>eg</a:t>
            </a:r>
            <a:r>
              <a:rPr lang="en-US" sz="1372" dirty="0">
                <a:gradFill>
                  <a:gsLst>
                    <a:gs pos="0">
                      <a:srgbClr val="FFFFFF"/>
                    </a:gs>
                    <a:gs pos="100000">
                      <a:srgbClr val="FFFFFF"/>
                    </a:gs>
                  </a:gsLst>
                  <a:lin ang="5400000" scaled="0"/>
                </a:gradFill>
              </a:rPr>
              <a:t>, </a:t>
            </a:r>
            <a:r>
              <a:rPr lang="en-US" sz="1372" dirty="0" err="1">
                <a:gradFill>
                  <a:gsLst>
                    <a:gs pos="0">
                      <a:srgbClr val="FFFFFF"/>
                    </a:gs>
                    <a:gs pos="100000">
                      <a:srgbClr val="FFFFFF"/>
                    </a:gs>
                  </a:gsLst>
                  <a:lin ang="5400000" scaled="0"/>
                </a:gradFill>
              </a:rPr>
              <a:t>discp</a:t>
            </a:r>
            <a:r>
              <a:rPr lang="en-US" sz="1372" dirty="0">
                <a:gradFill>
                  <a:gsLst>
                    <a:gs pos="0">
                      <a:srgbClr val="FFFFFF"/>
                    </a:gs>
                    <a:gs pos="100000">
                      <a:srgbClr val="FFFFFF"/>
                    </a:gs>
                  </a:gsLst>
                  <a:lin ang="5400000" scaled="0"/>
                </a:gradFill>
              </a:rPr>
              <a:t>, </a:t>
            </a:r>
            <a:r>
              <a:rPr lang="en-US" sz="1372" dirty="0" err="1">
                <a:gradFill>
                  <a:gsLst>
                    <a:gs pos="0">
                      <a:srgbClr val="FFFFFF"/>
                    </a:gs>
                    <a:gs pos="100000">
                      <a:srgbClr val="FFFFFF"/>
                    </a:gs>
                  </a:gsLst>
                  <a:lin ang="5400000" scaled="0"/>
                </a:gradFill>
              </a:rPr>
              <a:t>sqoop</a:t>
            </a:r>
            <a:r>
              <a:rPr lang="en-US" sz="1372" dirty="0">
                <a:gradFill>
                  <a:gsLst>
                    <a:gs pos="0">
                      <a:srgbClr val="FFFFFF"/>
                    </a:gs>
                    <a:gs pos="100000">
                      <a:srgbClr val="FFFFFF"/>
                    </a:gs>
                  </a:gsLst>
                  <a:lin ang="5400000" scaled="0"/>
                </a:gradFill>
              </a:rPr>
              <a:t> etc.)</a:t>
            </a:r>
          </a:p>
          <a:p>
            <a:pPr defTabSz="914102"/>
            <a:r>
              <a:rPr lang="en-US" sz="1372" dirty="0">
                <a:gradFill>
                  <a:gsLst>
                    <a:gs pos="0">
                      <a:srgbClr val="FFFFFF"/>
                    </a:gs>
                    <a:gs pos="100000">
                      <a:srgbClr val="FFFFFF"/>
                    </a:gs>
                  </a:gsLst>
                  <a:lin ang="5400000" scaled="0"/>
                </a:gradFill>
              </a:rPr>
              <a:t>Familiarity with OSS tools</a:t>
            </a:r>
          </a:p>
        </p:txBody>
      </p:sp>
      <p:sp>
        <p:nvSpPr>
          <p:cNvPr id="24" name="Right Brace 23"/>
          <p:cNvSpPr/>
          <p:nvPr/>
        </p:nvSpPr>
        <p:spPr>
          <a:xfrm rot="10800000">
            <a:off x="3505200" y="5015097"/>
            <a:ext cx="448212" cy="1614302"/>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ight Brace 24"/>
          <p:cNvSpPr/>
          <p:nvPr/>
        </p:nvSpPr>
        <p:spPr>
          <a:xfrm rot="10800000">
            <a:off x="3468444" y="1270223"/>
            <a:ext cx="448212" cy="3509440"/>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p:cNvCxnSpPr>
            <a:stCxn id="7" idx="3"/>
          </p:cNvCxnSpPr>
          <p:nvPr/>
        </p:nvCxnSpPr>
        <p:spPr>
          <a:xfrm flipV="1">
            <a:off x="6115487" y="1584674"/>
            <a:ext cx="991711" cy="127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3"/>
            <a:endCxn id="16" idx="1"/>
          </p:cNvCxnSpPr>
          <p:nvPr/>
        </p:nvCxnSpPr>
        <p:spPr>
          <a:xfrm flipV="1">
            <a:off x="6095609" y="2680564"/>
            <a:ext cx="1011590" cy="1412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9" idx="3"/>
            <a:endCxn id="17" idx="1"/>
          </p:cNvCxnSpPr>
          <p:nvPr/>
        </p:nvCxnSpPr>
        <p:spPr>
          <a:xfrm>
            <a:off x="6116879" y="3839862"/>
            <a:ext cx="99031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3"/>
            <a:endCxn id="20" idx="1"/>
          </p:cNvCxnSpPr>
          <p:nvPr/>
        </p:nvCxnSpPr>
        <p:spPr>
          <a:xfrm>
            <a:off x="6088347" y="4690848"/>
            <a:ext cx="102092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8" idx="1"/>
          </p:cNvCxnSpPr>
          <p:nvPr/>
        </p:nvCxnSpPr>
        <p:spPr>
          <a:xfrm>
            <a:off x="6095609" y="5371254"/>
            <a:ext cx="102585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3" idx="1"/>
          </p:cNvCxnSpPr>
          <p:nvPr/>
        </p:nvCxnSpPr>
        <p:spPr>
          <a:xfrm>
            <a:off x="6095609" y="6267679"/>
            <a:ext cx="101158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06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6" grpId="0" animBg="1"/>
      <p:bldP spid="17" grpId="0" animBg="1"/>
      <p:bldP spid="18" grpId="0" animBg="1"/>
      <p:bldP spid="19" grpId="0" animBg="1"/>
      <p:bldP spid="20" grpId="0" animBg="1"/>
      <p:bldP spid="22" grpId="0" animBg="1"/>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28600" y="361950"/>
            <a:ext cx="11811000" cy="5962650"/>
          </a:xfrm>
          <a:prstGeom prst="rect">
            <a:avLst/>
          </a:prstGeom>
        </p:spPr>
        <p:txBody>
          <a:bodyPr>
            <a:normAutofit/>
          </a:bodyPr>
          <a:lstStyle>
            <a:lvl1pPr marL="112713" indent="6350">
              <a:lnSpc>
                <a:spcPct val="120000"/>
              </a:lnSpc>
              <a:spcBef>
                <a:spcPct val="20000"/>
              </a:spcBef>
              <a:defRPr sz="1400">
                <a:solidFill>
                  <a:srgbClr val="FFFFFF"/>
                </a:solidFill>
                <a:latin typeface="Segoe UI" panose="020B0502040204020203" pitchFamily="34" charset="0"/>
                <a:ea typeface="Segoe Pro Light"/>
                <a:cs typeface="Segoe Pro Light"/>
              </a:defRPr>
            </a:lvl1pPr>
            <a:lvl2pPr marL="112713" indent="6350">
              <a:lnSpc>
                <a:spcPct val="120000"/>
              </a:lnSpc>
              <a:spcBef>
                <a:spcPct val="20000"/>
              </a:spcBef>
              <a:defRPr sz="1400">
                <a:solidFill>
                  <a:srgbClr val="FFFFFF"/>
                </a:solidFill>
                <a:latin typeface="Segoe UI" panose="020B0502040204020203" pitchFamily="34" charset="0"/>
                <a:ea typeface="Segoe Pro Light"/>
                <a:cs typeface="Segoe Pro Light"/>
              </a:defRPr>
            </a:lvl2pPr>
            <a:lvl3pPr marL="112713" indent="6350">
              <a:lnSpc>
                <a:spcPct val="120000"/>
              </a:lnSpc>
              <a:spcBef>
                <a:spcPct val="20000"/>
              </a:spcBef>
              <a:defRPr sz="1400">
                <a:solidFill>
                  <a:srgbClr val="FFFFFF"/>
                </a:solidFill>
                <a:latin typeface="Segoe UI" panose="020B0502040204020203" pitchFamily="34" charset="0"/>
                <a:ea typeface="Segoe Pro Light"/>
                <a:cs typeface="Segoe Pro Light"/>
              </a:defRPr>
            </a:lvl3pPr>
            <a:lvl4pPr marL="112713" indent="6350">
              <a:lnSpc>
                <a:spcPct val="120000"/>
              </a:lnSpc>
              <a:spcBef>
                <a:spcPct val="20000"/>
              </a:spcBef>
              <a:defRPr sz="1400">
                <a:solidFill>
                  <a:srgbClr val="FFFFFF"/>
                </a:solidFill>
                <a:latin typeface="Segoe UI" panose="020B0502040204020203" pitchFamily="34" charset="0"/>
                <a:ea typeface="Segoe Pro Light"/>
                <a:cs typeface="Segoe Pro Light"/>
              </a:defRPr>
            </a:lvl4pPr>
            <a:lvl5pPr marL="112713" indent="6350">
              <a:lnSpc>
                <a:spcPct val="120000"/>
              </a:lnSpc>
              <a:spcBef>
                <a:spcPct val="20000"/>
              </a:spcBef>
              <a:defRPr sz="1400">
                <a:solidFill>
                  <a:srgbClr val="FFFFFF"/>
                </a:solidFill>
                <a:latin typeface="Segoe UI" panose="020B0502040204020203" pitchFamily="34" charset="0"/>
                <a:ea typeface="Segoe Pro Light"/>
                <a:cs typeface="Segoe Pro Light"/>
              </a:defRPr>
            </a:lvl5pPr>
            <a:lvl6pPr marL="569913" indent="6350" fontAlgn="base">
              <a:lnSpc>
                <a:spcPct val="120000"/>
              </a:lnSpc>
              <a:spcBef>
                <a:spcPct val="20000"/>
              </a:spcBef>
              <a:spcAft>
                <a:spcPct val="0"/>
              </a:spcAft>
              <a:defRPr sz="1400">
                <a:solidFill>
                  <a:srgbClr val="FFFFFF"/>
                </a:solidFill>
                <a:latin typeface="Segoe UI" panose="020B0502040204020203" pitchFamily="34" charset="0"/>
                <a:ea typeface="Segoe Pro Light"/>
                <a:cs typeface="Segoe Pro Light"/>
              </a:defRPr>
            </a:lvl6pPr>
            <a:lvl7pPr marL="1027113" indent="6350" fontAlgn="base">
              <a:lnSpc>
                <a:spcPct val="120000"/>
              </a:lnSpc>
              <a:spcBef>
                <a:spcPct val="20000"/>
              </a:spcBef>
              <a:spcAft>
                <a:spcPct val="0"/>
              </a:spcAft>
              <a:defRPr sz="1400">
                <a:solidFill>
                  <a:srgbClr val="FFFFFF"/>
                </a:solidFill>
                <a:latin typeface="Segoe UI" panose="020B0502040204020203" pitchFamily="34" charset="0"/>
                <a:ea typeface="Segoe Pro Light"/>
                <a:cs typeface="Segoe Pro Light"/>
              </a:defRPr>
            </a:lvl7pPr>
            <a:lvl8pPr marL="1484313" indent="6350" fontAlgn="base">
              <a:lnSpc>
                <a:spcPct val="120000"/>
              </a:lnSpc>
              <a:spcBef>
                <a:spcPct val="20000"/>
              </a:spcBef>
              <a:spcAft>
                <a:spcPct val="0"/>
              </a:spcAft>
              <a:defRPr sz="1400">
                <a:solidFill>
                  <a:srgbClr val="FFFFFF"/>
                </a:solidFill>
                <a:latin typeface="Segoe UI" panose="020B0502040204020203" pitchFamily="34" charset="0"/>
                <a:ea typeface="Segoe Pro Light"/>
                <a:cs typeface="Segoe Pro Light"/>
              </a:defRPr>
            </a:lvl8pPr>
            <a:lvl9pPr marL="1941513" indent="6350" fontAlgn="base">
              <a:lnSpc>
                <a:spcPct val="120000"/>
              </a:lnSpc>
              <a:spcBef>
                <a:spcPct val="20000"/>
              </a:spcBef>
              <a:spcAft>
                <a:spcPct val="0"/>
              </a:spcAft>
              <a:defRPr sz="1400">
                <a:solidFill>
                  <a:srgbClr val="FFFFFF"/>
                </a:solidFill>
                <a:latin typeface="Segoe UI" panose="020B0502040204020203" pitchFamily="34" charset="0"/>
                <a:ea typeface="Segoe Pro Light"/>
                <a:cs typeface="Segoe Pro Light"/>
              </a:defRPr>
            </a:lvl9pPr>
          </a:lstStyle>
          <a:p>
            <a:pPr defTabSz="914400" eaLnBrk="1" hangingPunct="1">
              <a:lnSpc>
                <a:spcPct val="80000"/>
              </a:lnSpc>
              <a:spcAft>
                <a:spcPts val="300"/>
              </a:spcAft>
            </a:pPr>
            <a:r>
              <a:rPr lang="en-US" sz="1800" b="1" dirty="0">
                <a:solidFill>
                  <a:schemeClr val="bg1"/>
                </a:solidFill>
                <a:latin typeface="Calibri Light" panose="020F0302020204030204" pitchFamily="34" charset="0"/>
              </a:rPr>
              <a:t>Conditions and Terms of Use</a:t>
            </a:r>
          </a:p>
          <a:p>
            <a:pPr defTabSz="914400" eaLnBrk="1" hangingPunct="1">
              <a:lnSpc>
                <a:spcPct val="80000"/>
              </a:lnSpc>
              <a:spcAft>
                <a:spcPts val="300"/>
              </a:spcAft>
            </a:pPr>
            <a:r>
              <a:rPr lang="en-US" sz="1200" dirty="0">
                <a:solidFill>
                  <a:schemeClr val="accent1"/>
                </a:solidFill>
                <a:latin typeface="Calibri Light" panose="020F0302020204030204" pitchFamily="34" charset="0"/>
              </a:rPr>
              <a:t>Microsoft Confidential</a:t>
            </a:r>
          </a:p>
          <a:p>
            <a:pPr defTabSz="914400" eaLnBrk="1" hangingPunct="1">
              <a:lnSpc>
                <a:spcPct val="80000"/>
              </a:lnSpc>
              <a:spcAft>
                <a:spcPts val="300"/>
              </a:spcAft>
            </a:pPr>
            <a:r>
              <a:rPr lang="en-US" dirty="0">
                <a:solidFill>
                  <a:schemeClr val="bg1"/>
                </a:solidFill>
                <a:latin typeface="Calibri Light" panose="020F0302020204030204"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hangingPunct="1">
              <a:lnSpc>
                <a:spcPct val="80000"/>
              </a:lnSpc>
              <a:spcAft>
                <a:spcPts val="300"/>
              </a:spcAft>
            </a:pPr>
            <a:r>
              <a:rPr lang="en-US" dirty="0">
                <a:solidFill>
                  <a:schemeClr val="bg1"/>
                </a:solidFill>
                <a:latin typeface="Calibri Light" panose="020F0302020204030204"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hangingPunct="1">
              <a:lnSpc>
                <a:spcPct val="80000"/>
              </a:lnSpc>
              <a:spcAft>
                <a:spcPts val="300"/>
              </a:spcAft>
            </a:pPr>
            <a:r>
              <a:rPr lang="en-US" dirty="0">
                <a:solidFill>
                  <a:schemeClr val="bg1"/>
                </a:solidFill>
                <a:latin typeface="Calibri Light" panose="020F0302020204030204"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defTabSz="914400" eaLnBrk="1" hangingPunct="1">
              <a:lnSpc>
                <a:spcPct val="80000"/>
              </a:lnSpc>
              <a:spcAft>
                <a:spcPts val="300"/>
              </a:spcAft>
            </a:pPr>
            <a:endParaRPr lang="en-US" dirty="0">
              <a:solidFill>
                <a:schemeClr val="bg1"/>
              </a:solidFill>
              <a:latin typeface="Calibri Light" panose="020F0302020204030204" pitchFamily="34" charset="0"/>
            </a:endParaRPr>
          </a:p>
          <a:p>
            <a:pPr defTabSz="914400" eaLnBrk="1" hangingPunct="1">
              <a:lnSpc>
                <a:spcPct val="80000"/>
              </a:lnSpc>
              <a:spcAft>
                <a:spcPts val="300"/>
              </a:spcAft>
            </a:pPr>
            <a:r>
              <a:rPr lang="en-US" sz="1800" b="1" dirty="0">
                <a:solidFill>
                  <a:schemeClr val="bg1"/>
                </a:solidFill>
                <a:latin typeface="Calibri Light" panose="020F0302020204030204" pitchFamily="34" charset="0"/>
              </a:rPr>
              <a:t>Copyright and Trademarks </a:t>
            </a:r>
          </a:p>
          <a:p>
            <a:pPr defTabSz="914400" eaLnBrk="1" hangingPunct="1">
              <a:lnSpc>
                <a:spcPct val="80000"/>
              </a:lnSpc>
              <a:spcAft>
                <a:spcPts val="300"/>
              </a:spcAft>
            </a:pPr>
            <a:r>
              <a:rPr lang="en-US" sz="1200" dirty="0">
                <a:solidFill>
                  <a:schemeClr val="accent1"/>
                </a:solidFill>
                <a:latin typeface="Calibri Light" panose="020F0302020204030204" pitchFamily="34" charset="0"/>
              </a:rPr>
              <a:t>© 2013 Microsoft Corporation. All rights reserved.</a:t>
            </a:r>
          </a:p>
          <a:p>
            <a:pPr defTabSz="914400" eaLnBrk="1" hangingPunct="1">
              <a:lnSpc>
                <a:spcPct val="80000"/>
              </a:lnSpc>
              <a:spcAft>
                <a:spcPts val="300"/>
              </a:spcAft>
            </a:pPr>
            <a:r>
              <a:rPr lang="en-US" dirty="0">
                <a:solidFill>
                  <a:schemeClr val="bg1"/>
                </a:solidFill>
                <a:latin typeface="Calibri Light" panose="020F0302020204030204"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hangingPunct="1">
              <a:lnSpc>
                <a:spcPct val="80000"/>
              </a:lnSpc>
              <a:spcAft>
                <a:spcPts val="300"/>
              </a:spcAft>
            </a:pPr>
            <a:r>
              <a:rPr lang="en-US" dirty="0">
                <a:solidFill>
                  <a:schemeClr val="bg1"/>
                </a:solidFill>
                <a:latin typeface="Calibri Light" panose="020F0302020204030204"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hangingPunct="1">
              <a:lnSpc>
                <a:spcPct val="80000"/>
              </a:lnSpc>
              <a:spcAft>
                <a:spcPts val="300"/>
              </a:spcAft>
            </a:pPr>
            <a:r>
              <a:rPr lang="en-US" dirty="0">
                <a:solidFill>
                  <a:schemeClr val="bg1"/>
                </a:solidFill>
                <a:latin typeface="Calibri Light" panose="020F0302020204030204" pitchFamily="34" charset="0"/>
              </a:rPr>
              <a:t>For more information, see </a:t>
            </a:r>
            <a:r>
              <a:rPr lang="en-US" b="1" dirty="0">
                <a:solidFill>
                  <a:schemeClr val="bg1"/>
                </a:solidFill>
                <a:latin typeface="Calibri Light" panose="020F0302020204030204" pitchFamily="34" charset="0"/>
              </a:rPr>
              <a:t>Use of Microsoft Copyrighted Content </a:t>
            </a:r>
            <a:r>
              <a:rPr lang="en-US" dirty="0">
                <a:solidFill>
                  <a:schemeClr val="bg1"/>
                </a:solidFill>
                <a:latin typeface="Calibri Light" panose="020F0302020204030204" pitchFamily="34" charset="0"/>
              </a:rPr>
              <a:t>at</a:t>
            </a:r>
            <a:br>
              <a:rPr lang="en-US" dirty="0">
                <a:solidFill>
                  <a:schemeClr val="bg1"/>
                </a:solidFill>
                <a:latin typeface="Calibri Light" panose="020F0302020204030204" pitchFamily="34" charset="0"/>
              </a:rPr>
            </a:br>
            <a:r>
              <a:rPr lang="en-US" dirty="0">
                <a:solidFill>
                  <a:srgbClr val="FF0000"/>
                </a:solidFill>
                <a:latin typeface="Calibri Light" panose="020F0302020204030204" pitchFamily="34" charset="0"/>
                <a:hlinkClick r:id="rId3"/>
              </a:rPr>
              <a:t>http://www.microsoft.com/about/legal/permissions/</a:t>
            </a:r>
            <a:endParaRPr lang="en-US" dirty="0">
              <a:solidFill>
                <a:srgbClr val="FF0000"/>
              </a:solidFill>
              <a:latin typeface="Calibri Light" panose="020F0302020204030204" pitchFamily="34" charset="0"/>
            </a:endParaRPr>
          </a:p>
          <a:p>
            <a:pPr defTabSz="914400" eaLnBrk="1" hangingPunct="1">
              <a:lnSpc>
                <a:spcPct val="80000"/>
              </a:lnSpc>
              <a:spcAft>
                <a:spcPts val="300"/>
              </a:spcAft>
            </a:pPr>
            <a:r>
              <a:rPr lang="en-US" dirty="0">
                <a:solidFill>
                  <a:schemeClr val="bg1"/>
                </a:solidFill>
                <a:latin typeface="Calibri Light" panose="020F0302020204030204" pitchFamily="34" charset="0"/>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2" name="Slide Number Placeholder 1"/>
          <p:cNvSpPr>
            <a:spLocks noGrp="1"/>
          </p:cNvSpPr>
          <p:nvPr>
            <p:ph type="sldNum" sz="quarter" idx="19"/>
          </p:nvPr>
        </p:nvSpPr>
        <p:spPr/>
        <p:txBody>
          <a:bodyPr/>
          <a:lstStyle/>
          <a:p>
            <a:pPr>
              <a:defRPr/>
            </a:pPr>
            <a:fld id="{3D1B5734-3614-4DC6-A13F-4700EA017BC8}" type="slidenum">
              <a:rPr lang="en-US" smtClean="0"/>
              <a:pPr>
                <a:defRPr/>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8643" y="244540"/>
            <a:ext cx="11655840" cy="899537"/>
          </a:xfrm>
        </p:spPr>
        <p:txBody>
          <a:bodyPr/>
          <a:lstStyle/>
          <a:p>
            <a:r>
              <a:rPr lang="en-US" dirty="0">
                <a:solidFill>
                  <a:srgbClr val="0070C0"/>
                </a:solidFill>
              </a:rPr>
              <a:t>ADLS Ingestion – Operationalizing</a:t>
            </a:r>
          </a:p>
        </p:txBody>
      </p:sp>
      <p:sp>
        <p:nvSpPr>
          <p:cNvPr id="4" name="Rectangle 3"/>
          <p:cNvSpPr/>
          <p:nvPr/>
        </p:nvSpPr>
        <p:spPr bwMode="auto">
          <a:xfrm>
            <a:off x="919119" y="2508352"/>
            <a:ext cx="2091658" cy="1195233"/>
          </a:xfrm>
          <a:prstGeom prst="rect">
            <a:avLst/>
          </a:prstGeom>
          <a:solidFill>
            <a:srgbClr val="2D0CB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gradFill>
                  <a:gsLst>
                    <a:gs pos="0">
                      <a:srgbClr val="FFFFFF"/>
                    </a:gs>
                    <a:gs pos="100000">
                      <a:srgbClr val="FFFFFF"/>
                    </a:gs>
                  </a:gsLst>
                  <a:lin ang="5400000" scaled="0"/>
                </a:gradFill>
              </a:rPr>
              <a:t>Out-of-the-box tools</a:t>
            </a:r>
          </a:p>
        </p:txBody>
      </p:sp>
      <p:sp>
        <p:nvSpPr>
          <p:cNvPr id="7" name="Rectangle 6"/>
          <p:cNvSpPr/>
          <p:nvPr/>
        </p:nvSpPr>
        <p:spPr bwMode="auto">
          <a:xfrm>
            <a:off x="4552449" y="1211308"/>
            <a:ext cx="2144832" cy="81290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Azure Data Factory</a:t>
            </a:r>
          </a:p>
        </p:txBody>
      </p:sp>
      <p:sp>
        <p:nvSpPr>
          <p:cNvPr id="12" name="Rectangle 11"/>
          <p:cNvSpPr/>
          <p:nvPr/>
        </p:nvSpPr>
        <p:spPr bwMode="auto">
          <a:xfrm>
            <a:off x="7435500" y="914400"/>
            <a:ext cx="3630645" cy="1406721"/>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b="1" dirty="0">
                <a:gradFill>
                  <a:gsLst>
                    <a:gs pos="0">
                      <a:srgbClr val="FFFFFF"/>
                    </a:gs>
                    <a:gs pos="100000">
                      <a:srgbClr val="FFFFFF"/>
                    </a:gs>
                  </a:gsLst>
                  <a:lin ang="5400000" scaled="0"/>
                </a:gradFill>
              </a:rPr>
              <a:t>First-class support for ADLS</a:t>
            </a:r>
          </a:p>
          <a:p>
            <a:pPr defTabSz="914102"/>
            <a:r>
              <a:rPr lang="en-US" sz="1372" b="1" dirty="0">
                <a:gradFill>
                  <a:gsLst>
                    <a:gs pos="0">
                      <a:srgbClr val="FFFFFF"/>
                    </a:gs>
                    <a:gs pos="100000">
                      <a:srgbClr val="FFFFFF"/>
                    </a:gs>
                  </a:gsLst>
                  <a:lin ang="5400000" scaled="0"/>
                </a:gradFill>
              </a:rPr>
              <a:t>Support variety of endpoints</a:t>
            </a:r>
          </a:p>
          <a:p>
            <a:pPr lvl="1" defTabSz="914102"/>
            <a:r>
              <a:rPr lang="en-US" sz="1372" b="1" dirty="0">
                <a:gradFill>
                  <a:gsLst>
                    <a:gs pos="0">
                      <a:srgbClr val="FFFFFF"/>
                    </a:gs>
                    <a:gs pos="100000">
                      <a:srgbClr val="FFFFFF"/>
                    </a:gs>
                  </a:gsLst>
                  <a:lin ang="5400000" scaled="0"/>
                </a:gradFill>
              </a:rPr>
              <a:t>WASB, </a:t>
            </a:r>
            <a:r>
              <a:rPr lang="en-US" sz="1372" b="1" dirty="0" err="1">
                <a:gradFill>
                  <a:gsLst>
                    <a:gs pos="0">
                      <a:srgbClr val="FFFFFF"/>
                    </a:gs>
                    <a:gs pos="100000">
                      <a:srgbClr val="FFFFFF"/>
                    </a:gs>
                  </a:gsLst>
                  <a:lin ang="5400000" scaled="0"/>
                </a:gradFill>
              </a:rPr>
              <a:t>OnPrem</a:t>
            </a:r>
            <a:r>
              <a:rPr lang="en-US" sz="1372" b="1" dirty="0">
                <a:gradFill>
                  <a:gsLst>
                    <a:gs pos="0">
                      <a:srgbClr val="FFFFFF"/>
                    </a:gs>
                    <a:gs pos="100000">
                      <a:srgbClr val="FFFFFF"/>
                    </a:gs>
                  </a:gsLst>
                  <a:lin ang="5400000" scaled="0"/>
                </a:gradFill>
              </a:rPr>
              <a:t>, Relational DB</a:t>
            </a:r>
          </a:p>
          <a:p>
            <a:pPr defTabSz="914102"/>
            <a:r>
              <a:rPr lang="en-US" sz="1372" b="1" dirty="0">
                <a:gradFill>
                  <a:gsLst>
                    <a:gs pos="0">
                      <a:srgbClr val="FFFFFF"/>
                    </a:gs>
                    <a:gs pos="100000">
                      <a:srgbClr val="FFFFFF"/>
                    </a:gs>
                  </a:gsLst>
                  <a:lin ang="5400000" scaled="0"/>
                </a:gradFill>
              </a:rPr>
              <a:t>Integrated with Analytic tools</a:t>
            </a:r>
          </a:p>
          <a:p>
            <a:pPr defTabSz="914102"/>
            <a:r>
              <a:rPr lang="en-US" sz="1372" b="1" dirty="0">
                <a:gradFill>
                  <a:gsLst>
                    <a:gs pos="0">
                      <a:srgbClr val="FFFFFF"/>
                    </a:gs>
                    <a:gs pos="100000">
                      <a:srgbClr val="FFFFFF"/>
                    </a:gs>
                  </a:gsLst>
                  <a:lin ang="5400000" scaled="0"/>
                </a:gradFill>
              </a:rPr>
              <a:t>Programmatic customization </a:t>
            </a:r>
          </a:p>
        </p:txBody>
      </p:sp>
      <p:sp>
        <p:nvSpPr>
          <p:cNvPr id="25" name="Right Brace 24"/>
          <p:cNvSpPr/>
          <p:nvPr/>
        </p:nvSpPr>
        <p:spPr>
          <a:xfrm rot="10800000">
            <a:off x="3400867" y="1119637"/>
            <a:ext cx="448212" cy="3726285"/>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p:cNvSpPr/>
          <p:nvPr/>
        </p:nvSpPr>
        <p:spPr bwMode="auto">
          <a:xfrm>
            <a:off x="914400" y="5097715"/>
            <a:ext cx="2091658" cy="1195233"/>
          </a:xfrm>
          <a:prstGeom prst="rect">
            <a:avLst/>
          </a:prstGeom>
          <a:solidFill>
            <a:srgbClr val="2D0CB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gradFill>
                  <a:gsLst>
                    <a:gs pos="0">
                      <a:srgbClr val="FFFFFF"/>
                    </a:gs>
                    <a:gs pos="100000">
                      <a:srgbClr val="FFFFFF"/>
                    </a:gs>
                  </a:gsLst>
                  <a:lin ang="5400000" scaled="0"/>
                </a:gradFill>
              </a:rPr>
              <a:t>Custom &amp; LOB Apps</a:t>
            </a:r>
          </a:p>
        </p:txBody>
      </p:sp>
      <p:sp>
        <p:nvSpPr>
          <p:cNvPr id="26" name="Rectangle 25"/>
          <p:cNvSpPr/>
          <p:nvPr/>
        </p:nvSpPr>
        <p:spPr bwMode="auto">
          <a:xfrm>
            <a:off x="4558033" y="2856653"/>
            <a:ext cx="2144832" cy="57704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OSS tools</a:t>
            </a:r>
          </a:p>
        </p:txBody>
      </p:sp>
      <p:sp>
        <p:nvSpPr>
          <p:cNvPr id="27" name="Right Brace 26"/>
          <p:cNvSpPr/>
          <p:nvPr/>
        </p:nvSpPr>
        <p:spPr>
          <a:xfrm rot="10800000">
            <a:off x="3400867" y="5058477"/>
            <a:ext cx="448212" cy="1419339"/>
          </a:xfrm>
          <a:prstGeom prst="rightBrac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p:cNvSpPr/>
          <p:nvPr/>
        </p:nvSpPr>
        <p:spPr bwMode="auto">
          <a:xfrm>
            <a:off x="4552449" y="4960685"/>
            <a:ext cx="2144832" cy="44821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ADLS SDK</a:t>
            </a:r>
          </a:p>
        </p:txBody>
      </p:sp>
      <p:sp>
        <p:nvSpPr>
          <p:cNvPr id="29" name="Rectangle 28"/>
          <p:cNvSpPr/>
          <p:nvPr/>
        </p:nvSpPr>
        <p:spPr bwMode="auto">
          <a:xfrm>
            <a:off x="4552449" y="5861534"/>
            <a:ext cx="2144832" cy="43936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REST APIs</a:t>
            </a:r>
          </a:p>
        </p:txBody>
      </p:sp>
      <p:sp>
        <p:nvSpPr>
          <p:cNvPr id="30" name="Rectangle 29"/>
          <p:cNvSpPr/>
          <p:nvPr/>
        </p:nvSpPr>
        <p:spPr bwMode="auto">
          <a:xfrm>
            <a:off x="7411819" y="4724205"/>
            <a:ext cx="3656156" cy="921174"/>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b="1" dirty="0">
                <a:gradFill>
                  <a:gsLst>
                    <a:gs pos="0">
                      <a:srgbClr val="FFFFFF"/>
                    </a:gs>
                    <a:gs pos="100000">
                      <a:srgbClr val="FFFFFF"/>
                    </a:gs>
                  </a:gsLst>
                  <a:lin ang="5400000" scaled="0"/>
                </a:gradFill>
              </a:rPr>
              <a:t>Available in various languages</a:t>
            </a:r>
          </a:p>
          <a:p>
            <a:pPr defTabSz="914102"/>
            <a:r>
              <a:rPr lang="en-US" sz="1372" b="1" dirty="0">
                <a:gradFill>
                  <a:gsLst>
                    <a:gs pos="0">
                      <a:srgbClr val="FFFFFF"/>
                    </a:gs>
                    <a:gs pos="100000">
                      <a:srgbClr val="FFFFFF"/>
                    </a:gs>
                  </a:gsLst>
                  <a:lin ang="5400000" scaled="0"/>
                </a:gradFill>
              </a:rPr>
              <a:t>Upload from distributed sources e.g. server logs</a:t>
            </a:r>
          </a:p>
        </p:txBody>
      </p:sp>
      <p:sp>
        <p:nvSpPr>
          <p:cNvPr id="31" name="Rectangle 30"/>
          <p:cNvSpPr/>
          <p:nvPr/>
        </p:nvSpPr>
        <p:spPr bwMode="auto">
          <a:xfrm>
            <a:off x="7397078" y="3977183"/>
            <a:ext cx="3672035" cy="597617"/>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b="1" dirty="0">
                <a:gradFill>
                  <a:gsLst>
                    <a:gs pos="0">
                      <a:srgbClr val="FFFFFF"/>
                    </a:gs>
                    <a:gs pos="100000">
                      <a:srgbClr val="FFFFFF"/>
                    </a:gs>
                  </a:gsLst>
                  <a:lin ang="5400000" scaled="0"/>
                </a:gradFill>
              </a:rPr>
              <a:t>Transfer data using disks if ExpressRoute is not feasible</a:t>
            </a:r>
          </a:p>
        </p:txBody>
      </p:sp>
      <p:sp>
        <p:nvSpPr>
          <p:cNvPr id="32" name="Rectangle 31"/>
          <p:cNvSpPr/>
          <p:nvPr/>
        </p:nvSpPr>
        <p:spPr bwMode="auto">
          <a:xfrm>
            <a:off x="4552449" y="3977183"/>
            <a:ext cx="2144832" cy="597617"/>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568" dirty="0">
                <a:gradFill>
                  <a:gsLst>
                    <a:gs pos="0">
                      <a:srgbClr val="FFFFFF"/>
                    </a:gs>
                    <a:gs pos="100000">
                      <a:srgbClr val="FFFFFF"/>
                    </a:gs>
                  </a:gsLst>
                  <a:lin ang="5400000" scaled="0"/>
                </a:gradFill>
              </a:rPr>
              <a:t>Azure Import/Export Service</a:t>
            </a:r>
          </a:p>
        </p:txBody>
      </p:sp>
      <p:sp>
        <p:nvSpPr>
          <p:cNvPr id="33" name="Rectangle 32"/>
          <p:cNvSpPr/>
          <p:nvPr/>
        </p:nvSpPr>
        <p:spPr bwMode="auto">
          <a:xfrm>
            <a:off x="7411819" y="5794782"/>
            <a:ext cx="3656156" cy="572868"/>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b="1" dirty="0">
                <a:gradFill>
                  <a:gsLst>
                    <a:gs pos="0">
                      <a:srgbClr val="FFFFFF"/>
                    </a:gs>
                    <a:gs pos="100000">
                      <a:srgbClr val="FFFFFF"/>
                    </a:gs>
                  </a:gsLst>
                  <a:lin ang="5400000" scaled="0"/>
                </a:gradFill>
              </a:rPr>
              <a:t>For unsupported languages and platforms</a:t>
            </a:r>
          </a:p>
        </p:txBody>
      </p:sp>
      <p:sp>
        <p:nvSpPr>
          <p:cNvPr id="39" name="Rectangle 38"/>
          <p:cNvSpPr/>
          <p:nvPr/>
        </p:nvSpPr>
        <p:spPr bwMode="auto">
          <a:xfrm>
            <a:off x="7411819" y="2387872"/>
            <a:ext cx="3656156" cy="1514610"/>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a:r>
              <a:rPr lang="en-US" sz="1372" b="1" dirty="0">
                <a:gradFill>
                  <a:gsLst>
                    <a:gs pos="0">
                      <a:srgbClr val="FFFFFF"/>
                    </a:gs>
                    <a:gs pos="100000">
                      <a:srgbClr val="FFFFFF"/>
                    </a:gs>
                  </a:gsLst>
                  <a:lin ang="5400000" scaled="0"/>
                </a:gradFill>
              </a:rPr>
              <a:t>Use </a:t>
            </a:r>
            <a:r>
              <a:rPr lang="en-US" sz="1372" b="1" dirty="0" err="1">
                <a:gradFill>
                  <a:gsLst>
                    <a:gs pos="0">
                      <a:srgbClr val="FFFFFF"/>
                    </a:gs>
                    <a:gs pos="100000">
                      <a:srgbClr val="FFFFFF"/>
                    </a:gs>
                  </a:gsLst>
                  <a:lin ang="5400000" scaled="0"/>
                </a:gradFill>
              </a:rPr>
              <a:t>Oozie</a:t>
            </a:r>
            <a:r>
              <a:rPr lang="en-US" sz="1372" b="1" dirty="0">
                <a:gradFill>
                  <a:gsLst>
                    <a:gs pos="0">
                      <a:srgbClr val="FFFFFF"/>
                    </a:gs>
                    <a:gs pos="100000">
                      <a:srgbClr val="FFFFFF"/>
                    </a:gs>
                  </a:gsLst>
                  <a:lin ang="5400000" scaled="0"/>
                </a:gradFill>
              </a:rPr>
              <a:t>  &amp; Falcon on HDI to manage</a:t>
            </a:r>
          </a:p>
          <a:p>
            <a:pPr lvl="1" defTabSz="914102"/>
            <a:r>
              <a:rPr lang="en-US" sz="1372" b="1" dirty="0" err="1">
                <a:gradFill>
                  <a:gsLst>
                    <a:gs pos="0">
                      <a:srgbClr val="FFFFFF"/>
                    </a:gs>
                    <a:gs pos="100000">
                      <a:srgbClr val="FFFFFF"/>
                    </a:gs>
                  </a:gsLst>
                  <a:lin ang="5400000" scaled="0"/>
                </a:gradFill>
              </a:rPr>
              <a:t>Sqoop</a:t>
            </a:r>
            <a:endParaRPr lang="en-US" sz="1372" b="1" dirty="0">
              <a:gradFill>
                <a:gsLst>
                  <a:gs pos="0">
                    <a:srgbClr val="FFFFFF"/>
                  </a:gs>
                  <a:gs pos="100000">
                    <a:srgbClr val="FFFFFF"/>
                  </a:gs>
                </a:gsLst>
                <a:lin ang="5400000" scaled="0"/>
              </a:gradFill>
            </a:endParaRPr>
          </a:p>
          <a:p>
            <a:pPr lvl="2" defTabSz="914102"/>
            <a:r>
              <a:rPr lang="en-US" sz="1372" b="1" dirty="0">
                <a:gradFill>
                  <a:gsLst>
                    <a:gs pos="0">
                      <a:srgbClr val="FFFFFF"/>
                    </a:gs>
                    <a:gs pos="100000">
                      <a:srgbClr val="FFFFFF"/>
                    </a:gs>
                  </a:gsLst>
                  <a:lin ang="5400000" scaled="0"/>
                </a:gradFill>
              </a:rPr>
              <a:t>Copy from relational DBs</a:t>
            </a:r>
          </a:p>
          <a:p>
            <a:pPr lvl="1" defTabSz="914102"/>
            <a:r>
              <a:rPr lang="en-US" sz="1372" b="1" dirty="0" err="1">
                <a:gradFill>
                  <a:gsLst>
                    <a:gs pos="0">
                      <a:srgbClr val="FFFFFF"/>
                    </a:gs>
                    <a:gs pos="100000">
                      <a:srgbClr val="FFFFFF"/>
                    </a:gs>
                  </a:gsLst>
                  <a:lin ang="5400000" scaled="0"/>
                </a:gradFill>
              </a:rPr>
              <a:t>Distcp</a:t>
            </a:r>
            <a:endParaRPr lang="en-US" sz="1372" b="1" dirty="0">
              <a:gradFill>
                <a:gsLst>
                  <a:gs pos="0">
                    <a:srgbClr val="FFFFFF"/>
                  </a:gs>
                  <a:gs pos="100000">
                    <a:srgbClr val="FFFFFF"/>
                  </a:gs>
                </a:gsLst>
                <a:lin ang="5400000" scaled="0"/>
              </a:gradFill>
            </a:endParaRPr>
          </a:p>
          <a:p>
            <a:pPr lvl="1" defTabSz="914102"/>
            <a:r>
              <a:rPr lang="en-US" sz="1372" b="1" dirty="0">
                <a:gradFill>
                  <a:gsLst>
                    <a:gs pos="0">
                      <a:srgbClr val="FFFFFF"/>
                    </a:gs>
                    <a:gs pos="100000">
                      <a:srgbClr val="FFFFFF"/>
                    </a:gs>
                  </a:gsLst>
                  <a:lin ang="5400000" scaled="0"/>
                </a:gradFill>
              </a:rPr>
              <a:t>	Copy from WASB</a:t>
            </a:r>
          </a:p>
          <a:p>
            <a:pPr defTabSz="914102"/>
            <a:r>
              <a:rPr lang="en-US" sz="1372" b="1" dirty="0">
                <a:gradFill>
                  <a:gsLst>
                    <a:gs pos="0">
                      <a:srgbClr val="FFFFFF"/>
                    </a:gs>
                    <a:gs pos="100000">
                      <a:srgbClr val="FFFFFF"/>
                    </a:gs>
                  </a:gsLst>
                  <a:lin ang="5400000" scaled="0"/>
                </a:gradFill>
              </a:rPr>
              <a:t>Use Storm to get streaming data from </a:t>
            </a:r>
            <a:r>
              <a:rPr lang="en-US" sz="1372" b="1" dirty="0" err="1">
                <a:gradFill>
                  <a:gsLst>
                    <a:gs pos="0">
                      <a:srgbClr val="FFFFFF"/>
                    </a:gs>
                    <a:gs pos="100000">
                      <a:srgbClr val="FFFFFF"/>
                    </a:gs>
                  </a:gsLst>
                  <a:lin ang="5400000" scaled="0"/>
                </a:gradFill>
              </a:rPr>
              <a:t>Eventhub</a:t>
            </a:r>
            <a:r>
              <a:rPr lang="en-US" sz="1372" b="1" dirty="0">
                <a:gradFill>
                  <a:gsLst>
                    <a:gs pos="0">
                      <a:srgbClr val="FFFFFF"/>
                    </a:gs>
                    <a:gs pos="100000">
                      <a:srgbClr val="FFFFFF"/>
                    </a:gs>
                  </a:gsLst>
                  <a:lin ang="5400000" scaled="0"/>
                </a:gradFill>
              </a:rPr>
              <a:t> / Kafka into ADLS</a:t>
            </a:r>
          </a:p>
        </p:txBody>
      </p:sp>
      <p:cxnSp>
        <p:nvCxnSpPr>
          <p:cNvPr id="5" name="Straight Connector 4"/>
          <p:cNvCxnSpPr>
            <a:stCxn id="7" idx="3"/>
            <a:endCxn id="12" idx="1"/>
          </p:cNvCxnSpPr>
          <p:nvPr/>
        </p:nvCxnSpPr>
        <p:spPr>
          <a:xfrm>
            <a:off x="6697281" y="1617761"/>
            <a:ext cx="73821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6" idx="3"/>
            <a:endCxn id="39" idx="1"/>
          </p:cNvCxnSpPr>
          <p:nvPr/>
        </p:nvCxnSpPr>
        <p:spPr>
          <a:xfrm>
            <a:off x="6702865" y="3145177"/>
            <a:ext cx="70895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32" idx="3"/>
            <a:endCxn id="31" idx="1"/>
          </p:cNvCxnSpPr>
          <p:nvPr/>
        </p:nvCxnSpPr>
        <p:spPr>
          <a:xfrm>
            <a:off x="6697281" y="4275992"/>
            <a:ext cx="6997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28" idx="3"/>
            <a:endCxn id="30" idx="1"/>
          </p:cNvCxnSpPr>
          <p:nvPr/>
        </p:nvCxnSpPr>
        <p:spPr>
          <a:xfrm>
            <a:off x="6697281" y="5184791"/>
            <a:ext cx="714538"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9" idx="3"/>
            <a:endCxn id="33" idx="1"/>
          </p:cNvCxnSpPr>
          <p:nvPr/>
        </p:nvCxnSpPr>
        <p:spPr>
          <a:xfrm flipV="1">
            <a:off x="6697281" y="6081216"/>
            <a:ext cx="714538"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6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5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2" grpId="0" animBg="1"/>
      <p:bldP spid="25" grpId="0" animBg="1"/>
      <p:bldP spid="21" grpId="0" animBg="1"/>
      <p:bldP spid="26" grpId="0" animBg="1"/>
      <p:bldP spid="27" grpId="0" animBg="1"/>
      <p:bldP spid="28" grpId="0" animBg="1"/>
      <p:bldP spid="29" grpId="0" animBg="1"/>
      <p:bldP spid="30" grpId="0" animBg="1"/>
      <p:bldP spid="31" grpId="0" animBg="1"/>
      <p:bldP spid="32" grpId="0" animBg="1"/>
      <p:bldP spid="33" grpId="0" animBg="1"/>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0C0"/>
                </a:solidFill>
              </a:rPr>
              <a:t>ADLS - Event Ingestion</a:t>
            </a:r>
          </a:p>
        </p:txBody>
      </p:sp>
      <p:sp>
        <p:nvSpPr>
          <p:cNvPr id="4" name="Rectangle 2"/>
          <p:cNvSpPr>
            <a:spLocks noChangeArrowheads="1"/>
          </p:cNvSpPr>
          <p:nvPr/>
        </p:nvSpPr>
        <p:spPr bwMode="auto">
          <a:xfrm flipV="1">
            <a:off x="1688578" y="2744737"/>
            <a:ext cx="16612988" cy="3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957510428"/>
              </p:ext>
            </p:extLst>
          </p:nvPr>
        </p:nvGraphicFramePr>
        <p:xfrm>
          <a:off x="609600" y="1219200"/>
          <a:ext cx="10972800" cy="5535642"/>
        </p:xfrm>
        <a:graphic>
          <a:graphicData uri="http://schemas.openxmlformats.org/presentationml/2006/ole">
            <mc:AlternateContent xmlns:mc="http://schemas.openxmlformats.org/markup-compatibility/2006">
              <mc:Choice xmlns:v="urn:schemas-microsoft-com:vml" Requires="v">
                <p:oleObj spid="_x0000_s1102" name="Visio" r:id="rId4" imgW="6629302" imgH="3548030" progId="Visio.Drawing.15">
                  <p:embed/>
                </p:oleObj>
              </mc:Choice>
              <mc:Fallback>
                <p:oleObj name="Visio" r:id="rId4" imgW="6629302" imgH="3548030" progId="Visio.Drawing.15">
                  <p:embed/>
                  <p:pic>
                    <p:nvPicPr>
                      <p:cNvPr id="5" name="Object 4"/>
                      <p:cNvPicPr>
                        <a:picLocks noChangeAspect="1" noChangeArrowheads="1"/>
                      </p:cNvPicPr>
                      <p:nvPr/>
                    </p:nvPicPr>
                    <p:blipFill>
                      <a:blip r:embed="rId5"/>
                      <a:srcRect/>
                      <a:stretch>
                        <a:fillRect/>
                      </a:stretch>
                    </p:blipFill>
                    <p:spPr bwMode="auto">
                      <a:xfrm>
                        <a:off x="609600" y="1219200"/>
                        <a:ext cx="10972800" cy="5535642"/>
                      </a:xfrm>
                      <a:prstGeom prst="rect">
                        <a:avLst/>
                      </a:prstGeom>
                      <a:noFill/>
                    </p:spPr>
                  </p:pic>
                </p:oleObj>
              </mc:Fallback>
            </mc:AlternateContent>
          </a:graphicData>
        </a:graphic>
      </p:graphicFrame>
    </p:spTree>
    <p:extLst>
      <p:ext uri="{BB962C8B-B14F-4D97-AF65-F5344CB8AC3E}">
        <p14:creationId xmlns:p14="http://schemas.microsoft.com/office/powerpoint/2010/main" val="270160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148319" y="2321327"/>
            <a:ext cx="348337" cy="2133124"/>
            <a:chOff x="10611830" y="3082745"/>
            <a:chExt cx="355373"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10840460" y="4103083"/>
              <a:ext cx="126743" cy="4084"/>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1106937" y="5468794"/>
            <a:ext cx="251736" cy="639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9066570" y="5005406"/>
            <a:ext cx="2095426" cy="122232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8" y="5056791"/>
              <a:ext cx="1393474" cy="522361"/>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customer churn,</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grpSp>
      </p:grpSp>
      <p:grpSp>
        <p:nvGrpSpPr>
          <p:cNvPr id="15" name="Group 14"/>
          <p:cNvGrpSpPr/>
          <p:nvPr/>
        </p:nvGrpSpPr>
        <p:grpSpPr>
          <a:xfrm>
            <a:off x="9066570" y="3913835"/>
            <a:ext cx="2095428" cy="98592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87228" cy="276910"/>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sp>
          <p:nvSpPr>
            <p:cNvPr id="126" name="Rectangle 125"/>
            <p:cNvSpPr/>
            <p:nvPr/>
          </p:nvSpPr>
          <p:spPr>
            <a:xfrm>
              <a:off x="9204619" y="3990981"/>
              <a:ext cx="933721" cy="276910"/>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291"/>
                  <a:endParaRPr lang="en-US" sz="1667" kern="0">
                    <a:solidFill>
                      <a:srgbClr val="FFFFFF"/>
                    </a:solidFill>
                    <a:ea typeface="MS PGothic" panose="020B0600070205080204" pitchFamily="34" charset="-128"/>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291"/>
                  <a:endParaRPr lang="en-US" sz="1667" kern="0">
                    <a:solidFill>
                      <a:srgbClr val="FFFFFF"/>
                    </a:solidFill>
                    <a:ea typeface="MS PGothic" panose="020B0600070205080204" pitchFamily="34" charset="-128"/>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291"/>
                  <a:endParaRPr lang="en-US" sz="1667" kern="0">
                    <a:solidFill>
                      <a:srgbClr val="FFFFFF"/>
                    </a:solidFill>
                    <a:ea typeface="MS PGothic" panose="020B0600070205080204" pitchFamily="34" charset="-128"/>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9056668" y="2852660"/>
            <a:ext cx="2105332" cy="965773"/>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5158" cy="284484"/>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p:cNvSpPr/>
          <p:nvPr/>
        </p:nvSpPr>
        <p:spPr bwMode="auto">
          <a:xfrm>
            <a:off x="9066571" y="1433379"/>
            <a:ext cx="2095429" cy="1305813"/>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Discovery &amp; Visualization</a:t>
            </a:r>
          </a:p>
        </p:txBody>
      </p:sp>
      <p:grpSp>
        <p:nvGrpSpPr>
          <p:cNvPr id="68" name="Group 67"/>
          <p:cNvGrpSpPr/>
          <p:nvPr/>
        </p:nvGrpSpPr>
        <p:grpSpPr>
          <a:xfrm>
            <a:off x="9369900" y="1900448"/>
            <a:ext cx="391208" cy="25004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896328"/>
              <a:endParaRPr lang="en-US" sz="1766" kern="0">
                <a:solidFill>
                  <a:srgbClr val="FFFFFF"/>
                </a:solidFill>
                <a:ea typeface="MS PGothic" panose="020B0600070205080204" pitchFamily="34" charset="-128"/>
              </a:endParaRPr>
            </a:p>
          </p:txBody>
        </p:sp>
      </p:grpSp>
      <p:sp>
        <p:nvSpPr>
          <p:cNvPr id="86" name="Rectangle 85"/>
          <p:cNvSpPr/>
          <p:nvPr/>
        </p:nvSpPr>
        <p:spPr>
          <a:xfrm>
            <a:off x="9719973" y="1887637"/>
            <a:ext cx="718172" cy="27142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Power BI</a:t>
            </a:r>
          </a:p>
        </p:txBody>
      </p:sp>
      <p:sp>
        <p:nvSpPr>
          <p:cNvPr id="43" name="Rectangle 42"/>
          <p:cNvSpPr/>
          <p:nvPr/>
        </p:nvSpPr>
        <p:spPr bwMode="auto">
          <a:xfrm>
            <a:off x="4098330" y="1439701"/>
            <a:ext cx="4477857" cy="2864912"/>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Preparation, Analytics and Machine Learning</a:t>
            </a:r>
          </a:p>
        </p:txBody>
      </p:sp>
      <p:sp>
        <p:nvSpPr>
          <p:cNvPr id="183" name="Freeform 389"/>
          <p:cNvSpPr>
            <a:spLocks noEditPoints="1"/>
          </p:cNvSpPr>
          <p:nvPr/>
        </p:nvSpPr>
        <p:spPr bwMode="auto">
          <a:xfrm>
            <a:off x="9582795" y="3383539"/>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896291"/>
            <a:endParaRPr lang="en-US" sz="1667" kern="0">
              <a:solidFill>
                <a:srgbClr val="FFFFFF"/>
              </a:solidFill>
              <a:ea typeface="MS PGothic" panose="020B0600070205080204" pitchFamily="34" charset="-128"/>
            </a:endParaRPr>
          </a:p>
        </p:txBody>
      </p:sp>
      <p:sp>
        <p:nvSpPr>
          <p:cNvPr id="5" name="Title 1"/>
          <p:cNvSpPr>
            <a:spLocks noGrp="1"/>
          </p:cNvSpPr>
          <p:nvPr>
            <p:ph type="title"/>
          </p:nvPr>
        </p:nvSpPr>
        <p:spPr>
          <a:xfrm>
            <a:off x="266213" y="222560"/>
            <a:ext cx="11654187" cy="899537"/>
          </a:xfrm>
          <a:prstGeom prst="rect">
            <a:avLst/>
          </a:prstGeom>
        </p:spPr>
        <p:txBody>
          <a:bodyPr/>
          <a:lstStyle/>
          <a:p>
            <a:r>
              <a:rPr lang="en-US" dirty="0">
                <a:solidFill>
                  <a:srgbClr val="0070C0"/>
                </a:solidFill>
              </a:rPr>
              <a:t>Big Data Analytics – Pipelines</a:t>
            </a:r>
            <a:endParaRPr lang="en-US" sz="3527" dirty="0">
              <a:solidFill>
                <a:srgbClr val="0070C0"/>
              </a:solidFill>
            </a:endParaRPr>
          </a:p>
        </p:txBody>
      </p:sp>
      <p:sp>
        <p:nvSpPr>
          <p:cNvPr id="20" name="Rectangle 19"/>
          <p:cNvSpPr/>
          <p:nvPr/>
        </p:nvSpPr>
        <p:spPr>
          <a:xfrm>
            <a:off x="54910" y="6234714"/>
            <a:ext cx="662541" cy="331773"/>
          </a:xfrm>
          <a:prstGeom prst="rect">
            <a:avLst/>
          </a:prstGeom>
        </p:spPr>
        <p:txBody>
          <a:bodyPr wrap="none">
            <a:spAutoFit/>
          </a:bodyPr>
          <a:lstStyle/>
          <a:p>
            <a:pPr algn="ctr" defTabSz="710682">
              <a:spcAft>
                <a:spcPct val="35000"/>
              </a:spcAft>
            </a:pPr>
            <a:r>
              <a:rPr lang="en-US" sz="1567" b="1" kern="0" spc="-29" dirty="0">
                <a:solidFill>
                  <a:srgbClr val="00B0F0"/>
                </a:solidFill>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6" name="Group 5"/>
          <p:cNvGrpSpPr/>
          <p:nvPr/>
        </p:nvGrpSpPr>
        <p:grpSpPr>
          <a:xfrm>
            <a:off x="0" y="2046382"/>
            <a:ext cx="1520438" cy="3738682"/>
            <a:chOff x="257117" y="2132701"/>
            <a:chExt cx="1551146" cy="3814192"/>
          </a:xfrm>
        </p:grpSpPr>
        <p:cxnSp>
          <p:nvCxnSpPr>
            <p:cNvPr id="87" name="Straight Connector 86"/>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sp>
          <p:nvSpPr>
            <p:cNvPr id="3" name="TextBox 2"/>
            <p:cNvSpPr txBox="1"/>
            <p:nvPr/>
          </p:nvSpPr>
          <p:spPr>
            <a:xfrm>
              <a:off x="290952" y="2519818"/>
              <a:ext cx="1239880" cy="614018"/>
            </a:xfrm>
            <a:prstGeom prst="rect">
              <a:avLst/>
            </a:prstGeom>
            <a:noFill/>
          </p:spPr>
          <p:txBody>
            <a:bodyPr wrap="square" lIns="179235" tIns="143388" rIns="179235" bIns="143388" rtlCol="0">
              <a:spAutoFit/>
            </a:bodyPr>
            <a:lstStyle/>
            <a:p>
              <a:pPr defTabSz="914132">
                <a:lnSpc>
                  <a:spcPct val="90000"/>
                </a:lnSpc>
                <a:spcAft>
                  <a:spcPts val="588"/>
                </a:spcAft>
              </a:pP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06" name="TextBox 105"/>
            <p:cNvSpPr txBox="1"/>
            <p:nvPr/>
          </p:nvSpPr>
          <p:spPr>
            <a:xfrm>
              <a:off x="286638" y="4033284"/>
              <a:ext cx="1239880" cy="614018"/>
            </a:xfrm>
            <a:prstGeom prst="rect">
              <a:avLst/>
            </a:prstGeom>
            <a:noFill/>
          </p:spPr>
          <p:txBody>
            <a:bodyPr wrap="square" lIns="179235" tIns="143388" rIns="179235" bIns="143388" rtlCol="0">
              <a:spAutoFit/>
            </a:bodyPr>
            <a:lstStyle/>
            <a:p>
              <a:pPr defTabSz="914132">
                <a:lnSpc>
                  <a:spcPct val="90000"/>
                </a:lnSpc>
                <a:spcAft>
                  <a:spcPts val="588"/>
                </a:spcAft>
              </a:pP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sp>
          <p:nvSpPr>
            <p:cNvPr id="110" name="TextBox 109"/>
            <p:cNvSpPr txBox="1"/>
            <p:nvPr/>
          </p:nvSpPr>
          <p:spPr>
            <a:xfrm>
              <a:off x="257117" y="5332875"/>
              <a:ext cx="1551146" cy="614018"/>
            </a:xfrm>
            <a:prstGeom prst="rect">
              <a:avLst/>
            </a:prstGeom>
            <a:noFill/>
          </p:spPr>
          <p:txBody>
            <a:bodyPr wrap="square" lIns="179235" tIns="143388" rIns="179235" bIns="143388" rtlCol="0">
              <a:spAutoFit/>
            </a:bodyPr>
            <a:lstStyle/>
            <a:p>
              <a:pPr defTabSz="914132">
                <a:lnSpc>
                  <a:spcPct val="90000"/>
                </a:lnSpc>
                <a:spcAft>
                  <a:spcPts val="588"/>
                </a:spcAft>
              </a:pP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grpSp>
      <p:sp>
        <p:nvSpPr>
          <p:cNvPr id="21" name="Rectangle 20"/>
          <p:cNvSpPr/>
          <p:nvPr/>
        </p:nvSpPr>
        <p:spPr>
          <a:xfrm>
            <a:off x="5361287" y="6227734"/>
            <a:ext cx="1380398" cy="331773"/>
          </a:xfrm>
          <a:prstGeom prst="rect">
            <a:avLst/>
          </a:prstGeom>
        </p:spPr>
        <p:txBody>
          <a:bodyPr wrap="none">
            <a:spAutoFit/>
          </a:bodyPr>
          <a:lstStyle/>
          <a:p>
            <a:pPr algn="ctr" defTabSz="710682">
              <a:spcAft>
                <a:spcPct val="35000"/>
              </a:spcAft>
            </a:pPr>
            <a:r>
              <a:rPr lang="en-US" sz="1567" b="1" kern="0" spc="-29" dirty="0">
                <a:solidFill>
                  <a:srgbClr val="00B0F0"/>
                </a:solidFill>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2" name="Right Arrow 1"/>
          <p:cNvSpPr/>
          <p:nvPr/>
        </p:nvSpPr>
        <p:spPr bwMode="auto">
          <a:xfrm>
            <a:off x="941558" y="6266397"/>
            <a:ext cx="4195818" cy="254476"/>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endParaRPr lang="en-US" sz="1567" b="1" kern="0" spc="-29"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2" name="Rectangle 21"/>
          <p:cNvSpPr/>
          <p:nvPr/>
        </p:nvSpPr>
        <p:spPr>
          <a:xfrm>
            <a:off x="11175741" y="6227734"/>
            <a:ext cx="862434" cy="331773"/>
          </a:xfrm>
          <a:prstGeom prst="rect">
            <a:avLst/>
          </a:prstGeom>
        </p:spPr>
        <p:txBody>
          <a:bodyPr wrap="square">
            <a:spAutoFit/>
          </a:bodyPr>
          <a:lstStyle/>
          <a:p>
            <a:pPr algn="ctr" defTabSz="710682">
              <a:spcAft>
                <a:spcPct val="35000"/>
              </a:spcAft>
            </a:pPr>
            <a:r>
              <a:rPr lang="en-US" sz="1567" b="1" kern="0" spc="-29" dirty="0">
                <a:solidFill>
                  <a:srgbClr val="00B0F0"/>
                </a:solidFill>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18" name="Group 17"/>
          <p:cNvGrpSpPr/>
          <p:nvPr/>
        </p:nvGrpSpPr>
        <p:grpSpPr>
          <a:xfrm>
            <a:off x="11175741" y="3016252"/>
            <a:ext cx="1215336" cy="1033565"/>
            <a:chOff x="10920388" y="2780901"/>
            <a:chExt cx="1239881" cy="1054439"/>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grpSp>
        <p:sp>
          <p:nvSpPr>
            <p:cNvPr id="119" name="TextBox 118"/>
            <p:cNvSpPr txBox="1"/>
            <p:nvPr/>
          </p:nvSpPr>
          <p:spPr>
            <a:xfrm>
              <a:off x="10920388" y="3380619"/>
              <a:ext cx="1239881" cy="454721"/>
            </a:xfrm>
            <a:prstGeom prst="rect">
              <a:avLst/>
            </a:prstGeom>
            <a:noFill/>
          </p:spPr>
          <p:txBody>
            <a:bodyPr wrap="square" lIns="179235" tIns="143388" rIns="179235" bIns="143388" rtlCol="0">
              <a:spAutoFit/>
            </a:bodyPr>
            <a:lstStyle/>
            <a:p>
              <a:pPr algn="ctr" defTabSz="914132">
                <a:lnSpc>
                  <a:spcPct val="90000"/>
                </a:lnSpc>
                <a:spcAft>
                  <a:spcPts val="588"/>
                </a:spcAft>
              </a:pP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19" name="Group 18"/>
          <p:cNvGrpSpPr/>
          <p:nvPr/>
        </p:nvGrpSpPr>
        <p:grpSpPr>
          <a:xfrm>
            <a:off x="11250442" y="4984885"/>
            <a:ext cx="1055725" cy="1282793"/>
            <a:chOff x="11084791" y="4760710"/>
            <a:chExt cx="1077047" cy="1308702"/>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endParaRPr lang="en-US" sz="1766" kern="0">
                  <a:solidFill>
                    <a:srgbClr val="333333"/>
                  </a:solidFill>
                  <a:ea typeface="MS PGothic" panose="020B0600070205080204" pitchFamily="34" charset="-128"/>
                </a:endParaRPr>
              </a:p>
            </p:txBody>
          </p:sp>
        </p:grpSp>
        <p:sp>
          <p:nvSpPr>
            <p:cNvPr id="124" name="TextBox 123"/>
            <p:cNvSpPr txBox="1"/>
            <p:nvPr/>
          </p:nvSpPr>
          <p:spPr>
            <a:xfrm>
              <a:off x="11084791" y="5455394"/>
              <a:ext cx="1077047" cy="614018"/>
            </a:xfrm>
            <a:prstGeom prst="rect">
              <a:avLst/>
            </a:prstGeom>
            <a:noFill/>
          </p:spPr>
          <p:txBody>
            <a:bodyPr wrap="square" lIns="179235" tIns="143388" rIns="179235" bIns="143388" rtlCol="0">
              <a:spAutoFit/>
            </a:bodyPr>
            <a:lstStyle/>
            <a:p>
              <a:pPr defTabSz="914132">
                <a:lnSpc>
                  <a:spcPct val="90000"/>
                </a:lnSpc>
                <a:spcAft>
                  <a:spcPts val="588"/>
                </a:spcAft>
              </a:pP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Automated </a:t>
              </a:r>
              <a:b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dirty="0">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37" name="Right Arrow 36"/>
          <p:cNvSpPr/>
          <p:nvPr/>
        </p:nvSpPr>
        <p:spPr bwMode="auto">
          <a:xfrm>
            <a:off x="6875369" y="6266397"/>
            <a:ext cx="3714271" cy="254476"/>
          </a:xfrm>
          <a:prstGeom prst="rightArrow">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endParaRPr lang="en-US" sz="1567" b="1" kern="0" spc="-29"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2" name="Rectangle 41"/>
          <p:cNvSpPr/>
          <p:nvPr/>
        </p:nvSpPr>
        <p:spPr bwMode="auto">
          <a:xfrm>
            <a:off x="4086726" y="4650736"/>
            <a:ext cx="4480668" cy="1578921"/>
          </a:xfrm>
          <a:prstGeom prst="rect">
            <a:avLst/>
          </a:prstGeom>
          <a:solidFill>
            <a:schemeClr val="accent6"/>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1" name="Rectangle 80"/>
          <p:cNvSpPr/>
          <p:nvPr/>
        </p:nvSpPr>
        <p:spPr>
          <a:xfrm>
            <a:off x="5738257" y="5622741"/>
            <a:ext cx="1627679" cy="271428"/>
          </a:xfrm>
          <a:prstGeom prst="rect">
            <a:avLst/>
          </a:prstGeom>
        </p:spPr>
        <p:txBody>
          <a:bodyPr wrap="squar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Store</a:t>
            </a:r>
            <a:endParaRPr lang="en-US" sz="1175" kern="0" dirty="0">
              <a:gradFill>
                <a:gsLst>
                  <a:gs pos="0">
                    <a:srgbClr val="FFFFFF"/>
                  </a:gs>
                  <a:gs pos="100000">
                    <a:srgbClr val="FFFFFF"/>
                  </a:gs>
                </a:gsLst>
                <a:lin ang="5400000" scaled="0"/>
              </a:gradFill>
              <a:ea typeface="MS PGothic" panose="020B0600070205080204" pitchFamily="34" charset="-128"/>
            </a:endParaRPr>
          </a:p>
        </p:txBody>
      </p:sp>
      <p:sp>
        <p:nvSpPr>
          <p:cNvPr id="41" name="Rectangle 40"/>
          <p:cNvSpPr/>
          <p:nvPr/>
        </p:nvSpPr>
        <p:spPr bwMode="auto">
          <a:xfrm>
            <a:off x="1037482" y="1430366"/>
            <a:ext cx="2750487" cy="4797368"/>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Ingestion</a:t>
            </a:r>
          </a:p>
        </p:txBody>
      </p:sp>
      <p:grpSp>
        <p:nvGrpSpPr>
          <p:cNvPr id="12" name="Group 11"/>
          <p:cNvGrpSpPr/>
          <p:nvPr/>
        </p:nvGrpSpPr>
        <p:grpSpPr>
          <a:xfrm>
            <a:off x="3789647" y="5106272"/>
            <a:ext cx="289398" cy="8367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9092538" y="2153064"/>
            <a:ext cx="1658787" cy="679443"/>
            <a:chOff x="1598435" y="3806103"/>
            <a:chExt cx="1692049" cy="693067"/>
          </a:xfrm>
        </p:grpSpPr>
        <p:sp>
          <p:nvSpPr>
            <p:cNvPr id="79" name="Rectangle 78"/>
            <p:cNvSpPr/>
            <p:nvPr/>
          </p:nvSpPr>
          <p:spPr>
            <a:xfrm>
              <a:off x="2295981" y="3922223"/>
              <a:ext cx="994503"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Catalog</a:t>
              </a:r>
              <a:endParaRPr lang="en-US" sz="1175" kern="0" dirty="0">
                <a:gradFill>
                  <a:gsLst>
                    <a:gs pos="0">
                      <a:srgbClr val="FFFFFF"/>
                    </a:gs>
                    <a:gs pos="100000">
                      <a:srgbClr val="FFFFFF"/>
                    </a:gs>
                  </a:gsLst>
                  <a:lin ang="5400000" scaled="0"/>
                </a:gradFill>
                <a:ea typeface="MS PGothic" panose="020B0600070205080204" pitchFamily="34" charset="-128"/>
              </a:endParaRPr>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435" y="3806103"/>
              <a:ext cx="890803" cy="693067"/>
            </a:xfrm>
            <a:prstGeom prst="rect">
              <a:avLst/>
            </a:prstGeom>
          </p:spPr>
        </p:pic>
      </p:grpSp>
      <p:grpSp>
        <p:nvGrpSpPr>
          <p:cNvPr id="163" name="Group 162"/>
          <p:cNvGrpSpPr/>
          <p:nvPr/>
        </p:nvGrpSpPr>
        <p:grpSpPr>
          <a:xfrm>
            <a:off x="6037050" y="5016538"/>
            <a:ext cx="698020" cy="467607"/>
            <a:chOff x="8588655" y="3482322"/>
            <a:chExt cx="2571750" cy="2016125"/>
          </a:xfrm>
        </p:grpSpPr>
        <p:sp>
          <p:nvSpPr>
            <p:cNvPr id="16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a:p>
          </p:txBody>
        </p:sp>
        <p:sp>
          <p:nvSpPr>
            <p:cNvPr id="16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a:p>
          </p:txBody>
        </p:sp>
      </p:grpSp>
      <p:sp>
        <p:nvSpPr>
          <p:cNvPr id="180" name="Isosceles Triangle 179"/>
          <p:cNvSpPr/>
          <p:nvPr/>
        </p:nvSpPr>
        <p:spPr bwMode="auto">
          <a:xfrm rot="10800000">
            <a:off x="5859699" y="4267200"/>
            <a:ext cx="983322" cy="358803"/>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Isosceles Triangle 205"/>
          <p:cNvSpPr/>
          <p:nvPr/>
        </p:nvSpPr>
        <p:spPr bwMode="auto">
          <a:xfrm rot="5400000">
            <a:off x="8337711" y="1981078"/>
            <a:ext cx="1028339" cy="482561"/>
          </a:xfrm>
          <a:prstGeom prst="triangle">
            <a:avLst>
              <a:gd name="adj" fmla="val 51823"/>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a:lnSpc>
                <a:spcPct val="90000"/>
              </a:lnSpc>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1114066" y="1794097"/>
            <a:ext cx="2599439" cy="2752418"/>
          </a:xfrm>
          <a:prstGeom prst="rect">
            <a:avLst/>
          </a:prstGeom>
          <a:solidFill>
            <a:schemeClr val="accent5"/>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176"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Bulk Ingestion</a:t>
            </a:r>
          </a:p>
        </p:txBody>
      </p:sp>
      <p:grpSp>
        <p:nvGrpSpPr>
          <p:cNvPr id="98" name="Group 97"/>
          <p:cNvGrpSpPr/>
          <p:nvPr/>
        </p:nvGrpSpPr>
        <p:grpSpPr>
          <a:xfrm>
            <a:off x="1190575" y="2135120"/>
            <a:ext cx="1319726" cy="453482"/>
            <a:chOff x="1595802" y="2841543"/>
            <a:chExt cx="1346189" cy="462575"/>
          </a:xfrm>
        </p:grpSpPr>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95802" y="2841543"/>
              <a:ext cx="375055" cy="375055"/>
            </a:xfrm>
            <a:prstGeom prst="rect">
              <a:avLst/>
            </a:prstGeom>
          </p:spPr>
        </p:pic>
        <p:sp>
          <p:nvSpPr>
            <p:cNvPr id="4" name="Rectangle 3"/>
            <p:cNvSpPr/>
            <p:nvPr/>
          </p:nvSpPr>
          <p:spPr>
            <a:xfrm>
              <a:off x="1935305" y="2842710"/>
              <a:ext cx="1006686"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Data Factory </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sp>
        <p:nvSpPr>
          <p:cNvPr id="215" name="Rectangle 214"/>
          <p:cNvSpPr/>
          <p:nvPr/>
        </p:nvSpPr>
        <p:spPr bwMode="auto">
          <a:xfrm>
            <a:off x="1114066" y="4698935"/>
            <a:ext cx="2607956" cy="1397536"/>
          </a:xfrm>
          <a:prstGeom prst="rect">
            <a:avLst/>
          </a:prstGeom>
          <a:solidFill>
            <a:schemeClr val="accent5"/>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9" tIns="44808" rIns="17919" bIns="89592" numCol="1" spcCol="1270" anchor="t" anchorCtr="0">
            <a:noAutofit/>
          </a:bodyPr>
          <a:lstStyle/>
          <a:p>
            <a:pPr algn="ctr" defTabSz="710682">
              <a:spcAft>
                <a:spcPct val="35000"/>
              </a:spcAft>
            </a:pPr>
            <a:r>
              <a:rPr lang="en-US" sz="1176"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Ingestion</a:t>
            </a:r>
          </a:p>
        </p:txBody>
      </p:sp>
      <p:grpSp>
        <p:nvGrpSpPr>
          <p:cNvPr id="94" name="Group 93"/>
          <p:cNvGrpSpPr/>
          <p:nvPr/>
        </p:nvGrpSpPr>
        <p:grpSpPr>
          <a:xfrm>
            <a:off x="1165663" y="5006216"/>
            <a:ext cx="1115355" cy="452338"/>
            <a:chOff x="1595802" y="4908591"/>
            <a:chExt cx="1137720" cy="461408"/>
          </a:xfrm>
        </p:grpSpPr>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5802" y="4955315"/>
              <a:ext cx="339600" cy="352763"/>
            </a:xfrm>
            <a:prstGeom prst="rect">
              <a:avLst/>
            </a:prstGeom>
          </p:spPr>
        </p:pic>
        <p:sp>
          <p:nvSpPr>
            <p:cNvPr id="80" name="Rectangle 79"/>
            <p:cNvSpPr/>
            <p:nvPr/>
          </p:nvSpPr>
          <p:spPr>
            <a:xfrm>
              <a:off x="1900602" y="4908591"/>
              <a:ext cx="832920"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Hub</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pic>
        <p:nvPicPr>
          <p:cNvPr id="1042" name="Picture 18" descr="http://blog.parsely.com/wp-content/uploads/2014/07/storm_logo_winner.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2809110" y="5623616"/>
            <a:ext cx="807775" cy="294839"/>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p:cNvGrpSpPr/>
          <p:nvPr/>
        </p:nvGrpSpPr>
        <p:grpSpPr>
          <a:xfrm>
            <a:off x="1165664" y="5529136"/>
            <a:ext cx="1616287" cy="453971"/>
            <a:chOff x="1521861" y="4788454"/>
            <a:chExt cx="1744801" cy="463074"/>
          </a:xfrm>
        </p:grpSpPr>
        <p:grpSp>
          <p:nvGrpSpPr>
            <p:cNvPr id="23" name="Group 22"/>
            <p:cNvGrpSpPr/>
            <p:nvPr/>
          </p:nvGrpSpPr>
          <p:grpSpPr>
            <a:xfrm>
              <a:off x="1580866" y="4788454"/>
              <a:ext cx="1685796" cy="463074"/>
              <a:chOff x="6097227" y="4612556"/>
              <a:chExt cx="1685796" cy="463074"/>
            </a:xfrm>
          </p:grpSpPr>
          <p:pic>
            <p:nvPicPr>
              <p:cNvPr id="76" name="Pictur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7227" y="4684270"/>
                <a:ext cx="474463" cy="367709"/>
              </a:xfrm>
              <a:prstGeom prst="rect">
                <a:avLst/>
              </a:prstGeom>
            </p:spPr>
          </p:pic>
          <p:sp>
            <p:nvSpPr>
              <p:cNvPr id="85" name="Rectangle 84"/>
              <p:cNvSpPr/>
              <p:nvPr/>
            </p:nvSpPr>
            <p:spPr>
              <a:xfrm>
                <a:off x="6495422" y="4612556"/>
                <a:ext cx="1287601" cy="463074"/>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sp>
          <p:nvSpPr>
            <p:cNvPr id="217" name="Rectangle 216"/>
            <p:cNvSpPr/>
            <p:nvPr/>
          </p:nvSpPr>
          <p:spPr bwMode="auto">
            <a:xfrm>
              <a:off x="1521861" y="4810017"/>
              <a:ext cx="1676349" cy="437213"/>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0">
                      <a:srgbClr val="FFFFFF"/>
                    </a:gs>
                    <a:gs pos="100000">
                      <a:srgbClr val="FFFFFF"/>
                    </a:gs>
                  </a:gsLst>
                  <a:lin ang="5400000" scaled="0"/>
                </a:gradFill>
              </a:endParaRPr>
            </a:p>
          </p:txBody>
        </p:sp>
      </p:grpSp>
      <p:grpSp>
        <p:nvGrpSpPr>
          <p:cNvPr id="1039" name="Group 1038"/>
          <p:cNvGrpSpPr/>
          <p:nvPr/>
        </p:nvGrpSpPr>
        <p:grpSpPr>
          <a:xfrm>
            <a:off x="2518256" y="2154939"/>
            <a:ext cx="1159265" cy="452338"/>
            <a:chOff x="2629633" y="2163045"/>
            <a:chExt cx="1182511" cy="461408"/>
          </a:xfrm>
        </p:grpSpPr>
        <p:pic>
          <p:nvPicPr>
            <p:cNvPr id="1037" name="Picture 1036"/>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2629633" y="2227845"/>
              <a:ext cx="331829" cy="331829"/>
            </a:xfrm>
            <a:prstGeom prst="rect">
              <a:avLst/>
            </a:prstGeom>
          </p:spPr>
        </p:pic>
        <p:sp>
          <p:nvSpPr>
            <p:cNvPr id="230" name="Rectangle 229"/>
            <p:cNvSpPr/>
            <p:nvPr/>
          </p:nvSpPr>
          <p:spPr>
            <a:xfrm>
              <a:off x="2947805" y="2163045"/>
              <a:ext cx="864339"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Developer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SDKs</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grpSp>
        <p:nvGrpSpPr>
          <p:cNvPr id="1047" name="Group 1046"/>
          <p:cNvGrpSpPr/>
          <p:nvPr/>
        </p:nvGrpSpPr>
        <p:grpSpPr>
          <a:xfrm>
            <a:off x="1211761" y="2622107"/>
            <a:ext cx="1040131" cy="453970"/>
            <a:chOff x="1236059" y="2674191"/>
            <a:chExt cx="1060987" cy="463073"/>
          </a:xfrm>
        </p:grpSpPr>
        <p:pic>
          <p:nvPicPr>
            <p:cNvPr id="1041" name="Picture 1040"/>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1236059" y="2744659"/>
              <a:ext cx="376536" cy="376536"/>
            </a:xfrm>
            <a:prstGeom prst="rect">
              <a:avLst/>
            </a:prstGeom>
          </p:spPr>
        </p:pic>
        <p:sp>
          <p:nvSpPr>
            <p:cNvPr id="233" name="Rectangle 232"/>
            <p:cNvSpPr/>
            <p:nvPr/>
          </p:nvSpPr>
          <p:spPr>
            <a:xfrm>
              <a:off x="1563978" y="2674191"/>
              <a:ext cx="733068" cy="463073"/>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Portal &amp; </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Tools</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pic>
        <p:nvPicPr>
          <p:cNvPr id="1048" name="Picture 24" descr="http://hortonworks.com/wp-content/uploads/2014/08/kafka-logo-wide.png"/>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367833" y="4942214"/>
            <a:ext cx="1084673" cy="570148"/>
          </a:xfrm>
          <a:prstGeom prst="rect">
            <a:avLst/>
          </a:prstGeom>
          <a:noFill/>
          <a:extLst>
            <a:ext uri="{909E8E84-426E-40DD-AFC4-6F175D3DCCD1}">
              <a14:hiddenFill xmlns:a14="http://schemas.microsoft.com/office/drawing/2010/main">
                <a:solidFill>
                  <a:srgbClr val="FFFFFF"/>
                </a:solidFill>
              </a14:hiddenFill>
            </a:ext>
          </a:extLst>
        </p:spPr>
      </p:pic>
      <p:grpSp>
        <p:nvGrpSpPr>
          <p:cNvPr id="1050" name="Group 1049"/>
          <p:cNvGrpSpPr/>
          <p:nvPr/>
        </p:nvGrpSpPr>
        <p:grpSpPr>
          <a:xfrm>
            <a:off x="1197260" y="3135490"/>
            <a:ext cx="1021822" cy="452338"/>
            <a:chOff x="2565001" y="2664334"/>
            <a:chExt cx="1042312" cy="461408"/>
          </a:xfrm>
        </p:grpSpPr>
        <p:pic>
          <p:nvPicPr>
            <p:cNvPr id="1049" name="Picture 1048"/>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2565001" y="2714832"/>
              <a:ext cx="343679" cy="343679"/>
            </a:xfrm>
            <a:prstGeom prst="rect">
              <a:avLst/>
            </a:prstGeom>
          </p:spPr>
        </p:pic>
        <p:sp>
          <p:nvSpPr>
            <p:cNvPr id="243" name="Rectangle 242"/>
            <p:cNvSpPr/>
            <p:nvPr/>
          </p:nvSpPr>
          <p:spPr>
            <a:xfrm>
              <a:off x="2886923" y="2664334"/>
              <a:ext cx="720390"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AdlCopy</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Service</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grpSp>
        <p:nvGrpSpPr>
          <p:cNvPr id="1051" name="Group 1050"/>
          <p:cNvGrpSpPr/>
          <p:nvPr/>
        </p:nvGrpSpPr>
        <p:grpSpPr>
          <a:xfrm>
            <a:off x="2342669" y="2582894"/>
            <a:ext cx="1437567" cy="452338"/>
            <a:chOff x="1182794" y="3192656"/>
            <a:chExt cx="1466393" cy="461408"/>
          </a:xfrm>
        </p:grpSpPr>
        <p:sp>
          <p:nvSpPr>
            <p:cNvPr id="237" name="Rectangle 236"/>
            <p:cNvSpPr/>
            <p:nvPr/>
          </p:nvSpPr>
          <p:spPr>
            <a:xfrm>
              <a:off x="1543115" y="3192656"/>
              <a:ext cx="1106072"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Apache Flume,</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Sqoop, DistCp</a:t>
              </a:r>
              <a:endParaRPr lang="en-US" sz="1175" kern="0" dirty="0">
                <a:gradFill>
                  <a:gsLst>
                    <a:gs pos="0">
                      <a:srgbClr val="FFFFFF"/>
                    </a:gs>
                    <a:gs pos="100000">
                      <a:srgbClr val="FFFFFF"/>
                    </a:gs>
                  </a:gsLst>
                  <a:lin ang="5400000" scaled="0"/>
                </a:gradFill>
                <a:ea typeface="MS PGothic" panose="020B0600070205080204" pitchFamily="34" charset="-128"/>
              </a:endParaRPr>
            </a:p>
          </p:txBody>
        </p:sp>
        <p:pic>
          <p:nvPicPr>
            <p:cNvPr id="245" name="Picture 2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82794" y="3303897"/>
              <a:ext cx="428208" cy="310082"/>
            </a:xfrm>
            <a:prstGeom prst="rect">
              <a:avLst/>
            </a:prstGeom>
          </p:spPr>
        </p:pic>
      </p:grpSp>
      <p:grpSp>
        <p:nvGrpSpPr>
          <p:cNvPr id="225" name="Group 224"/>
          <p:cNvGrpSpPr/>
          <p:nvPr/>
        </p:nvGrpSpPr>
        <p:grpSpPr>
          <a:xfrm>
            <a:off x="2360897" y="3117331"/>
            <a:ext cx="1364485" cy="452338"/>
            <a:chOff x="2327539" y="3179344"/>
            <a:chExt cx="1391846" cy="461408"/>
          </a:xfrm>
        </p:grpSpPr>
        <p:sp>
          <p:nvSpPr>
            <p:cNvPr id="247" name="Freeform 43"/>
            <p:cNvSpPr>
              <a:spLocks noEditPoints="1"/>
            </p:cNvSpPr>
            <p:nvPr/>
          </p:nvSpPr>
          <p:spPr bwMode="auto">
            <a:xfrm>
              <a:off x="2327539" y="3281357"/>
              <a:ext cx="385498" cy="292105"/>
            </a:xfrm>
            <a:custGeom>
              <a:avLst/>
              <a:gdLst>
                <a:gd name="T0" fmla="*/ 194 w 198"/>
                <a:gd name="T1" fmla="*/ 65 h 97"/>
                <a:gd name="T2" fmla="*/ 182 w 198"/>
                <a:gd name="T3" fmla="*/ 53 h 97"/>
                <a:gd name="T4" fmla="*/ 164 w 198"/>
                <a:gd name="T5" fmla="*/ 53 h 97"/>
                <a:gd name="T6" fmla="*/ 140 w 198"/>
                <a:gd name="T7" fmla="*/ 29 h 97"/>
                <a:gd name="T8" fmla="*/ 118 w 198"/>
                <a:gd name="T9" fmla="*/ 29 h 97"/>
                <a:gd name="T10" fmla="*/ 118 w 198"/>
                <a:gd name="T11" fmla="*/ 0 h 97"/>
                <a:gd name="T12" fmla="*/ 8 w 198"/>
                <a:gd name="T13" fmla="*/ 0 h 97"/>
                <a:gd name="T14" fmla="*/ 8 w 198"/>
                <a:gd name="T15" fmla="*/ 73 h 97"/>
                <a:gd name="T16" fmla="*/ 0 w 198"/>
                <a:gd name="T17" fmla="*/ 73 h 97"/>
                <a:gd name="T18" fmla="*/ 0 w 198"/>
                <a:gd name="T19" fmla="*/ 81 h 97"/>
                <a:gd name="T20" fmla="*/ 8 w 198"/>
                <a:gd name="T21" fmla="*/ 81 h 97"/>
                <a:gd name="T22" fmla="*/ 8 w 198"/>
                <a:gd name="T23" fmla="*/ 89 h 97"/>
                <a:gd name="T24" fmla="*/ 32 w 198"/>
                <a:gd name="T25" fmla="*/ 89 h 97"/>
                <a:gd name="T26" fmla="*/ 44 w 198"/>
                <a:gd name="T27" fmla="*/ 97 h 97"/>
                <a:gd name="T28" fmla="*/ 55 w 198"/>
                <a:gd name="T29" fmla="*/ 89 h 97"/>
                <a:gd name="T30" fmla="*/ 114 w 198"/>
                <a:gd name="T31" fmla="*/ 89 h 97"/>
                <a:gd name="T32" fmla="*/ 118 w 198"/>
                <a:gd name="T33" fmla="*/ 89 h 97"/>
                <a:gd name="T34" fmla="*/ 159 w 198"/>
                <a:gd name="T35" fmla="*/ 89 h 97"/>
                <a:gd name="T36" fmla="*/ 170 w 198"/>
                <a:gd name="T37" fmla="*/ 97 h 97"/>
                <a:gd name="T38" fmla="*/ 181 w 198"/>
                <a:gd name="T39" fmla="*/ 89 h 97"/>
                <a:gd name="T40" fmla="*/ 198 w 198"/>
                <a:gd name="T41" fmla="*/ 89 h 97"/>
                <a:gd name="T42" fmla="*/ 198 w 198"/>
                <a:gd name="T43" fmla="*/ 81 h 97"/>
                <a:gd name="T44" fmla="*/ 194 w 198"/>
                <a:gd name="T45" fmla="*/ 81 h 97"/>
                <a:gd name="T46" fmla="*/ 194 w 198"/>
                <a:gd name="T47" fmla="*/ 65 h 97"/>
                <a:gd name="T48" fmla="*/ 44 w 198"/>
                <a:gd name="T49" fmla="*/ 89 h 97"/>
                <a:gd name="T50" fmla="*/ 40 w 198"/>
                <a:gd name="T51" fmla="*/ 85 h 97"/>
                <a:gd name="T52" fmla="*/ 44 w 198"/>
                <a:gd name="T53" fmla="*/ 81 h 97"/>
                <a:gd name="T54" fmla="*/ 48 w 198"/>
                <a:gd name="T55" fmla="*/ 85 h 97"/>
                <a:gd name="T56" fmla="*/ 44 w 198"/>
                <a:gd name="T57" fmla="*/ 89 h 97"/>
                <a:gd name="T58" fmla="*/ 110 w 198"/>
                <a:gd name="T59" fmla="*/ 81 h 97"/>
                <a:gd name="T60" fmla="*/ 55 w 198"/>
                <a:gd name="T61" fmla="*/ 81 h 97"/>
                <a:gd name="T62" fmla="*/ 44 w 198"/>
                <a:gd name="T63" fmla="*/ 73 h 97"/>
                <a:gd name="T64" fmla="*/ 32 w 198"/>
                <a:gd name="T65" fmla="*/ 81 h 97"/>
                <a:gd name="T66" fmla="*/ 16 w 198"/>
                <a:gd name="T67" fmla="*/ 81 h 97"/>
                <a:gd name="T68" fmla="*/ 16 w 198"/>
                <a:gd name="T69" fmla="*/ 8 h 97"/>
                <a:gd name="T70" fmla="*/ 110 w 198"/>
                <a:gd name="T71" fmla="*/ 8 h 97"/>
                <a:gd name="T72" fmla="*/ 110 w 198"/>
                <a:gd name="T73" fmla="*/ 81 h 97"/>
                <a:gd name="T74" fmla="*/ 118 w 198"/>
                <a:gd name="T75" fmla="*/ 37 h 97"/>
                <a:gd name="T76" fmla="*/ 136 w 198"/>
                <a:gd name="T77" fmla="*/ 37 h 97"/>
                <a:gd name="T78" fmla="*/ 152 w 198"/>
                <a:gd name="T79" fmla="*/ 53 h 97"/>
                <a:gd name="T80" fmla="*/ 118 w 198"/>
                <a:gd name="T81" fmla="*/ 53 h 97"/>
                <a:gd name="T82" fmla="*/ 118 w 198"/>
                <a:gd name="T83" fmla="*/ 37 h 97"/>
                <a:gd name="T84" fmla="*/ 170 w 198"/>
                <a:gd name="T85" fmla="*/ 89 h 97"/>
                <a:gd name="T86" fmla="*/ 166 w 198"/>
                <a:gd name="T87" fmla="*/ 85 h 97"/>
                <a:gd name="T88" fmla="*/ 170 w 198"/>
                <a:gd name="T89" fmla="*/ 81 h 97"/>
                <a:gd name="T90" fmla="*/ 174 w 198"/>
                <a:gd name="T91" fmla="*/ 85 h 97"/>
                <a:gd name="T92" fmla="*/ 170 w 198"/>
                <a:gd name="T93" fmla="*/ 89 h 97"/>
                <a:gd name="T94" fmla="*/ 186 w 198"/>
                <a:gd name="T95" fmla="*/ 81 h 97"/>
                <a:gd name="T96" fmla="*/ 181 w 198"/>
                <a:gd name="T97" fmla="*/ 81 h 97"/>
                <a:gd name="T98" fmla="*/ 170 w 198"/>
                <a:gd name="T99" fmla="*/ 73 h 97"/>
                <a:gd name="T100" fmla="*/ 159 w 198"/>
                <a:gd name="T101" fmla="*/ 81 h 97"/>
                <a:gd name="T102" fmla="*/ 118 w 198"/>
                <a:gd name="T103" fmla="*/ 81 h 97"/>
                <a:gd name="T104" fmla="*/ 118 w 198"/>
                <a:gd name="T105" fmla="*/ 61 h 97"/>
                <a:gd name="T106" fmla="*/ 182 w 198"/>
                <a:gd name="T107" fmla="*/ 61 h 97"/>
                <a:gd name="T108" fmla="*/ 186 w 198"/>
                <a:gd name="T109" fmla="*/ 65 h 97"/>
                <a:gd name="T110" fmla="*/ 186 w 198"/>
                <a:gd name="T11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97">
                  <a:moveTo>
                    <a:pt x="194" y="65"/>
                  </a:moveTo>
                  <a:cubicBezTo>
                    <a:pt x="194" y="58"/>
                    <a:pt x="189" y="53"/>
                    <a:pt x="182" y="53"/>
                  </a:cubicBezTo>
                  <a:cubicBezTo>
                    <a:pt x="164" y="53"/>
                    <a:pt x="164" y="53"/>
                    <a:pt x="164" y="53"/>
                  </a:cubicBezTo>
                  <a:cubicBezTo>
                    <a:pt x="140" y="29"/>
                    <a:pt x="140" y="29"/>
                    <a:pt x="140" y="29"/>
                  </a:cubicBezTo>
                  <a:cubicBezTo>
                    <a:pt x="118" y="29"/>
                    <a:pt x="118" y="29"/>
                    <a:pt x="118" y="29"/>
                  </a:cubicBezTo>
                  <a:cubicBezTo>
                    <a:pt x="118" y="0"/>
                    <a:pt x="118" y="0"/>
                    <a:pt x="118" y="0"/>
                  </a:cubicBezTo>
                  <a:cubicBezTo>
                    <a:pt x="8" y="0"/>
                    <a:pt x="8" y="0"/>
                    <a:pt x="8" y="0"/>
                  </a:cubicBezTo>
                  <a:cubicBezTo>
                    <a:pt x="8" y="73"/>
                    <a:pt x="8" y="73"/>
                    <a:pt x="8" y="73"/>
                  </a:cubicBezTo>
                  <a:cubicBezTo>
                    <a:pt x="0" y="73"/>
                    <a:pt x="0" y="73"/>
                    <a:pt x="0" y="73"/>
                  </a:cubicBezTo>
                  <a:cubicBezTo>
                    <a:pt x="0" y="81"/>
                    <a:pt x="0" y="81"/>
                    <a:pt x="0" y="81"/>
                  </a:cubicBezTo>
                  <a:cubicBezTo>
                    <a:pt x="8" y="81"/>
                    <a:pt x="8" y="81"/>
                    <a:pt x="8" y="81"/>
                  </a:cubicBezTo>
                  <a:cubicBezTo>
                    <a:pt x="8" y="89"/>
                    <a:pt x="8" y="89"/>
                    <a:pt x="8" y="89"/>
                  </a:cubicBezTo>
                  <a:cubicBezTo>
                    <a:pt x="32" y="89"/>
                    <a:pt x="32" y="89"/>
                    <a:pt x="32" y="89"/>
                  </a:cubicBezTo>
                  <a:cubicBezTo>
                    <a:pt x="34" y="94"/>
                    <a:pt x="39" y="97"/>
                    <a:pt x="44" y="97"/>
                  </a:cubicBezTo>
                  <a:cubicBezTo>
                    <a:pt x="49" y="97"/>
                    <a:pt x="54" y="94"/>
                    <a:pt x="55" y="89"/>
                  </a:cubicBezTo>
                  <a:cubicBezTo>
                    <a:pt x="114" y="89"/>
                    <a:pt x="114" y="89"/>
                    <a:pt x="114" y="89"/>
                  </a:cubicBezTo>
                  <a:cubicBezTo>
                    <a:pt x="118" y="89"/>
                    <a:pt x="118" y="89"/>
                    <a:pt x="118" y="89"/>
                  </a:cubicBezTo>
                  <a:cubicBezTo>
                    <a:pt x="159" y="89"/>
                    <a:pt x="159" y="89"/>
                    <a:pt x="159" y="89"/>
                  </a:cubicBezTo>
                  <a:cubicBezTo>
                    <a:pt x="160" y="94"/>
                    <a:pt x="165" y="97"/>
                    <a:pt x="170" y="97"/>
                  </a:cubicBezTo>
                  <a:cubicBezTo>
                    <a:pt x="175" y="97"/>
                    <a:pt x="180" y="94"/>
                    <a:pt x="181" y="89"/>
                  </a:cubicBezTo>
                  <a:cubicBezTo>
                    <a:pt x="198" y="89"/>
                    <a:pt x="198" y="89"/>
                    <a:pt x="198" y="89"/>
                  </a:cubicBezTo>
                  <a:cubicBezTo>
                    <a:pt x="198" y="81"/>
                    <a:pt x="198" y="81"/>
                    <a:pt x="198" y="81"/>
                  </a:cubicBezTo>
                  <a:cubicBezTo>
                    <a:pt x="194" y="81"/>
                    <a:pt x="194" y="81"/>
                    <a:pt x="194" y="81"/>
                  </a:cubicBezTo>
                  <a:lnTo>
                    <a:pt x="194" y="65"/>
                  </a:lnTo>
                  <a:close/>
                  <a:moveTo>
                    <a:pt x="44" y="89"/>
                  </a:moveTo>
                  <a:cubicBezTo>
                    <a:pt x="42" y="89"/>
                    <a:pt x="40" y="87"/>
                    <a:pt x="40" y="85"/>
                  </a:cubicBezTo>
                  <a:cubicBezTo>
                    <a:pt x="40" y="83"/>
                    <a:pt x="42" y="81"/>
                    <a:pt x="44" y="81"/>
                  </a:cubicBezTo>
                  <a:cubicBezTo>
                    <a:pt x="46" y="81"/>
                    <a:pt x="48" y="83"/>
                    <a:pt x="48" y="85"/>
                  </a:cubicBezTo>
                  <a:cubicBezTo>
                    <a:pt x="48" y="87"/>
                    <a:pt x="46" y="89"/>
                    <a:pt x="44" y="89"/>
                  </a:cubicBezTo>
                  <a:close/>
                  <a:moveTo>
                    <a:pt x="110" y="81"/>
                  </a:moveTo>
                  <a:cubicBezTo>
                    <a:pt x="55" y="81"/>
                    <a:pt x="55" y="81"/>
                    <a:pt x="55" y="81"/>
                  </a:cubicBezTo>
                  <a:cubicBezTo>
                    <a:pt x="54" y="76"/>
                    <a:pt x="49" y="73"/>
                    <a:pt x="44" y="73"/>
                  </a:cubicBezTo>
                  <a:cubicBezTo>
                    <a:pt x="39" y="73"/>
                    <a:pt x="34" y="76"/>
                    <a:pt x="32" y="81"/>
                  </a:cubicBezTo>
                  <a:cubicBezTo>
                    <a:pt x="16" y="81"/>
                    <a:pt x="16" y="81"/>
                    <a:pt x="16" y="81"/>
                  </a:cubicBezTo>
                  <a:cubicBezTo>
                    <a:pt x="16" y="8"/>
                    <a:pt x="16" y="8"/>
                    <a:pt x="16" y="8"/>
                  </a:cubicBezTo>
                  <a:cubicBezTo>
                    <a:pt x="110" y="8"/>
                    <a:pt x="110" y="8"/>
                    <a:pt x="110" y="8"/>
                  </a:cubicBezTo>
                  <a:lnTo>
                    <a:pt x="110" y="81"/>
                  </a:lnTo>
                  <a:close/>
                  <a:moveTo>
                    <a:pt x="118" y="37"/>
                  </a:moveTo>
                  <a:cubicBezTo>
                    <a:pt x="136" y="37"/>
                    <a:pt x="136" y="37"/>
                    <a:pt x="136" y="37"/>
                  </a:cubicBezTo>
                  <a:cubicBezTo>
                    <a:pt x="152" y="53"/>
                    <a:pt x="152" y="53"/>
                    <a:pt x="152" y="53"/>
                  </a:cubicBezTo>
                  <a:cubicBezTo>
                    <a:pt x="118" y="53"/>
                    <a:pt x="118" y="53"/>
                    <a:pt x="118" y="53"/>
                  </a:cubicBezTo>
                  <a:lnTo>
                    <a:pt x="118" y="37"/>
                  </a:lnTo>
                  <a:close/>
                  <a:moveTo>
                    <a:pt x="170" y="89"/>
                  </a:moveTo>
                  <a:cubicBezTo>
                    <a:pt x="168" y="89"/>
                    <a:pt x="166" y="87"/>
                    <a:pt x="166" y="85"/>
                  </a:cubicBezTo>
                  <a:cubicBezTo>
                    <a:pt x="166" y="83"/>
                    <a:pt x="168" y="81"/>
                    <a:pt x="170" y="81"/>
                  </a:cubicBezTo>
                  <a:cubicBezTo>
                    <a:pt x="172" y="81"/>
                    <a:pt x="174" y="83"/>
                    <a:pt x="174" y="85"/>
                  </a:cubicBezTo>
                  <a:cubicBezTo>
                    <a:pt x="174" y="87"/>
                    <a:pt x="172" y="89"/>
                    <a:pt x="170" y="89"/>
                  </a:cubicBezTo>
                  <a:close/>
                  <a:moveTo>
                    <a:pt x="186" y="81"/>
                  </a:moveTo>
                  <a:cubicBezTo>
                    <a:pt x="181" y="81"/>
                    <a:pt x="181" y="81"/>
                    <a:pt x="181" y="81"/>
                  </a:cubicBezTo>
                  <a:cubicBezTo>
                    <a:pt x="180" y="76"/>
                    <a:pt x="175" y="73"/>
                    <a:pt x="170" y="73"/>
                  </a:cubicBezTo>
                  <a:cubicBezTo>
                    <a:pt x="165" y="73"/>
                    <a:pt x="160" y="76"/>
                    <a:pt x="159" y="81"/>
                  </a:cubicBezTo>
                  <a:cubicBezTo>
                    <a:pt x="118" y="81"/>
                    <a:pt x="118" y="81"/>
                    <a:pt x="118" y="81"/>
                  </a:cubicBezTo>
                  <a:cubicBezTo>
                    <a:pt x="118" y="61"/>
                    <a:pt x="118" y="61"/>
                    <a:pt x="118" y="61"/>
                  </a:cubicBezTo>
                  <a:cubicBezTo>
                    <a:pt x="182" y="61"/>
                    <a:pt x="182" y="61"/>
                    <a:pt x="182" y="61"/>
                  </a:cubicBezTo>
                  <a:cubicBezTo>
                    <a:pt x="184" y="61"/>
                    <a:pt x="186" y="63"/>
                    <a:pt x="186" y="65"/>
                  </a:cubicBezTo>
                  <a:lnTo>
                    <a:pt x="186" y="81"/>
                  </a:lnTo>
                  <a:close/>
                </a:path>
              </a:pathLst>
            </a:custGeom>
            <a:solidFill>
              <a:schemeClr val="tx1"/>
            </a:solidFill>
            <a:ln>
              <a:noFill/>
            </a:ln>
          </p:spPr>
          <p:txBody>
            <a:bodyPr vert="horz" wrap="square" lIns="87880" tIns="43940" rIns="87880" bIns="43940" numCol="1" anchor="t" anchorCtr="0" compatLnSpc="1">
              <a:prstTxWarp prst="textNoShape">
                <a:avLst/>
              </a:prstTxWarp>
            </a:bodyPr>
            <a:lstStyle/>
            <a:p>
              <a:endParaRPr lang="en-US" sz="1730"/>
            </a:p>
          </p:txBody>
        </p:sp>
        <p:sp>
          <p:nvSpPr>
            <p:cNvPr id="248" name="Rectangle 247"/>
            <p:cNvSpPr/>
            <p:nvPr/>
          </p:nvSpPr>
          <p:spPr>
            <a:xfrm>
              <a:off x="2659800" y="3179344"/>
              <a:ext cx="1059585" cy="461408"/>
            </a:xfrm>
            <a:prstGeom prst="rect">
              <a:avLst/>
            </a:prstGeom>
          </p:spPr>
          <p:txBody>
            <a:bodyPr wrap="none">
              <a:spAutoFit/>
            </a:bodyPr>
            <a:lstStyle/>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Import/Export</a:t>
              </a:r>
            </a:p>
            <a:p>
              <a:pPr defTabSz="896328"/>
              <a:r>
                <a:rPr lang="en-US" sz="1175"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Service</a:t>
              </a:r>
              <a:endParaRPr lang="en-US" sz="1175" kern="0" dirty="0">
                <a:gradFill>
                  <a:gsLst>
                    <a:gs pos="0">
                      <a:srgbClr val="FFFFFF"/>
                    </a:gs>
                    <a:gs pos="100000">
                      <a:srgbClr val="FFFFFF"/>
                    </a:gs>
                  </a:gsLst>
                  <a:lin ang="5400000" scaled="0"/>
                </a:gradFill>
                <a:ea typeface="MS PGothic" panose="020B0600070205080204" pitchFamily="34" charset="-128"/>
              </a:endParaRPr>
            </a:p>
          </p:txBody>
        </p:sp>
      </p:grpSp>
      <p:grpSp>
        <p:nvGrpSpPr>
          <p:cNvPr id="224" name="Group 223"/>
          <p:cNvGrpSpPr/>
          <p:nvPr/>
        </p:nvGrpSpPr>
        <p:grpSpPr>
          <a:xfrm>
            <a:off x="1253769" y="3712693"/>
            <a:ext cx="2227659" cy="612732"/>
            <a:chOff x="1184061" y="3743450"/>
            <a:chExt cx="2272328" cy="625019"/>
          </a:xfrm>
        </p:grpSpPr>
        <p:pic>
          <p:nvPicPr>
            <p:cNvPr id="1053" name="Picture 26" descr="http://www.dlt.com/sites/default/files/logos/informatica-logo.png"/>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1244792" y="3950720"/>
              <a:ext cx="1004888" cy="21155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28" descr="http://media.tumblr.com/8651497f45e01efe2cab07ddfcb63eda/tumblr_inline_mxb6grC2AI1qeohrk.png"/>
            <p:cNvPicPr>
              <a:picLocks noChangeAspect="1" noChangeArrowheads="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2308395" y="3893595"/>
              <a:ext cx="1082293" cy="348499"/>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bwMode="auto">
            <a:xfrm>
              <a:off x="1184061" y="3743450"/>
              <a:ext cx="2272328" cy="625019"/>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0">
                      <a:srgbClr val="FFFFFF"/>
                    </a:gs>
                    <a:gs pos="100000">
                      <a:srgbClr val="FFFFFF"/>
                    </a:gs>
                  </a:gsLst>
                  <a:lin ang="5400000" scaled="0"/>
                </a:gradFill>
              </a:endParaRPr>
            </a:p>
          </p:txBody>
        </p:sp>
      </p:grpSp>
      <p:sp>
        <p:nvSpPr>
          <p:cNvPr id="177" name="Oval 176"/>
          <p:cNvSpPr/>
          <p:nvPr/>
        </p:nvSpPr>
        <p:spPr bwMode="auto">
          <a:xfrm rot="5400000">
            <a:off x="5133045" y="800182"/>
            <a:ext cx="2301086" cy="4501619"/>
          </a:xfrm>
          <a:prstGeom prst="ellipse">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0">
                    <a:srgbClr val="FFFFFF"/>
                  </a:gs>
                  <a:gs pos="100000">
                    <a:srgbClr val="FFFFFF"/>
                  </a:gs>
                </a:gsLst>
                <a:lin ang="5400000" scaled="0"/>
              </a:gradFill>
            </a:endParaRPr>
          </a:p>
        </p:txBody>
      </p:sp>
      <p:sp>
        <p:nvSpPr>
          <p:cNvPr id="178" name="Oval 177"/>
          <p:cNvSpPr/>
          <p:nvPr/>
        </p:nvSpPr>
        <p:spPr bwMode="auto">
          <a:xfrm>
            <a:off x="8915400" y="990497"/>
            <a:ext cx="2330603" cy="5444390"/>
          </a:xfrm>
          <a:prstGeom prst="ellipse">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5659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9"/>
                                        </p:tgtEl>
                                        <p:attrNameLst>
                                          <p:attrName>style.visibility</p:attrName>
                                        </p:attrNameLst>
                                      </p:cBhvr>
                                      <p:to>
                                        <p:strVal val="visible"/>
                                      </p:to>
                                    </p:set>
                                    <p:animEffect transition="in" filter="fade">
                                      <p:cBhvr>
                                        <p:cTn id="11" dur="500"/>
                                        <p:tgtEl>
                                          <p:spTgt spid="10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47"/>
                                        </p:tgtEl>
                                        <p:attrNameLst>
                                          <p:attrName>style.visibility</p:attrName>
                                        </p:attrNameLst>
                                      </p:cBhvr>
                                      <p:to>
                                        <p:strVal val="visible"/>
                                      </p:to>
                                    </p:set>
                                    <p:animEffect transition="in" filter="fade">
                                      <p:cBhvr>
                                        <p:cTn id="15" dur="500"/>
                                        <p:tgtEl>
                                          <p:spTgt spid="104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fade">
                                      <p:cBhvr>
                                        <p:cTn id="19" dur="500"/>
                                        <p:tgtEl>
                                          <p:spTgt spid="105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50"/>
                                        </p:tgtEl>
                                        <p:attrNameLst>
                                          <p:attrName>style.visibility</p:attrName>
                                        </p:attrNameLst>
                                      </p:cBhvr>
                                      <p:to>
                                        <p:strVal val="visible"/>
                                      </p:to>
                                    </p:set>
                                    <p:animEffect transition="in" filter="fade">
                                      <p:cBhvr>
                                        <p:cTn id="23" dur="500"/>
                                        <p:tgtEl>
                                          <p:spTgt spid="10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5"/>
                                        </p:tgtEl>
                                        <p:attrNameLst>
                                          <p:attrName>style.visibility</p:attrName>
                                        </p:attrNameLst>
                                      </p:cBhvr>
                                      <p:to>
                                        <p:strVal val="visible"/>
                                      </p:to>
                                    </p:set>
                                    <p:animEffect transition="in" filter="fade">
                                      <p:cBhvr>
                                        <p:cTn id="27" dur="500"/>
                                        <p:tgtEl>
                                          <p:spTgt spid="22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fade">
                                      <p:cBhvr>
                                        <p:cTn id="31" dur="500"/>
                                        <p:tgtEl>
                                          <p:spTgt spid="22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Effect transition="in" filter="fade">
                                      <p:cBhvr>
                                        <p:cTn id="35" dur="500"/>
                                        <p:tgtEl>
                                          <p:spTgt spid="9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8"/>
                                        </p:tgtEl>
                                        <p:attrNameLst>
                                          <p:attrName>style.visibility</p:attrName>
                                        </p:attrNameLst>
                                      </p:cBhvr>
                                      <p:to>
                                        <p:strVal val="visible"/>
                                      </p:to>
                                    </p:set>
                                    <p:animEffect transition="in" filter="fade">
                                      <p:cBhvr>
                                        <p:cTn id="39" dur="500"/>
                                        <p:tgtEl>
                                          <p:spTgt spid="104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042"/>
                                        </p:tgtEl>
                                        <p:attrNameLst>
                                          <p:attrName>style.visibility</p:attrName>
                                        </p:attrNameLst>
                                      </p:cBhvr>
                                      <p:to>
                                        <p:strVal val="visible"/>
                                      </p:to>
                                    </p:set>
                                    <p:animEffect transition="in" filter="fade">
                                      <p:cBhvr>
                                        <p:cTn id="47" dur="500"/>
                                        <p:tgtEl>
                                          <p:spTgt spid="10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fade">
                                      <p:cBhvr>
                                        <p:cTn id="52" dur="500"/>
                                        <p:tgtEl>
                                          <p:spTgt spid="17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8"/>
                                        </p:tgtEl>
                                        <p:attrNameLst>
                                          <p:attrName>style.visibility</p:attrName>
                                        </p:attrNameLst>
                                      </p:cBhvr>
                                      <p:to>
                                        <p:strVal val="visible"/>
                                      </p:to>
                                    </p:set>
                                    <p:animEffect transition="in" filter="fade">
                                      <p:cBhvr>
                                        <p:cTn id="55"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7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01" y="239896"/>
            <a:ext cx="6348351" cy="610797"/>
          </a:xfrm>
        </p:spPr>
        <p:txBody>
          <a:bodyPr>
            <a:normAutofit fontScale="90000"/>
          </a:bodyPr>
          <a:lstStyle/>
          <a:p>
            <a:r>
              <a:rPr lang="en-US" dirty="0">
                <a:solidFill>
                  <a:srgbClr val="0070C0"/>
                </a:solidFill>
              </a:rPr>
              <a:t>ADL Store Architecture</a:t>
            </a:r>
          </a:p>
        </p:txBody>
      </p:sp>
      <p:grpSp>
        <p:nvGrpSpPr>
          <p:cNvPr id="3" name="Group 2"/>
          <p:cNvGrpSpPr/>
          <p:nvPr/>
        </p:nvGrpSpPr>
        <p:grpSpPr>
          <a:xfrm>
            <a:off x="76200" y="1420949"/>
            <a:ext cx="9372599" cy="4958439"/>
            <a:chOff x="2513143" y="1326208"/>
            <a:chExt cx="8112175" cy="5057866"/>
          </a:xfrm>
        </p:grpSpPr>
        <p:sp>
          <p:nvSpPr>
            <p:cNvPr id="4" name="Rectangle 3"/>
            <p:cNvSpPr/>
            <p:nvPr/>
          </p:nvSpPr>
          <p:spPr>
            <a:xfrm>
              <a:off x="3334815" y="4664629"/>
              <a:ext cx="5410274" cy="738206"/>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1100" dirty="0">
                  <a:solidFill>
                    <a:prstClr val="white"/>
                  </a:solidFill>
                  <a:ea typeface="SimSun" panose="02010600030101010101" pitchFamily="2" charset="-122"/>
                  <a:cs typeface="Times New Roman" panose="02020603050405020304" pitchFamily="18" charset="0"/>
                </a:rPr>
                <a:t>Data Lake Store Backend</a:t>
              </a:r>
            </a:p>
          </p:txBody>
        </p:sp>
        <p:sp>
          <p:nvSpPr>
            <p:cNvPr id="6" name="Rectangle 7"/>
            <p:cNvSpPr/>
            <p:nvPr/>
          </p:nvSpPr>
          <p:spPr>
            <a:xfrm>
              <a:off x="3343068" y="4054052"/>
              <a:ext cx="3353276" cy="310825"/>
            </a:xfrm>
            <a:prstGeom prst="rect">
              <a:avLst/>
            </a:prstGeom>
          </p:spPr>
          <p:style>
            <a:lnRef idx="0">
              <a:schemeClr val="accent6"/>
            </a:lnRef>
            <a:fillRef idx="3">
              <a:schemeClr val="accent6"/>
            </a:fillRef>
            <a:effectRef idx="3">
              <a:schemeClr val="accent6"/>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1100" dirty="0">
                  <a:solidFill>
                    <a:prstClr val="white"/>
                  </a:solidFill>
                  <a:ea typeface="SimSun" panose="02010600030101010101" pitchFamily="2" charset="-122"/>
                  <a:cs typeface="Times New Roman" panose="02020603050405020304" pitchFamily="18" charset="0"/>
                </a:rPr>
                <a:t>SSD-backed Data Lake Ingestion layer</a:t>
              </a:r>
            </a:p>
          </p:txBody>
        </p:sp>
        <p:grpSp>
          <p:nvGrpSpPr>
            <p:cNvPr id="8" name="Group 13"/>
            <p:cNvGrpSpPr/>
            <p:nvPr/>
          </p:nvGrpSpPr>
          <p:grpSpPr>
            <a:xfrm>
              <a:off x="3381579" y="1890854"/>
              <a:ext cx="5369616" cy="739826"/>
              <a:chOff x="3449820" y="327025"/>
              <a:chExt cx="5265555" cy="725488"/>
            </a:xfrm>
          </p:grpSpPr>
          <p:sp>
            <p:nvSpPr>
              <p:cNvPr id="9" name="Rectangle 14"/>
              <p:cNvSpPr/>
              <p:nvPr/>
            </p:nvSpPr>
            <p:spPr>
              <a:xfrm>
                <a:off x="3449820" y="327025"/>
                <a:ext cx="5265555" cy="725488"/>
              </a:xfrm>
              <a:prstGeom prst="rect">
                <a:avLst/>
              </a:prstGeom>
              <a:solidFill>
                <a:schemeClr val="tx2">
                  <a:lumMod val="90000"/>
                </a:schemeClr>
              </a:solidFill>
            </p:spPr>
            <p:style>
              <a:lnRef idx="0">
                <a:schemeClr val="accent4"/>
              </a:lnRef>
              <a:fillRef idx="3">
                <a:schemeClr val="accent4"/>
              </a:fillRef>
              <a:effectRef idx="3">
                <a:schemeClr val="accent4"/>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1100" dirty="0">
                    <a:solidFill>
                      <a:prstClr val="white"/>
                    </a:solidFill>
                    <a:ea typeface="SimSun" panose="02010600030101010101" pitchFamily="2" charset="-122"/>
                    <a:cs typeface="Times New Roman" panose="02020603050405020304" pitchFamily="18" charset="0"/>
                  </a:rPr>
                  <a:t> </a:t>
                </a:r>
              </a:p>
            </p:txBody>
          </p:sp>
          <p:sp>
            <p:nvSpPr>
              <p:cNvPr id="10" name="Rectangle 15"/>
              <p:cNvSpPr/>
              <p:nvPr/>
            </p:nvSpPr>
            <p:spPr>
              <a:xfrm>
                <a:off x="3714750" y="619772"/>
                <a:ext cx="1222961" cy="30480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900" dirty="0">
                    <a:solidFill>
                      <a:prstClr val="white"/>
                    </a:solidFill>
                    <a:ea typeface="SimSun" panose="02010600030101010101" pitchFamily="2" charset="-122"/>
                    <a:cs typeface="Times New Roman" panose="02020603050405020304" pitchFamily="18" charset="0"/>
                  </a:rPr>
                  <a:t>Data Lake </a:t>
                </a:r>
                <a:r>
                  <a:rPr lang="en-US" sz="900" dirty="0" err="1">
                    <a:solidFill>
                      <a:prstClr val="white"/>
                    </a:solidFill>
                    <a:ea typeface="SimSun" panose="02010600030101010101" pitchFamily="2" charset="-122"/>
                    <a:cs typeface="Times New Roman" panose="02020603050405020304" pitchFamily="18" charset="0"/>
                  </a:rPr>
                  <a:t>WebHDFS</a:t>
                </a:r>
                <a:r>
                  <a:rPr lang="en-US" sz="900" dirty="0">
                    <a:solidFill>
                      <a:prstClr val="white"/>
                    </a:solidFill>
                    <a:ea typeface="SimSun" panose="02010600030101010101" pitchFamily="2" charset="-122"/>
                    <a:cs typeface="Times New Roman" panose="02020603050405020304" pitchFamily="18" charset="0"/>
                  </a:rPr>
                  <a:t> Client</a:t>
                </a:r>
              </a:p>
            </p:txBody>
          </p:sp>
          <p:sp>
            <p:nvSpPr>
              <p:cNvPr id="11" name="Rectangle 16"/>
              <p:cNvSpPr/>
              <p:nvPr/>
            </p:nvSpPr>
            <p:spPr>
              <a:xfrm>
                <a:off x="5197215" y="629266"/>
                <a:ext cx="1323432" cy="30480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900" dirty="0">
                    <a:solidFill>
                      <a:prstClr val="white"/>
                    </a:solidFill>
                    <a:ea typeface="SimSun" panose="02010600030101010101" pitchFamily="2" charset="-122"/>
                    <a:cs typeface="Times New Roman" panose="02020603050405020304" pitchFamily="18" charset="0"/>
                  </a:rPr>
                  <a:t>Data Lake Management Client</a:t>
                </a:r>
              </a:p>
            </p:txBody>
          </p:sp>
          <p:sp>
            <p:nvSpPr>
              <p:cNvPr id="12" name="Text Box 13"/>
              <p:cNvSpPr txBox="1"/>
              <p:nvPr/>
            </p:nvSpPr>
            <p:spPr>
              <a:xfrm>
                <a:off x="4924425" y="338138"/>
                <a:ext cx="2238375"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14" tIns="45706" rIns="91414" bIns="45706" numCol="1" spcCol="0" rtlCol="0" fromWordArt="0" anchor="t" anchorCtr="0" forceAA="0" compatLnSpc="1">
                <a:prstTxWarp prst="textNoShape">
                  <a:avLst/>
                </a:prstTxWarp>
                <a:noAutofit/>
              </a:bodyPr>
              <a:lstStyle/>
              <a:p>
                <a:pPr algn="ctr" defTabSz="914072"/>
                <a:r>
                  <a:rPr lang="en-US" sz="1100" b="1" dirty="0">
                    <a:solidFill>
                      <a:schemeClr val="bg1"/>
                    </a:solidFill>
                    <a:ea typeface="SimSun" panose="02010600030101010101" pitchFamily="2" charset="-122"/>
                    <a:cs typeface="Times New Roman" panose="02020603050405020304" pitchFamily="18" charset="0"/>
                  </a:rPr>
                  <a:t>Data Lake Client SDK</a:t>
                </a:r>
              </a:p>
            </p:txBody>
          </p:sp>
        </p:grpSp>
        <p:sp>
          <p:nvSpPr>
            <p:cNvPr id="13" name="Rectangle 23"/>
            <p:cNvSpPr/>
            <p:nvPr/>
          </p:nvSpPr>
          <p:spPr>
            <a:xfrm>
              <a:off x="3370897" y="2982700"/>
              <a:ext cx="4407669" cy="825626"/>
            </a:xfrm>
            <a:prstGeom prst="rect">
              <a:avLst/>
            </a:prstGeom>
            <a:solidFill>
              <a:schemeClr val="tx2">
                <a:lumMod val="90000"/>
              </a:schemeClr>
            </a:solidFill>
          </p:spPr>
          <p:style>
            <a:lnRef idx="0">
              <a:schemeClr val="accent2"/>
            </a:lnRef>
            <a:fillRef idx="3">
              <a:schemeClr val="accent2"/>
            </a:fillRef>
            <a:effectRef idx="3">
              <a:schemeClr val="accent2"/>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1100" dirty="0">
                  <a:solidFill>
                    <a:prstClr val="white"/>
                  </a:solidFill>
                  <a:ea typeface="SimSun" panose="02010600030101010101" pitchFamily="2" charset="-122"/>
                  <a:cs typeface="Times New Roman" panose="02020603050405020304" pitchFamily="18" charset="0"/>
                </a:rPr>
                <a:t> </a:t>
              </a:r>
            </a:p>
          </p:txBody>
        </p:sp>
        <p:sp>
          <p:nvSpPr>
            <p:cNvPr id="14" name="Rectangle 24"/>
            <p:cNvSpPr/>
            <p:nvPr/>
          </p:nvSpPr>
          <p:spPr>
            <a:xfrm>
              <a:off x="3901451" y="3325799"/>
              <a:ext cx="1509785" cy="319878"/>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900" dirty="0" err="1">
                  <a:solidFill>
                    <a:prstClr val="white"/>
                  </a:solidFill>
                  <a:ea typeface="SimSun" panose="02010600030101010101" pitchFamily="2" charset="-122"/>
                  <a:cs typeface="Times New Roman" panose="02020603050405020304" pitchFamily="18" charset="0"/>
                </a:rPr>
                <a:t>WebHDFS</a:t>
              </a:r>
              <a:r>
                <a:rPr lang="en-US" sz="900" dirty="0">
                  <a:solidFill>
                    <a:prstClr val="white"/>
                  </a:solidFill>
                  <a:ea typeface="SimSun" panose="02010600030101010101" pitchFamily="2" charset="-122"/>
                  <a:cs typeface="Times New Roman" panose="02020603050405020304" pitchFamily="18" charset="0"/>
                </a:rPr>
                <a:t> REST API </a:t>
              </a:r>
            </a:p>
            <a:p>
              <a:pPr algn="ctr" defTabSz="914072"/>
              <a:r>
                <a:rPr lang="en-US" sz="900" dirty="0">
                  <a:solidFill>
                    <a:prstClr val="white"/>
                  </a:solidFill>
                  <a:ea typeface="SimSun" panose="02010600030101010101" pitchFamily="2" charset="-122"/>
                  <a:cs typeface="Times New Roman" panose="02020603050405020304" pitchFamily="18" charset="0"/>
                </a:rPr>
                <a:t>(Data Access)</a:t>
              </a:r>
            </a:p>
          </p:txBody>
        </p:sp>
        <p:sp>
          <p:nvSpPr>
            <p:cNvPr id="15" name="Text Box 14"/>
            <p:cNvSpPr txBox="1"/>
            <p:nvPr/>
          </p:nvSpPr>
          <p:spPr>
            <a:xfrm>
              <a:off x="3856169" y="2976579"/>
              <a:ext cx="4280856" cy="320537"/>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14" tIns="45706" rIns="91414" bIns="45706" numCol="1" spcCol="0" rtlCol="0" fromWordArt="0" anchor="t" anchorCtr="0" forceAA="0" compatLnSpc="1">
              <a:prstTxWarp prst="textNoShape">
                <a:avLst/>
              </a:prstTxWarp>
              <a:noAutofit/>
            </a:bodyPr>
            <a:lstStyle/>
            <a:p>
              <a:pPr algn="ctr" defTabSz="914072"/>
              <a:r>
                <a:rPr lang="en-US" sz="1100" b="1" dirty="0">
                  <a:solidFill>
                    <a:schemeClr val="bg1"/>
                  </a:solidFill>
                  <a:ea typeface="SimSun" panose="02010600030101010101" pitchFamily="2" charset="-122"/>
                  <a:cs typeface="Times New Roman" panose="02020603050405020304" pitchFamily="18" charset="0"/>
                </a:rPr>
                <a:t>Data Lake Store Frontend</a:t>
              </a:r>
            </a:p>
          </p:txBody>
        </p:sp>
        <p:sp>
          <p:nvSpPr>
            <p:cNvPr id="16" name="Rectangle 26"/>
            <p:cNvSpPr/>
            <p:nvPr/>
          </p:nvSpPr>
          <p:spPr>
            <a:xfrm>
              <a:off x="6125659" y="3333762"/>
              <a:ext cx="1220482" cy="310824"/>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900" dirty="0">
                  <a:solidFill>
                    <a:prstClr val="white"/>
                  </a:solidFill>
                  <a:ea typeface="SimSun" panose="02010600030101010101" pitchFamily="2" charset="-122"/>
                  <a:cs typeface="Times New Roman" panose="02020603050405020304" pitchFamily="18" charset="0"/>
                </a:rPr>
                <a:t>Management API</a:t>
              </a:r>
            </a:p>
          </p:txBody>
        </p:sp>
        <p:grpSp>
          <p:nvGrpSpPr>
            <p:cNvPr id="17" name="Group 16"/>
            <p:cNvGrpSpPr/>
            <p:nvPr/>
          </p:nvGrpSpPr>
          <p:grpSpPr>
            <a:xfrm>
              <a:off x="3334816" y="5508470"/>
              <a:ext cx="5410273" cy="875604"/>
              <a:chOff x="3476625" y="6256541"/>
              <a:chExt cx="5238750" cy="858634"/>
            </a:xfrm>
          </p:grpSpPr>
          <p:grpSp>
            <p:nvGrpSpPr>
              <p:cNvPr id="18" name="Group 17"/>
              <p:cNvGrpSpPr/>
              <p:nvPr/>
            </p:nvGrpSpPr>
            <p:grpSpPr>
              <a:xfrm>
                <a:off x="3476625" y="6256541"/>
                <a:ext cx="5238750" cy="858634"/>
                <a:chOff x="0" y="-10909"/>
                <a:chExt cx="2828925" cy="858634"/>
              </a:xfrm>
            </p:grpSpPr>
            <p:sp>
              <p:nvSpPr>
                <p:cNvPr id="26" name="Rectangle 25"/>
                <p:cNvSpPr/>
                <p:nvPr/>
              </p:nvSpPr>
              <p:spPr>
                <a:xfrm>
                  <a:off x="0" y="-10909"/>
                  <a:ext cx="2828925" cy="809625"/>
                </a:xfrm>
                <a:prstGeom prst="rect">
                  <a:avLst/>
                </a:prstGeom>
                <a:solidFill>
                  <a:schemeClr val="tx2">
                    <a:lumMod val="90000"/>
                  </a:schemeClr>
                </a:solidFill>
              </p:spPr>
              <p:style>
                <a:lnRef idx="0">
                  <a:schemeClr val="accent2"/>
                </a:lnRef>
                <a:fillRef idx="3">
                  <a:schemeClr val="accent2"/>
                </a:fillRef>
                <a:effectRef idx="3">
                  <a:schemeClr val="accent2"/>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algn="ctr" defTabSz="914072"/>
                  <a:r>
                    <a:rPr lang="en-US" sz="1100" dirty="0">
                      <a:solidFill>
                        <a:prstClr val="white"/>
                      </a:solidFill>
                      <a:ea typeface="SimSun" panose="02010600030101010101" pitchFamily="2" charset="-122"/>
                      <a:cs typeface="Times New Roman" panose="02020603050405020304" pitchFamily="18" charset="0"/>
                    </a:rPr>
                    <a:t> </a:t>
                  </a:r>
                </a:p>
              </p:txBody>
            </p:sp>
            <p:sp>
              <p:nvSpPr>
                <p:cNvPr id="27" name="Text Box 23"/>
                <p:cNvSpPr txBox="1"/>
                <p:nvPr/>
              </p:nvSpPr>
              <p:spPr>
                <a:xfrm>
                  <a:off x="209550" y="533400"/>
                  <a:ext cx="2238375"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14" tIns="45706" rIns="91414" bIns="45706" numCol="1" spcCol="0" rtlCol="0" fromWordArt="0" anchor="t" anchorCtr="0" forceAA="0" compatLnSpc="1">
                  <a:prstTxWarp prst="textNoShape">
                    <a:avLst/>
                  </a:prstTxWarp>
                  <a:noAutofit/>
                </a:bodyPr>
                <a:lstStyle/>
                <a:p>
                  <a:pPr algn="ctr" defTabSz="914072"/>
                  <a:r>
                    <a:rPr lang="en-US" sz="1100" dirty="0">
                      <a:solidFill>
                        <a:srgbClr val="FFFFFF"/>
                      </a:solidFill>
                      <a:ea typeface="SimSun" panose="02010600030101010101" pitchFamily="2" charset="-122"/>
                      <a:cs typeface="Times New Roman" panose="02020603050405020304" pitchFamily="18" charset="0"/>
                    </a:rPr>
                    <a:t>Scale out Storage</a:t>
                  </a:r>
                  <a:endParaRPr lang="en-US" sz="1100" dirty="0">
                    <a:solidFill>
                      <a:prstClr val="black"/>
                    </a:solidFill>
                    <a:ea typeface="SimSun" panose="02010600030101010101" pitchFamily="2" charset="-122"/>
                    <a:cs typeface="Times New Roman" panose="02020603050405020304" pitchFamily="18" charset="0"/>
                  </a:endParaRPr>
                </a:p>
              </p:txBody>
            </p:sp>
          </p:grpSp>
          <p:sp>
            <p:nvSpPr>
              <p:cNvPr id="19" name="Rectangle 18"/>
              <p:cNvSpPr/>
              <p:nvPr/>
            </p:nvSpPr>
            <p:spPr>
              <a:xfrm>
                <a:off x="3714750"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0" name="Rectangle 19"/>
              <p:cNvSpPr/>
              <p:nvPr/>
            </p:nvSpPr>
            <p:spPr>
              <a:xfrm>
                <a:off x="4457700"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1" name="Rectangle 20"/>
              <p:cNvSpPr/>
              <p:nvPr/>
            </p:nvSpPr>
            <p:spPr>
              <a:xfrm>
                <a:off x="5172075"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2" name="Rectangle 21"/>
              <p:cNvSpPr/>
              <p:nvPr/>
            </p:nvSpPr>
            <p:spPr>
              <a:xfrm>
                <a:off x="5886450"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3" name="Rectangle 22"/>
              <p:cNvSpPr/>
              <p:nvPr/>
            </p:nvSpPr>
            <p:spPr>
              <a:xfrm>
                <a:off x="6629400"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4" name="Rectangle 23"/>
              <p:cNvSpPr/>
              <p:nvPr/>
            </p:nvSpPr>
            <p:spPr>
              <a:xfrm>
                <a:off x="7343775"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sp>
            <p:nvSpPr>
              <p:cNvPr id="25" name="Rectangle 24"/>
              <p:cNvSpPr/>
              <p:nvPr/>
            </p:nvSpPr>
            <p:spPr>
              <a:xfrm>
                <a:off x="8058150" y="6429375"/>
                <a:ext cx="533400" cy="3714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endParaRPr lang="en-US" sz="2160" dirty="0">
                  <a:solidFill>
                    <a:prstClr val="white"/>
                  </a:solidFill>
                </a:endParaRPr>
              </a:p>
            </p:txBody>
          </p:sp>
        </p:grpSp>
        <p:cxnSp>
          <p:nvCxnSpPr>
            <p:cNvPr id="28" name="Straight Connector 27"/>
            <p:cNvCxnSpPr/>
            <p:nvPr/>
          </p:nvCxnSpPr>
          <p:spPr>
            <a:xfrm flipV="1">
              <a:off x="3109416" y="2819840"/>
              <a:ext cx="6153255" cy="10432"/>
            </a:xfrm>
            <a:prstGeom prst="line">
              <a:avLst/>
            </a:prstGeom>
            <a:ln>
              <a:solidFill>
                <a:schemeClr val="tx1">
                  <a:alpha val="50000"/>
                </a:schemeClr>
              </a:solidFill>
            </a:ln>
          </p:spPr>
          <p:style>
            <a:lnRef idx="3">
              <a:schemeClr val="dk1"/>
            </a:lnRef>
            <a:fillRef idx="0">
              <a:schemeClr val="dk1"/>
            </a:fillRef>
            <a:effectRef idx="2">
              <a:schemeClr val="dk1"/>
            </a:effectRef>
            <a:fontRef idx="minor">
              <a:schemeClr val="tx1"/>
            </a:fontRef>
          </p:style>
        </p:cxnSp>
        <p:sp>
          <p:nvSpPr>
            <p:cNvPr id="29" name="Up-Down Arrow 28"/>
            <p:cNvSpPr/>
            <p:nvPr/>
          </p:nvSpPr>
          <p:spPr>
            <a:xfrm>
              <a:off x="5959599" y="2630680"/>
              <a:ext cx="208223" cy="428488"/>
            </a:xfrm>
            <a:prstGeom prst="upDownArrow">
              <a:avLst/>
            </a:prstGeom>
            <a:solidFill>
              <a:schemeClr val="bg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defTabSz="914072"/>
              <a:endParaRPr lang="en-US" sz="2160" dirty="0">
                <a:solidFill>
                  <a:prstClr val="white"/>
                </a:solidFill>
              </a:endParaRPr>
            </a:p>
          </p:txBody>
        </p:sp>
        <p:pic>
          <p:nvPicPr>
            <p:cNvPr id="35" name="Picture 34"/>
            <p:cNvPicPr>
              <a:picLocks noChangeAspect="1"/>
            </p:cNvPicPr>
            <p:nvPr/>
          </p:nvPicPr>
          <p:blipFill rotWithShape="1">
            <a:blip r:embed="rId3" cstate="print">
              <a:extLst>
                <a:ext uri="{28A0092B-C50C-407E-A947-70E740481C1C}">
                  <a14:useLocalDpi xmlns:a14="http://schemas.microsoft.com/office/drawing/2010/main" val="0"/>
                </a:ext>
              </a:extLst>
            </a:blip>
            <a:srcRect t="18763" b="32079"/>
            <a:stretch/>
          </p:blipFill>
          <p:spPr>
            <a:xfrm>
              <a:off x="4208682" y="1352426"/>
              <a:ext cx="620478" cy="231716"/>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1579" y="1346452"/>
              <a:ext cx="524741" cy="242692"/>
            </a:xfrm>
            <a:prstGeom prst="rect">
              <a:avLst/>
            </a:prstGeom>
          </p:spPr>
        </p:pic>
        <p:grpSp>
          <p:nvGrpSpPr>
            <p:cNvPr id="50" name="Group 49"/>
            <p:cNvGrpSpPr/>
            <p:nvPr/>
          </p:nvGrpSpPr>
          <p:grpSpPr>
            <a:xfrm>
              <a:off x="7290416" y="1333687"/>
              <a:ext cx="655460" cy="537809"/>
              <a:chOff x="3290888" y="1382379"/>
              <a:chExt cx="642757" cy="527388"/>
            </a:xfrm>
          </p:grpSpPr>
          <p:sp>
            <p:nvSpPr>
              <p:cNvPr id="42" name="TextBox 41"/>
              <p:cNvSpPr txBox="1"/>
              <p:nvPr/>
            </p:nvSpPr>
            <p:spPr>
              <a:xfrm>
                <a:off x="3290888" y="1711451"/>
                <a:ext cx="642757" cy="198316"/>
              </a:xfrm>
              <a:prstGeom prst="rect">
                <a:avLst/>
              </a:prstGeom>
              <a:noFill/>
            </p:spPr>
            <p:txBody>
              <a:bodyPr wrap="square" rtlCol="0">
                <a:spAutoFit/>
              </a:bodyPr>
              <a:lstStyle>
                <a:defPPr>
                  <a:defRPr lang="en-US"/>
                </a:defPPr>
                <a:lvl1pPr>
                  <a:defRPr sz="1200"/>
                </a:lvl1pPr>
              </a:lstStyle>
              <a:p>
                <a:pPr defTabSz="914072"/>
                <a:r>
                  <a:rPr lang="en-US" sz="700" dirty="0"/>
                  <a:t>Azure ML</a:t>
                </a:r>
              </a:p>
            </p:txBody>
          </p:sp>
          <p:pic>
            <p:nvPicPr>
              <p:cNvPr id="94" name="Picture 93"/>
              <p:cNvPicPr>
                <a:picLocks noChangeAspect="1"/>
              </p:cNvPicPr>
              <p:nvPr/>
            </p:nvPicPr>
            <p:blipFill>
              <a:blip r:embed="rId5"/>
              <a:stretch>
                <a:fillRect/>
              </a:stretch>
            </p:blipFill>
            <p:spPr>
              <a:xfrm>
                <a:off x="3345533" y="1382379"/>
                <a:ext cx="360938" cy="323333"/>
              </a:xfrm>
              <a:prstGeom prst="rect">
                <a:avLst/>
              </a:prstGeom>
            </p:spPr>
          </p:pic>
        </p:grpSp>
        <p:grpSp>
          <p:nvGrpSpPr>
            <p:cNvPr id="51" name="Group 50"/>
            <p:cNvGrpSpPr/>
            <p:nvPr/>
          </p:nvGrpSpPr>
          <p:grpSpPr>
            <a:xfrm>
              <a:off x="8011941" y="1346450"/>
              <a:ext cx="659671" cy="487388"/>
              <a:chOff x="5034888" y="1349657"/>
              <a:chExt cx="646886" cy="477942"/>
            </a:xfrm>
          </p:grpSpPr>
          <p:pic>
            <p:nvPicPr>
              <p:cNvPr id="44" name="Picture 43"/>
              <p:cNvPicPr>
                <a:picLocks noChangeAspect="1"/>
              </p:cNvPicPr>
              <p:nvPr/>
            </p:nvPicPr>
            <p:blipFill>
              <a:blip r:embed="rId6"/>
              <a:stretch>
                <a:fillRect/>
              </a:stretch>
            </p:blipFill>
            <p:spPr>
              <a:xfrm>
                <a:off x="5095594" y="1349657"/>
                <a:ext cx="330402" cy="289188"/>
              </a:xfrm>
              <a:prstGeom prst="rect">
                <a:avLst/>
              </a:prstGeom>
            </p:spPr>
          </p:pic>
          <p:sp>
            <p:nvSpPr>
              <p:cNvPr id="49" name="TextBox 48"/>
              <p:cNvSpPr txBox="1"/>
              <p:nvPr/>
            </p:nvSpPr>
            <p:spPr>
              <a:xfrm>
                <a:off x="5034888" y="1629284"/>
                <a:ext cx="646886" cy="198315"/>
              </a:xfrm>
              <a:prstGeom prst="rect">
                <a:avLst/>
              </a:prstGeom>
              <a:noFill/>
            </p:spPr>
            <p:txBody>
              <a:bodyPr wrap="square" rtlCol="0">
                <a:spAutoFit/>
              </a:bodyPr>
              <a:lstStyle>
                <a:defPPr>
                  <a:defRPr lang="en-US"/>
                </a:defPPr>
                <a:lvl1pPr>
                  <a:defRPr sz="1200"/>
                </a:lvl1pPr>
              </a:lstStyle>
              <a:p>
                <a:pPr defTabSz="914072"/>
                <a:r>
                  <a:rPr lang="en-US" sz="700" dirty="0"/>
                  <a:t>HDInsight</a:t>
                </a:r>
              </a:p>
            </p:txBody>
          </p:sp>
        </p:grpSp>
        <p:pic>
          <p:nvPicPr>
            <p:cNvPr id="1036" name="Picture 12" descr="mapr-28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46862" y="1326208"/>
              <a:ext cx="658572" cy="265781"/>
            </a:xfrm>
            <a:prstGeom prst="rect">
              <a:avLst/>
            </a:prstGeom>
            <a:noFill/>
            <a:extLst>
              <a:ext uri="{909E8E84-426E-40DD-AFC4-6F175D3DCCD1}">
                <a14:hiddenFill xmlns:a14="http://schemas.microsoft.com/office/drawing/2010/main">
                  <a:solidFill>
                    <a:srgbClr val="FFFFFF"/>
                  </a:solidFill>
                </a14:hiddenFill>
              </a:ext>
            </a:extLst>
          </p:spPr>
        </p:pic>
        <p:sp>
          <p:nvSpPr>
            <p:cNvPr id="57" name="Up-Down Arrow 56"/>
            <p:cNvSpPr/>
            <p:nvPr/>
          </p:nvSpPr>
          <p:spPr>
            <a:xfrm>
              <a:off x="3647946" y="3656828"/>
              <a:ext cx="208223" cy="428488"/>
            </a:xfrm>
            <a:prstGeom prst="upDownArrow">
              <a:avLst/>
            </a:prstGeom>
            <a:solidFill>
              <a:schemeClr val="bg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defTabSz="914072"/>
              <a:endParaRPr lang="en-US" sz="2160" dirty="0">
                <a:solidFill>
                  <a:prstClr val="white"/>
                </a:solidFill>
              </a:endParaRPr>
            </a:p>
          </p:txBody>
        </p:sp>
        <p:sp>
          <p:nvSpPr>
            <p:cNvPr id="63" name="Up-Down Arrow 62"/>
            <p:cNvSpPr/>
            <p:nvPr/>
          </p:nvSpPr>
          <p:spPr>
            <a:xfrm>
              <a:off x="7433125" y="3757362"/>
              <a:ext cx="208223" cy="969264"/>
            </a:xfrm>
            <a:prstGeom prst="upDownArrow">
              <a:avLst/>
            </a:prstGeom>
            <a:solidFill>
              <a:schemeClr val="bg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defTabSz="914072"/>
              <a:endParaRPr lang="en-US" sz="2160" dirty="0">
                <a:solidFill>
                  <a:prstClr val="white"/>
                </a:solidFill>
              </a:endParaRPr>
            </a:p>
          </p:txBody>
        </p:sp>
        <p:sp>
          <p:nvSpPr>
            <p:cNvPr id="30" name="TextBox 29"/>
            <p:cNvSpPr txBox="1"/>
            <p:nvPr/>
          </p:nvSpPr>
          <p:spPr>
            <a:xfrm>
              <a:off x="2524016" y="2102432"/>
              <a:ext cx="945772" cy="439848"/>
            </a:xfrm>
            <a:prstGeom prst="rect">
              <a:avLst/>
            </a:prstGeom>
            <a:noFill/>
          </p:spPr>
          <p:txBody>
            <a:bodyPr wrap="square" lIns="182854" tIns="146284" rIns="182854" bIns="14628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ADLS Client</a:t>
              </a:r>
            </a:p>
          </p:txBody>
        </p:sp>
        <p:sp>
          <p:nvSpPr>
            <p:cNvPr id="64" name="TextBox 63"/>
            <p:cNvSpPr txBox="1"/>
            <p:nvPr/>
          </p:nvSpPr>
          <p:spPr>
            <a:xfrm>
              <a:off x="2513143" y="3018768"/>
              <a:ext cx="939962" cy="442606"/>
            </a:xfrm>
            <a:prstGeom prst="rect">
              <a:avLst/>
            </a:prstGeom>
            <a:noFill/>
          </p:spPr>
          <p:txBody>
            <a:bodyPr wrap="square" lIns="182854" tIns="146284" rIns="182854" bIns="14628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ADLS Service</a:t>
              </a:r>
            </a:p>
          </p:txBody>
        </p:sp>
        <p:sp>
          <p:nvSpPr>
            <p:cNvPr id="77" name="TextBox 76"/>
            <p:cNvSpPr txBox="1"/>
            <p:nvPr/>
          </p:nvSpPr>
          <p:spPr>
            <a:xfrm>
              <a:off x="8517744" y="3314756"/>
              <a:ext cx="1081896" cy="442606"/>
            </a:xfrm>
            <a:prstGeom prst="rect">
              <a:avLst/>
            </a:prstGeom>
            <a:noFill/>
          </p:spPr>
          <p:txBody>
            <a:bodyPr wrap="square" lIns="182854" tIns="146284" rIns="182854" bIns="146284" rtlCol="0">
              <a:spAutoFit/>
            </a:bodyPr>
            <a:lstStyle/>
            <a:p>
              <a:pPr>
                <a:lnSpc>
                  <a:spcPct val="90000"/>
                </a:lnSpc>
                <a:spcAft>
                  <a:spcPts val="600"/>
                </a:spcAft>
              </a:pPr>
              <a:r>
                <a:rPr lang="en-US" sz="1000" b="1" dirty="0">
                  <a:gradFill>
                    <a:gsLst>
                      <a:gs pos="2917">
                        <a:schemeClr val="tx1"/>
                      </a:gs>
                      <a:gs pos="30000">
                        <a:schemeClr val="tx1"/>
                      </a:gs>
                    </a:gsLst>
                    <a:lin ang="5400000" scaled="0"/>
                  </a:gradFill>
                </a:rPr>
                <a:t>Azure AD</a:t>
              </a:r>
            </a:p>
          </p:txBody>
        </p:sp>
        <p:sp>
          <p:nvSpPr>
            <p:cNvPr id="78" name="TextBox 77"/>
            <p:cNvSpPr txBox="1"/>
            <p:nvPr/>
          </p:nvSpPr>
          <p:spPr>
            <a:xfrm>
              <a:off x="8198595" y="4148282"/>
              <a:ext cx="1127716" cy="442626"/>
            </a:xfrm>
            <a:prstGeom prst="rect">
              <a:avLst/>
            </a:prstGeom>
            <a:noFill/>
          </p:spPr>
          <p:txBody>
            <a:bodyPr wrap="none" lIns="182854" tIns="146284" rIns="182854" bIns="146284" rtlCol="0">
              <a:spAutoFit/>
            </a:bodyPr>
            <a:lstStyle/>
            <a:p>
              <a:pPr>
                <a:lnSpc>
                  <a:spcPct val="90000"/>
                </a:lnSpc>
                <a:spcAft>
                  <a:spcPts val="600"/>
                </a:spcAft>
              </a:pPr>
              <a:r>
                <a:rPr lang="en-US" sz="1000" b="1" dirty="0">
                  <a:gradFill>
                    <a:gsLst>
                      <a:gs pos="2917">
                        <a:schemeClr val="tx1"/>
                      </a:gs>
                      <a:gs pos="30000">
                        <a:schemeClr val="tx1"/>
                      </a:gs>
                    </a:gsLst>
                    <a:lin ang="5400000" scaled="0"/>
                  </a:gradFill>
                </a:rPr>
                <a:t>Azure Key Vault</a:t>
              </a:r>
            </a:p>
          </p:txBody>
        </p:sp>
        <p:cxnSp>
          <p:nvCxnSpPr>
            <p:cNvPr id="79" name="Straight Arrow Connector 78"/>
            <p:cNvCxnSpPr/>
            <p:nvPr/>
          </p:nvCxnSpPr>
          <p:spPr>
            <a:xfrm>
              <a:off x="7773344" y="3485738"/>
              <a:ext cx="56843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3" idx="6"/>
            </p:cNvCxnSpPr>
            <p:nvPr/>
          </p:nvCxnSpPr>
          <p:spPr>
            <a:xfrm>
              <a:off x="7589292" y="4241994"/>
              <a:ext cx="78883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Isosceles Triangle 80"/>
            <p:cNvSpPr/>
            <p:nvPr/>
          </p:nvSpPr>
          <p:spPr bwMode="auto">
            <a:xfrm>
              <a:off x="9362368" y="2600590"/>
              <a:ext cx="1262950" cy="767509"/>
            </a:xfrm>
            <a:prstGeom prst="triangle">
              <a:avLst/>
            </a:prstGeom>
            <a:solidFill>
              <a:schemeClr val="bg2">
                <a:lumMod val="75000"/>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a:lnSpc>
                  <a:spcPct val="90000"/>
                </a:lnSpc>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Isosceles Triangle 82"/>
            <p:cNvSpPr/>
            <p:nvPr/>
          </p:nvSpPr>
          <p:spPr bwMode="auto">
            <a:xfrm>
              <a:off x="8278973" y="3123432"/>
              <a:ext cx="1262950" cy="689561"/>
            </a:xfrm>
            <a:prstGeom prst="triangle">
              <a:avLst/>
            </a:prstGeom>
            <a:solidFill>
              <a:schemeClr val="tx2">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a:lnSpc>
                  <a:spcPct val="90000"/>
                </a:lnSpc>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Flowchart: Magnetic Disk 83"/>
            <p:cNvSpPr/>
            <p:nvPr/>
          </p:nvSpPr>
          <p:spPr bwMode="auto">
            <a:xfrm>
              <a:off x="8394989" y="4010830"/>
              <a:ext cx="613930" cy="568798"/>
            </a:xfrm>
            <a:prstGeom prst="flowChartMagneticDisk">
              <a:avLst/>
            </a:prstGeom>
            <a:solidFill>
              <a:schemeClr val="tx2">
                <a:alpha val="44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a:lnSpc>
                  <a:spcPct val="90000"/>
                </a:lnSpc>
              </a:pPr>
              <a:endParaRPr lang="en-US" sz="1000" dirty="0">
                <a:solidFill>
                  <a:schemeClr val="tx1"/>
                </a:solidFill>
                <a:ea typeface="Segoe UI" pitchFamily="34" charset="0"/>
                <a:cs typeface="Segoe UI" pitchFamily="34" charset="0"/>
              </a:endParaRPr>
            </a:p>
          </p:txBody>
        </p:sp>
        <p:sp>
          <p:nvSpPr>
            <p:cNvPr id="70" name="Rectangle 69"/>
            <p:cNvSpPr/>
            <p:nvPr/>
          </p:nvSpPr>
          <p:spPr>
            <a:xfrm>
              <a:off x="6994221" y="4843383"/>
              <a:ext cx="736777" cy="378817"/>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r>
                <a:rPr lang="en-US" sz="902" dirty="0">
                  <a:solidFill>
                    <a:prstClr val="white"/>
                  </a:solidFill>
                </a:rPr>
                <a:t>Metadata</a:t>
              </a:r>
            </a:p>
            <a:p>
              <a:pPr defTabSz="914072"/>
              <a:r>
                <a:rPr lang="en-US" sz="902" dirty="0">
                  <a:solidFill>
                    <a:prstClr val="white"/>
                  </a:solidFill>
                </a:rPr>
                <a:t>Service</a:t>
              </a:r>
            </a:p>
          </p:txBody>
        </p:sp>
        <p:sp>
          <p:nvSpPr>
            <p:cNvPr id="71" name="Rectangle 70"/>
            <p:cNvSpPr/>
            <p:nvPr/>
          </p:nvSpPr>
          <p:spPr>
            <a:xfrm>
              <a:off x="7879446" y="4827277"/>
              <a:ext cx="638298" cy="398319"/>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r>
                <a:rPr lang="en-US" sz="902" dirty="0">
                  <a:solidFill>
                    <a:prstClr val="white"/>
                  </a:solidFill>
                </a:rPr>
                <a:t>Naming Service</a:t>
              </a:r>
            </a:p>
          </p:txBody>
        </p:sp>
      </p:grpSp>
      <p:sp>
        <p:nvSpPr>
          <p:cNvPr id="54" name="Up-Down Arrow 53"/>
          <p:cNvSpPr/>
          <p:nvPr/>
        </p:nvSpPr>
        <p:spPr>
          <a:xfrm>
            <a:off x="1341956" y="4326025"/>
            <a:ext cx="244885" cy="420065"/>
          </a:xfrm>
          <a:prstGeom prst="upDownArrow">
            <a:avLst/>
          </a:prstGeom>
          <a:solidFill>
            <a:schemeClr val="bg1">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defTabSz="914072"/>
            <a:endParaRPr lang="en-US" sz="2160" dirty="0">
              <a:solidFill>
                <a:prstClr val="white"/>
              </a:solidFill>
            </a:endParaRPr>
          </a:p>
        </p:txBody>
      </p:sp>
      <p:sp>
        <p:nvSpPr>
          <p:cNvPr id="55" name="Rectangle 54"/>
          <p:cNvSpPr/>
          <p:nvPr/>
        </p:nvSpPr>
        <p:spPr>
          <a:xfrm>
            <a:off x="1647062" y="4834060"/>
            <a:ext cx="1300830" cy="37137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4" tIns="45706" rIns="91414" bIns="45706" numCol="1" spcCol="0" rtlCol="0" fromWordArt="0" anchor="ctr" anchorCtr="0" forceAA="0" compatLnSpc="1">
            <a:prstTxWarp prst="textNoShape">
              <a:avLst/>
            </a:prstTxWarp>
            <a:noAutofit/>
          </a:bodyPr>
          <a:lstStyle/>
          <a:p>
            <a:pPr defTabSz="914072"/>
            <a:r>
              <a:rPr lang="en-US" sz="902" dirty="0">
                <a:solidFill>
                  <a:prstClr val="white"/>
                </a:solidFill>
              </a:rPr>
              <a:t>File </a:t>
            </a:r>
            <a:r>
              <a:rPr lang="en-US" sz="902" dirty="0" err="1">
                <a:solidFill>
                  <a:prstClr val="white"/>
                </a:solidFill>
              </a:rPr>
              <a:t>Sytem</a:t>
            </a:r>
            <a:r>
              <a:rPr lang="en-US" sz="902" dirty="0">
                <a:solidFill>
                  <a:prstClr val="white"/>
                </a:solidFill>
              </a:rPr>
              <a:t>/HDFS API</a:t>
            </a:r>
          </a:p>
        </p:txBody>
      </p:sp>
      <p:grpSp>
        <p:nvGrpSpPr>
          <p:cNvPr id="45" name="Group 44"/>
          <p:cNvGrpSpPr/>
          <p:nvPr/>
        </p:nvGrpSpPr>
        <p:grpSpPr>
          <a:xfrm>
            <a:off x="4148754" y="778523"/>
            <a:ext cx="6728179" cy="939919"/>
            <a:chOff x="4231944" y="793638"/>
            <a:chExt cx="6863093" cy="958766"/>
          </a:xfrm>
        </p:grpSpPr>
        <p:sp>
          <p:nvSpPr>
            <p:cNvPr id="43" name="TextBox 42"/>
            <p:cNvSpPr txBox="1"/>
            <p:nvPr/>
          </p:nvSpPr>
          <p:spPr>
            <a:xfrm>
              <a:off x="8303209" y="793638"/>
              <a:ext cx="2791828"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1. ADLS clients</a:t>
              </a:r>
            </a:p>
          </p:txBody>
        </p:sp>
        <p:sp>
          <p:nvSpPr>
            <p:cNvPr id="65" name="Oval 64"/>
            <p:cNvSpPr/>
            <p:nvPr/>
          </p:nvSpPr>
          <p:spPr bwMode="auto">
            <a:xfrm>
              <a:off x="4231944" y="1458865"/>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1</a:t>
              </a:r>
            </a:p>
          </p:txBody>
        </p:sp>
      </p:grpSp>
      <p:grpSp>
        <p:nvGrpSpPr>
          <p:cNvPr id="46" name="Group 45"/>
          <p:cNvGrpSpPr/>
          <p:nvPr/>
        </p:nvGrpSpPr>
        <p:grpSpPr>
          <a:xfrm>
            <a:off x="2253895" y="1253125"/>
            <a:ext cx="7946292" cy="2009771"/>
            <a:chOff x="2299090" y="1277756"/>
            <a:chExt cx="8105632" cy="2050071"/>
          </a:xfrm>
        </p:grpSpPr>
        <p:sp>
          <p:nvSpPr>
            <p:cNvPr id="40" name="Oval 39"/>
            <p:cNvSpPr/>
            <p:nvPr/>
          </p:nvSpPr>
          <p:spPr bwMode="auto">
            <a:xfrm>
              <a:off x="2299090" y="3034288"/>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2</a:t>
              </a:r>
            </a:p>
          </p:txBody>
        </p:sp>
        <p:sp>
          <p:nvSpPr>
            <p:cNvPr id="66" name="TextBox 65"/>
            <p:cNvSpPr txBox="1"/>
            <p:nvPr/>
          </p:nvSpPr>
          <p:spPr>
            <a:xfrm>
              <a:off x="8318009" y="1277756"/>
              <a:ext cx="2086713" cy="815608"/>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2. </a:t>
              </a:r>
              <a:r>
                <a:rPr lang="en-US" sz="1568" dirty="0" err="1">
                  <a:gradFill>
                    <a:gsLst>
                      <a:gs pos="2917">
                        <a:schemeClr val="tx1"/>
                      </a:gs>
                      <a:gs pos="30000">
                        <a:schemeClr val="tx1"/>
                      </a:gs>
                    </a:gsLst>
                    <a:lin ang="5400000" scaled="0"/>
                  </a:gradFill>
                </a:rPr>
                <a:t>WebHDFS</a:t>
              </a:r>
              <a:r>
                <a:rPr lang="en-US" sz="1568" dirty="0">
                  <a:gradFill>
                    <a:gsLst>
                      <a:gs pos="2917">
                        <a:schemeClr val="tx1"/>
                      </a:gs>
                      <a:gs pos="30000">
                        <a:schemeClr val="tx1"/>
                      </a:gs>
                    </a:gsLst>
                    <a:lin ang="5400000" scaled="0"/>
                  </a:gradFill>
                </a:rPr>
                <a:t> API</a:t>
              </a:r>
            </a:p>
            <a:p>
              <a:pPr>
                <a:lnSpc>
                  <a:spcPct val="90000"/>
                </a:lnSpc>
                <a:spcAft>
                  <a:spcPts val="588"/>
                </a:spcAft>
              </a:pPr>
              <a:endParaRPr lang="en-US" sz="1568" dirty="0">
                <a:gradFill>
                  <a:gsLst>
                    <a:gs pos="2917">
                      <a:schemeClr val="tx1"/>
                    </a:gs>
                    <a:gs pos="30000">
                      <a:schemeClr val="tx1"/>
                    </a:gs>
                  </a:gsLst>
                  <a:lin ang="5400000" scaled="0"/>
                </a:gradFill>
              </a:endParaRPr>
            </a:p>
          </p:txBody>
        </p:sp>
      </p:grpSp>
      <p:grpSp>
        <p:nvGrpSpPr>
          <p:cNvPr id="48" name="Group 47"/>
          <p:cNvGrpSpPr/>
          <p:nvPr/>
        </p:nvGrpSpPr>
        <p:grpSpPr>
          <a:xfrm>
            <a:off x="2235522" y="2180767"/>
            <a:ext cx="8865516" cy="1912743"/>
            <a:chOff x="2280348" y="2223999"/>
            <a:chExt cx="9043288" cy="1951097"/>
          </a:xfrm>
        </p:grpSpPr>
        <p:sp>
          <p:nvSpPr>
            <p:cNvPr id="67" name="Oval 66"/>
            <p:cNvSpPr/>
            <p:nvPr/>
          </p:nvSpPr>
          <p:spPr bwMode="auto">
            <a:xfrm>
              <a:off x="2280348" y="3881557"/>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4</a:t>
              </a:r>
            </a:p>
          </p:txBody>
        </p:sp>
        <p:sp>
          <p:nvSpPr>
            <p:cNvPr id="68" name="TextBox 67"/>
            <p:cNvSpPr txBox="1"/>
            <p:nvPr/>
          </p:nvSpPr>
          <p:spPr>
            <a:xfrm>
              <a:off x="8307389" y="2223999"/>
              <a:ext cx="3016247"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4. SSD-backed ingestion tier</a:t>
              </a:r>
            </a:p>
          </p:txBody>
        </p:sp>
      </p:grpSp>
      <p:grpSp>
        <p:nvGrpSpPr>
          <p:cNvPr id="47" name="Group 46"/>
          <p:cNvGrpSpPr/>
          <p:nvPr/>
        </p:nvGrpSpPr>
        <p:grpSpPr>
          <a:xfrm>
            <a:off x="6432520" y="1756306"/>
            <a:ext cx="4664420" cy="1673096"/>
            <a:chOff x="6561505" y="1791027"/>
            <a:chExt cx="4757951" cy="1706645"/>
          </a:xfrm>
        </p:grpSpPr>
        <p:sp>
          <p:nvSpPr>
            <p:cNvPr id="74" name="Oval 73"/>
            <p:cNvSpPr/>
            <p:nvPr/>
          </p:nvSpPr>
          <p:spPr bwMode="auto">
            <a:xfrm>
              <a:off x="6561505" y="3204133"/>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3</a:t>
              </a:r>
            </a:p>
          </p:txBody>
        </p:sp>
        <p:sp>
          <p:nvSpPr>
            <p:cNvPr id="75" name="TextBox 74"/>
            <p:cNvSpPr txBox="1"/>
            <p:nvPr/>
          </p:nvSpPr>
          <p:spPr>
            <a:xfrm>
              <a:off x="8303209" y="1791027"/>
              <a:ext cx="3016247"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3. AAD-based </a:t>
              </a:r>
              <a:r>
                <a:rPr lang="en-US" sz="1568" dirty="0" err="1">
                  <a:gradFill>
                    <a:gsLst>
                      <a:gs pos="2917">
                        <a:schemeClr val="tx1"/>
                      </a:gs>
                      <a:gs pos="30000">
                        <a:schemeClr val="tx1"/>
                      </a:gs>
                    </a:gsLst>
                    <a:lin ang="5400000" scaled="0"/>
                  </a:gradFill>
                </a:rPr>
                <a:t>Auth</a:t>
              </a:r>
              <a:endParaRPr lang="en-US" sz="1568" dirty="0">
                <a:gradFill>
                  <a:gsLst>
                    <a:gs pos="2917">
                      <a:schemeClr val="tx1"/>
                    </a:gs>
                    <a:gs pos="30000">
                      <a:schemeClr val="tx1"/>
                    </a:gs>
                  </a:gsLst>
                  <a:lin ang="5400000" scaled="0"/>
                </a:gradFill>
              </a:endParaRPr>
            </a:p>
          </p:txBody>
        </p:sp>
      </p:grpSp>
      <p:grpSp>
        <p:nvGrpSpPr>
          <p:cNvPr id="5" name="Group 4"/>
          <p:cNvGrpSpPr/>
          <p:nvPr/>
        </p:nvGrpSpPr>
        <p:grpSpPr>
          <a:xfrm>
            <a:off x="3025597" y="2632095"/>
            <a:ext cx="8080615" cy="2513438"/>
            <a:chOff x="3086266" y="2684377"/>
            <a:chExt cx="8242648" cy="2563838"/>
          </a:xfrm>
        </p:grpSpPr>
        <p:sp>
          <p:nvSpPr>
            <p:cNvPr id="73" name="Oval 72"/>
            <p:cNvSpPr/>
            <p:nvPr/>
          </p:nvSpPr>
          <p:spPr bwMode="auto">
            <a:xfrm>
              <a:off x="3086266" y="4954676"/>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5</a:t>
              </a:r>
            </a:p>
          </p:txBody>
        </p:sp>
        <p:sp>
          <p:nvSpPr>
            <p:cNvPr id="89" name="TextBox 88"/>
            <p:cNvSpPr txBox="1"/>
            <p:nvPr/>
          </p:nvSpPr>
          <p:spPr>
            <a:xfrm>
              <a:off x="8312667" y="2684377"/>
              <a:ext cx="3016247"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5. Hierarchical File System</a:t>
              </a:r>
            </a:p>
          </p:txBody>
        </p:sp>
      </p:grpSp>
      <p:grpSp>
        <p:nvGrpSpPr>
          <p:cNvPr id="53" name="Group 52"/>
          <p:cNvGrpSpPr/>
          <p:nvPr/>
        </p:nvGrpSpPr>
        <p:grpSpPr>
          <a:xfrm>
            <a:off x="2206492" y="3109497"/>
            <a:ext cx="8922879" cy="2524429"/>
            <a:chOff x="2250736" y="3171352"/>
            <a:chExt cx="9101801" cy="2575049"/>
          </a:xfrm>
        </p:grpSpPr>
        <p:sp>
          <p:nvSpPr>
            <p:cNvPr id="88" name="Oval 87"/>
            <p:cNvSpPr/>
            <p:nvPr/>
          </p:nvSpPr>
          <p:spPr bwMode="auto">
            <a:xfrm>
              <a:off x="2250736" y="5452862"/>
              <a:ext cx="304800" cy="293539"/>
            </a:xfrm>
            <a:prstGeom prst="ellipse">
              <a:avLst/>
            </a:prstGeom>
            <a:solidFill>
              <a:schemeClr val="tx1"/>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r>
                <a:rPr lang="en-US" sz="1961" dirty="0">
                  <a:solidFill>
                    <a:schemeClr val="bg1"/>
                  </a:solidFill>
                </a:rPr>
                <a:t>6</a:t>
              </a:r>
            </a:p>
          </p:txBody>
        </p:sp>
        <p:sp>
          <p:nvSpPr>
            <p:cNvPr id="91" name="TextBox 90"/>
            <p:cNvSpPr txBox="1"/>
            <p:nvPr/>
          </p:nvSpPr>
          <p:spPr>
            <a:xfrm>
              <a:off x="8336290" y="3171352"/>
              <a:ext cx="3016247"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6. Scale-out physical storage</a:t>
              </a:r>
            </a:p>
          </p:txBody>
        </p:sp>
      </p:grpSp>
      <p:sp>
        <p:nvSpPr>
          <p:cNvPr id="92" name="Rectangle 91"/>
          <p:cNvSpPr/>
          <p:nvPr/>
        </p:nvSpPr>
        <p:spPr>
          <a:xfrm>
            <a:off x="4954371" y="1610611"/>
            <a:ext cx="510106" cy="304743"/>
          </a:xfrm>
          <a:prstGeom prst="rect">
            <a:avLst/>
          </a:prstGeom>
        </p:spPr>
        <p:txBody>
          <a:bodyPr wrap="none">
            <a:spAutoFit/>
          </a:bodyPr>
          <a:lstStyle/>
          <a:p>
            <a:pPr defTabSz="896328"/>
            <a:r>
              <a:rPr lang="en-US" sz="69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Microsoft</a:t>
            </a:r>
          </a:p>
          <a:p>
            <a:pPr defTabSz="896328"/>
            <a:r>
              <a:rPr lang="en-US" sz="69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 Server</a:t>
            </a:r>
          </a:p>
        </p:txBody>
      </p:sp>
      <p:sp>
        <p:nvSpPr>
          <p:cNvPr id="93" name="TextBox 92"/>
          <p:cNvSpPr txBox="1"/>
          <p:nvPr/>
        </p:nvSpPr>
        <p:spPr>
          <a:xfrm>
            <a:off x="4998448" y="1235724"/>
            <a:ext cx="25723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R</a:t>
            </a:r>
          </a:p>
        </p:txBody>
      </p:sp>
    </p:spTree>
    <p:extLst>
      <p:ext uri="{BB962C8B-B14F-4D97-AF65-F5344CB8AC3E}">
        <p14:creationId xmlns:p14="http://schemas.microsoft.com/office/powerpoint/2010/main" val="385754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42110"/>
            <a:ext cx="11655840" cy="899537"/>
          </a:xfrm>
        </p:spPr>
        <p:txBody>
          <a:bodyPr/>
          <a:lstStyle/>
          <a:p>
            <a:r>
              <a:rPr lang="en-US" dirty="0">
                <a:solidFill>
                  <a:srgbClr val="0070C0"/>
                </a:solidFill>
              </a:rPr>
              <a:t>ADLS Authorization: </a:t>
            </a:r>
            <a:r>
              <a:rPr lang="en-US" sz="4705" dirty="0">
                <a:solidFill>
                  <a:srgbClr val="0070C0"/>
                </a:solidFill>
              </a:rPr>
              <a:t>POSIX-based</a:t>
            </a:r>
            <a:endParaRPr lang="en-US" dirty="0">
              <a:solidFill>
                <a:srgbClr val="0070C0"/>
              </a:solidFill>
            </a:endParaRPr>
          </a:p>
        </p:txBody>
      </p:sp>
      <p:grpSp>
        <p:nvGrpSpPr>
          <p:cNvPr id="12" name="Group 11"/>
          <p:cNvGrpSpPr/>
          <p:nvPr/>
        </p:nvGrpSpPr>
        <p:grpSpPr>
          <a:xfrm>
            <a:off x="924319" y="1113236"/>
            <a:ext cx="1810088" cy="1155395"/>
            <a:chOff x="561853" y="1058862"/>
            <a:chExt cx="1846384" cy="1178563"/>
          </a:xfrm>
        </p:grpSpPr>
        <p:sp>
          <p:nvSpPr>
            <p:cNvPr id="4" name="TextBox 3"/>
            <p:cNvSpPr txBox="1"/>
            <p:nvPr/>
          </p:nvSpPr>
          <p:spPr>
            <a:xfrm>
              <a:off x="561853" y="1609561"/>
              <a:ext cx="1846384" cy="627864"/>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square" lIns="179285" tIns="143428" rIns="179285" bIns="143428" rtlCol="0" anchor="ctr">
              <a:spAutoFit/>
            </a:bodyPr>
            <a:lstStyle/>
            <a:p>
              <a:pPr algn="ctr">
                <a:lnSpc>
                  <a:spcPct val="90000"/>
                </a:lnSpc>
                <a:spcAft>
                  <a:spcPts val="588"/>
                </a:spcAft>
              </a:pPr>
              <a:r>
                <a:rPr lang="en-US" sz="2353" u="sng" dirty="0">
                  <a:gradFill>
                    <a:gsLst>
                      <a:gs pos="2917">
                        <a:schemeClr val="tx1"/>
                      </a:gs>
                      <a:gs pos="30000">
                        <a:schemeClr val="tx1"/>
                      </a:gs>
                    </a:gsLst>
                    <a:lin ang="5400000" scaled="0"/>
                  </a:gradFill>
                  <a:latin typeface="Consolas" panose="020B0609020204030204" pitchFamily="49" charset="0"/>
                </a:rPr>
                <a:t>r</a:t>
              </a:r>
              <a:r>
                <a:rPr lang="en-US" sz="2353" dirty="0">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w</a:t>
              </a:r>
              <a:r>
                <a:rPr lang="en-US" sz="2353" dirty="0">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x</a:t>
              </a:r>
            </a:p>
          </p:txBody>
        </p:sp>
        <p:sp>
          <p:nvSpPr>
            <p:cNvPr id="8" name="TextBox 7"/>
            <p:cNvSpPr txBox="1"/>
            <p:nvPr/>
          </p:nvSpPr>
          <p:spPr>
            <a:xfrm>
              <a:off x="649776" y="1058862"/>
              <a:ext cx="1670538"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OWNER</a:t>
              </a:r>
            </a:p>
          </p:txBody>
        </p:sp>
      </p:grpSp>
      <p:grpSp>
        <p:nvGrpSpPr>
          <p:cNvPr id="17" name="Group 16"/>
          <p:cNvGrpSpPr/>
          <p:nvPr/>
        </p:nvGrpSpPr>
        <p:grpSpPr>
          <a:xfrm>
            <a:off x="5050171" y="1113236"/>
            <a:ext cx="1810088" cy="1155395"/>
            <a:chOff x="3779837" y="1023299"/>
            <a:chExt cx="1846384" cy="1178563"/>
          </a:xfrm>
        </p:grpSpPr>
        <p:sp>
          <p:nvSpPr>
            <p:cNvPr id="5" name="TextBox 4"/>
            <p:cNvSpPr txBox="1"/>
            <p:nvPr/>
          </p:nvSpPr>
          <p:spPr>
            <a:xfrm>
              <a:off x="3779837" y="1573998"/>
              <a:ext cx="1846384" cy="627864"/>
            </a:xfrm>
            <a:prstGeom prst="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square" lIns="179285" tIns="143428" rIns="179285" bIns="143428" rtlCol="0" anchor="ctr">
              <a:spAutoFit/>
            </a:bodyPr>
            <a:lstStyle/>
            <a:p>
              <a:pPr algn="ctr">
                <a:lnSpc>
                  <a:spcPct val="90000"/>
                </a:lnSpc>
                <a:spcAft>
                  <a:spcPts val="588"/>
                </a:spcAft>
              </a:pPr>
              <a:r>
                <a:rPr lang="en-US" sz="2353" u="sng" dirty="0">
                  <a:gradFill>
                    <a:gsLst>
                      <a:gs pos="2917">
                        <a:schemeClr val="tx1"/>
                      </a:gs>
                      <a:gs pos="30000">
                        <a:schemeClr val="tx1"/>
                      </a:gs>
                    </a:gsLst>
                    <a:lin ang="5400000" scaled="0"/>
                  </a:gradFill>
                  <a:latin typeface="Consolas" panose="020B0609020204030204" pitchFamily="49" charset="0"/>
                </a:rPr>
                <a:t>r</a:t>
              </a:r>
              <a:r>
                <a:rPr lang="en-US" sz="2353" dirty="0">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w</a:t>
              </a:r>
              <a:r>
                <a:rPr lang="en-US" sz="2353" dirty="0">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x</a:t>
              </a:r>
            </a:p>
          </p:txBody>
        </p:sp>
        <p:sp>
          <p:nvSpPr>
            <p:cNvPr id="9" name="TextBox 8"/>
            <p:cNvSpPr txBox="1"/>
            <p:nvPr/>
          </p:nvSpPr>
          <p:spPr>
            <a:xfrm>
              <a:off x="3885344" y="1023299"/>
              <a:ext cx="1670538"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GROUP</a:t>
              </a:r>
            </a:p>
          </p:txBody>
        </p:sp>
      </p:grpSp>
      <p:grpSp>
        <p:nvGrpSpPr>
          <p:cNvPr id="18" name="Group 17"/>
          <p:cNvGrpSpPr/>
          <p:nvPr/>
        </p:nvGrpSpPr>
        <p:grpSpPr>
          <a:xfrm>
            <a:off x="9176023" y="1113236"/>
            <a:ext cx="1810088" cy="1155395"/>
            <a:chOff x="6886453" y="982662"/>
            <a:chExt cx="1846384" cy="1178563"/>
          </a:xfrm>
        </p:grpSpPr>
        <p:sp>
          <p:nvSpPr>
            <p:cNvPr id="6" name="TextBox 5"/>
            <p:cNvSpPr txBox="1"/>
            <p:nvPr/>
          </p:nvSpPr>
          <p:spPr>
            <a:xfrm>
              <a:off x="6886453" y="1533361"/>
              <a:ext cx="1846384" cy="627864"/>
            </a:xfrm>
            <a:prstGeom prst="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wrap="square" lIns="179285" tIns="143428" rIns="179285" bIns="143428" rtlCol="0" anchor="ctr">
              <a:spAutoFit/>
            </a:bodyPr>
            <a:lstStyle/>
            <a:p>
              <a:pPr algn="ctr">
                <a:lnSpc>
                  <a:spcPct val="90000"/>
                </a:lnSpc>
                <a:spcAft>
                  <a:spcPts val="588"/>
                </a:spcAft>
              </a:pPr>
              <a:r>
                <a:rPr lang="en-US" sz="2353" u="sng">
                  <a:gradFill>
                    <a:gsLst>
                      <a:gs pos="2917">
                        <a:schemeClr val="tx1"/>
                      </a:gs>
                      <a:gs pos="30000">
                        <a:schemeClr val="tx1"/>
                      </a:gs>
                    </a:gsLst>
                    <a:lin ang="5400000" scaled="0"/>
                  </a:gradFill>
                  <a:latin typeface="Consolas" panose="020B0609020204030204" pitchFamily="49" charset="0"/>
                </a:rPr>
                <a:t>_</a:t>
              </a:r>
              <a:r>
                <a:rPr lang="en-US" sz="2353">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_</a:t>
              </a:r>
              <a:r>
                <a:rPr lang="en-US" sz="2353" dirty="0">
                  <a:gradFill>
                    <a:gsLst>
                      <a:gs pos="2917">
                        <a:schemeClr val="tx1"/>
                      </a:gs>
                      <a:gs pos="30000">
                        <a:schemeClr val="tx1"/>
                      </a:gs>
                    </a:gsLst>
                    <a:lin ang="5400000" scaled="0"/>
                  </a:gradFill>
                  <a:latin typeface="Consolas" panose="020B0609020204030204" pitchFamily="49" charset="0"/>
                </a:rPr>
                <a:t> </a:t>
              </a:r>
              <a:r>
                <a:rPr lang="en-US" sz="2353" u="sng" dirty="0">
                  <a:gradFill>
                    <a:gsLst>
                      <a:gs pos="2917">
                        <a:schemeClr val="tx1"/>
                      </a:gs>
                      <a:gs pos="30000">
                        <a:schemeClr val="tx1"/>
                      </a:gs>
                    </a:gsLst>
                    <a:lin ang="5400000" scaled="0"/>
                  </a:gradFill>
                  <a:latin typeface="Consolas" panose="020B0609020204030204" pitchFamily="49" charset="0"/>
                </a:rPr>
                <a:t>_</a:t>
              </a:r>
            </a:p>
          </p:txBody>
        </p:sp>
        <p:sp>
          <p:nvSpPr>
            <p:cNvPr id="10" name="TextBox 9"/>
            <p:cNvSpPr txBox="1"/>
            <p:nvPr/>
          </p:nvSpPr>
          <p:spPr>
            <a:xfrm>
              <a:off x="6974376" y="982662"/>
              <a:ext cx="1670538" cy="627864"/>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OTHER</a:t>
              </a:r>
            </a:p>
          </p:txBody>
        </p:sp>
      </p:grpSp>
      <p:sp>
        <p:nvSpPr>
          <p:cNvPr id="11" name="TextBox 10"/>
          <p:cNvSpPr txBox="1"/>
          <p:nvPr/>
        </p:nvSpPr>
        <p:spPr>
          <a:xfrm>
            <a:off x="140508" y="2407362"/>
            <a:ext cx="3693757" cy="1690041"/>
          </a:xfrm>
          <a:prstGeom prst="rect">
            <a:avLst/>
          </a:prstGeom>
          <a:solidFill>
            <a:schemeClr val="bg2"/>
          </a:solidFill>
          <a:ln>
            <a:noFill/>
          </a:ln>
        </p:spPr>
        <p:txBody>
          <a:bodyPr wrap="square" lIns="179285" tIns="143428" rIns="179285" bIns="143428" rtlCol="0">
            <a:spAutoFit/>
          </a:bodyPr>
          <a:lstStyle/>
          <a:p>
            <a:pPr>
              <a:lnSpc>
                <a:spcPct val="90000"/>
              </a:lnSpc>
              <a:spcAft>
                <a:spcPts val="588"/>
              </a:spcAft>
            </a:pPr>
            <a:r>
              <a:rPr lang="en-US" dirty="0">
                <a:gradFill>
                  <a:gsLst>
                    <a:gs pos="2917">
                      <a:schemeClr val="tx1"/>
                    </a:gs>
                    <a:gs pos="30000">
                      <a:schemeClr val="tx1"/>
                    </a:gs>
                  </a:gsLst>
                  <a:lin ang="5400000" scaled="0"/>
                </a:gradFill>
                <a:latin typeface="+mj-lt"/>
              </a:rPr>
              <a:t>Owner SID is set on the ACE when object is created</a:t>
            </a:r>
          </a:p>
          <a:p>
            <a:pPr>
              <a:lnSpc>
                <a:spcPct val="90000"/>
              </a:lnSpc>
              <a:spcAft>
                <a:spcPts val="588"/>
              </a:spcAft>
            </a:pPr>
            <a:endParaRPr lang="en-US" dirty="0">
              <a:gradFill>
                <a:gsLst>
                  <a:gs pos="2917">
                    <a:schemeClr val="tx1"/>
                  </a:gs>
                  <a:gs pos="30000">
                    <a:schemeClr val="tx1"/>
                  </a:gs>
                </a:gsLst>
                <a:lin ang="5400000" scaled="0"/>
              </a:gradFill>
              <a:latin typeface="+mj-lt"/>
            </a:endParaRPr>
          </a:p>
          <a:p>
            <a:pPr>
              <a:lnSpc>
                <a:spcPct val="90000"/>
              </a:lnSpc>
              <a:spcAft>
                <a:spcPts val="588"/>
              </a:spcAft>
            </a:pPr>
            <a:r>
              <a:rPr lang="en-US" dirty="0">
                <a:gradFill>
                  <a:gsLst>
                    <a:gs pos="2917">
                      <a:schemeClr val="tx1"/>
                    </a:gs>
                    <a:gs pos="30000">
                      <a:schemeClr val="tx1"/>
                    </a:gs>
                  </a:gsLst>
                  <a:lin ang="5400000" scaled="0"/>
                </a:gradFill>
                <a:latin typeface="+mj-lt"/>
              </a:rPr>
              <a:t>Permissions apply if caller’s SID matches the object’s owner ID</a:t>
            </a:r>
          </a:p>
        </p:txBody>
      </p:sp>
      <p:cxnSp>
        <p:nvCxnSpPr>
          <p:cNvPr id="7" name="Straight Connector 6"/>
          <p:cNvCxnSpPr/>
          <p:nvPr/>
        </p:nvCxnSpPr>
        <p:spPr>
          <a:xfrm>
            <a:off x="4004342" y="1684941"/>
            <a:ext cx="0" cy="39959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112956" y="1684940"/>
            <a:ext cx="0" cy="39959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53745" y="2401076"/>
            <a:ext cx="3704377" cy="3279765"/>
          </a:xfrm>
          <a:prstGeom prst="rect">
            <a:avLst/>
          </a:prstGeom>
          <a:solidFill>
            <a:schemeClr val="bg2"/>
          </a:solidFill>
          <a:ln>
            <a:noFill/>
          </a:ln>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sz="1765" dirty="0">
                <a:latin typeface="+mj-lt"/>
              </a:rPr>
              <a:t>Primary Group SID is set on the ACE based on the Primary Group of the owner</a:t>
            </a:r>
          </a:p>
          <a:p>
            <a:endParaRPr lang="en-US" sz="1765" dirty="0">
              <a:latin typeface="+mj-lt"/>
            </a:endParaRPr>
          </a:p>
          <a:p>
            <a:r>
              <a:rPr lang="en-US" sz="1765" dirty="0">
                <a:latin typeface="+mj-lt"/>
              </a:rPr>
              <a:t>Permissions apply if the caller is a member of the Primary Group</a:t>
            </a:r>
          </a:p>
          <a:p>
            <a:endParaRPr lang="en-US" sz="1765" dirty="0">
              <a:latin typeface="+mj-lt"/>
            </a:endParaRPr>
          </a:p>
          <a:p>
            <a:r>
              <a:rPr lang="en-US" sz="1765" dirty="0">
                <a:latin typeface="+mj-lt"/>
              </a:rPr>
              <a:t>Primary Group is a POSIX concept with no Azure equivalent. In ADLS, admin can pick a group to always be the ‘primary’ group. </a:t>
            </a:r>
          </a:p>
        </p:txBody>
      </p:sp>
      <p:sp>
        <p:nvSpPr>
          <p:cNvPr id="20" name="TextBox 19"/>
          <p:cNvSpPr txBox="1"/>
          <p:nvPr/>
        </p:nvSpPr>
        <p:spPr>
          <a:xfrm>
            <a:off x="8289252" y="2397415"/>
            <a:ext cx="3704377" cy="778454"/>
          </a:xfrm>
          <a:prstGeom prst="rect">
            <a:avLst/>
          </a:prstGeom>
          <a:solidFill>
            <a:schemeClr val="bg2"/>
          </a:solidFill>
          <a:ln>
            <a:noFill/>
          </a:ln>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r>
              <a:rPr lang="en-US" sz="1765" dirty="0">
                <a:latin typeface="+mj-lt"/>
              </a:rPr>
              <a:t>Permissions apply to all other callers from the same AAD Tenant</a:t>
            </a:r>
          </a:p>
        </p:txBody>
      </p:sp>
      <p:sp>
        <p:nvSpPr>
          <p:cNvPr id="30" name="TextBox 29"/>
          <p:cNvSpPr txBox="1"/>
          <p:nvPr/>
        </p:nvSpPr>
        <p:spPr>
          <a:xfrm>
            <a:off x="140507" y="5373209"/>
            <a:ext cx="3758402" cy="1363798"/>
          </a:xfrm>
          <a:prstGeom prst="rect">
            <a:avLst/>
          </a:prstGeom>
          <a:solidFill>
            <a:schemeClr val="accent6"/>
          </a:solidFill>
          <a:ln>
            <a:noFill/>
          </a:ln>
        </p:spPr>
        <p:txBody>
          <a:bodyPr wrap="square" lIns="179285" tIns="143428" rIns="179285" bIns="143428" rtlCol="0">
            <a:spAutoFit/>
          </a:bodyPr>
          <a:lstStyle/>
          <a:p>
            <a:pPr>
              <a:lnSpc>
                <a:spcPct val="90000"/>
              </a:lnSpc>
              <a:spcAft>
                <a:spcPts val="588"/>
              </a:spcAft>
            </a:pPr>
            <a:r>
              <a:rPr lang="en-US" b="1" dirty="0">
                <a:gradFill>
                  <a:gsLst>
                    <a:gs pos="2917">
                      <a:schemeClr val="tx1"/>
                    </a:gs>
                    <a:gs pos="30000">
                      <a:schemeClr val="tx1"/>
                    </a:gs>
                  </a:gsLst>
                  <a:lin ang="5400000" scaled="0"/>
                </a:gradFill>
              </a:rPr>
              <a:t>Custom Access:</a:t>
            </a:r>
          </a:p>
          <a:p>
            <a:pPr>
              <a:lnSpc>
                <a:spcPct val="90000"/>
              </a:lnSpc>
              <a:spcAft>
                <a:spcPts val="588"/>
              </a:spcAft>
            </a:pPr>
            <a:r>
              <a:rPr lang="en-US" dirty="0">
                <a:gradFill>
                  <a:gsLst>
                    <a:gs pos="2917">
                      <a:schemeClr val="tx1"/>
                    </a:gs>
                    <a:gs pos="30000">
                      <a:schemeClr val="tx1"/>
                    </a:gs>
                  </a:gsLst>
                  <a:lin ang="5400000" scaled="0"/>
                </a:gradFill>
              </a:rPr>
              <a:t>Use extended ACEs when you need to give permissions to a specific user or security group</a:t>
            </a:r>
          </a:p>
        </p:txBody>
      </p:sp>
    </p:spTree>
    <p:extLst>
      <p:ext uri="{BB962C8B-B14F-4D97-AF65-F5344CB8AC3E}">
        <p14:creationId xmlns:p14="http://schemas.microsoft.com/office/powerpoint/2010/main" val="206326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88843"/>
            <a:ext cx="11130606" cy="852804"/>
          </a:xfrm>
        </p:spPr>
        <p:txBody>
          <a:bodyPr/>
          <a:lstStyle/>
          <a:p>
            <a:r>
              <a:rPr lang="en-US" dirty="0">
                <a:solidFill>
                  <a:srgbClr val="0070C0"/>
                </a:solidFill>
              </a:rPr>
              <a:t>ADLS Encryption at Rest</a:t>
            </a:r>
          </a:p>
        </p:txBody>
      </p:sp>
      <p:grpSp>
        <p:nvGrpSpPr>
          <p:cNvPr id="5" name="Group 4"/>
          <p:cNvGrpSpPr/>
          <p:nvPr/>
        </p:nvGrpSpPr>
        <p:grpSpPr>
          <a:xfrm>
            <a:off x="493345" y="3653106"/>
            <a:ext cx="10906502" cy="3023298"/>
            <a:chOff x="503237" y="3594226"/>
            <a:chExt cx="11125200" cy="3083921"/>
          </a:xfrm>
          <a:solidFill>
            <a:schemeClr val="accent2"/>
          </a:solidFill>
        </p:grpSpPr>
        <p:pic>
          <p:nvPicPr>
            <p:cNvPr id="6" name="Picture 5" descr="... in a Cloud World – Part 1 (Azure Key Vault) | Palladium Consult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4269232"/>
              <a:ext cx="1130936" cy="1048001"/>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7" name="TextBox 6"/>
            <p:cNvSpPr txBox="1"/>
            <p:nvPr/>
          </p:nvSpPr>
          <p:spPr>
            <a:xfrm>
              <a:off x="1874837" y="3594226"/>
              <a:ext cx="9753600" cy="3083921"/>
            </a:xfrm>
            <a:prstGeom prst="rect">
              <a:avLst/>
            </a:prstGeom>
            <a:solidFill>
              <a:srgbClr val="7030A0"/>
            </a:solidFill>
          </p:spPr>
          <p:txBody>
            <a:bodyPr wrap="square" lIns="179285" tIns="143428" rIns="179285" bIns="143428" rtlCol="0">
              <a:spAutoFit/>
            </a:bodyPr>
            <a:lstStyle/>
            <a:p>
              <a:pPr defTabSz="914367" eaLnBrk="1" fontAlgn="auto" hangingPunct="1">
                <a:lnSpc>
                  <a:spcPct val="90000"/>
                </a:lnSpc>
                <a:spcBef>
                  <a:spcPts val="0"/>
                </a:spcBef>
                <a:spcAft>
                  <a:spcPts val="588"/>
                </a:spcAft>
                <a:defRPr/>
              </a:pPr>
              <a:r>
                <a:rPr lang="en-US" sz="2353" dirty="0">
                  <a:gradFill>
                    <a:gsLst>
                      <a:gs pos="2917">
                        <a:srgbClr val="FFFFFF"/>
                      </a:gs>
                      <a:gs pos="30000">
                        <a:srgbClr val="FFFFFF"/>
                      </a:gs>
                    </a:gsLst>
                    <a:lin ang="5400000" scaled="0"/>
                  </a:gradFill>
                  <a:latin typeface="Segoe UI"/>
                </a:rPr>
                <a:t>I</a:t>
              </a:r>
              <a:r>
                <a:rPr lang="en-US" sz="2353" dirty="0" err="1">
                  <a:gradFill>
                    <a:gsLst>
                      <a:gs pos="2917">
                        <a:srgbClr val="FFFFFF"/>
                      </a:gs>
                      <a:gs pos="30000">
                        <a:srgbClr val="FFFFFF"/>
                      </a:gs>
                    </a:gsLst>
                    <a:lin ang="5400000" scaled="0"/>
                  </a:gradFill>
                  <a:latin typeface="Segoe UI"/>
                </a:rPr>
                <a:t>ntegrated</a:t>
              </a:r>
              <a:r>
                <a:rPr lang="en-US" sz="2353" dirty="0">
                  <a:gradFill>
                    <a:gsLst>
                      <a:gs pos="2917">
                        <a:srgbClr val="FFFFFF"/>
                      </a:gs>
                      <a:gs pos="30000">
                        <a:srgbClr val="FFFFFF"/>
                      </a:gs>
                    </a:gsLst>
                    <a:lin ang="5400000" scaled="0"/>
                  </a:gradFill>
                  <a:latin typeface="Segoe UI"/>
                </a:rPr>
                <a:t> with Azure Key Vault</a:t>
              </a:r>
            </a:p>
            <a:p>
              <a:pPr marL="336145" indent="-336145" defTabSz="914367" eaLnBrk="1" fontAlgn="auto" hangingPunct="1">
                <a:lnSpc>
                  <a:spcPct val="90000"/>
                </a:lnSpc>
                <a:spcBef>
                  <a:spcPts val="0"/>
                </a:spcBef>
                <a:spcAft>
                  <a:spcPts val="588"/>
                </a:spcAft>
                <a:buFont typeface="Arial" panose="020B0604020202020204" pitchFamily="34" charset="0"/>
                <a:buChar char="•"/>
                <a:defRPr/>
              </a:pPr>
              <a:endParaRPr lang="en-US" sz="2353" dirty="0">
                <a:gradFill>
                  <a:gsLst>
                    <a:gs pos="2917">
                      <a:srgbClr val="FFFFFF"/>
                    </a:gs>
                    <a:gs pos="30000">
                      <a:srgbClr val="FFFFFF"/>
                    </a:gs>
                  </a:gsLst>
                  <a:lin ang="5400000" scaled="0"/>
                </a:gradFill>
                <a:latin typeface="Segoe UI"/>
              </a:endParaRPr>
            </a:p>
            <a:p>
              <a:pPr defTabSz="914367" eaLnBrk="1" fontAlgn="auto" hangingPunct="1">
                <a:lnSpc>
                  <a:spcPct val="90000"/>
                </a:lnSpc>
                <a:spcBef>
                  <a:spcPts val="0"/>
                </a:spcBef>
                <a:spcAft>
                  <a:spcPts val="588"/>
                </a:spcAft>
                <a:defRPr/>
              </a:pPr>
              <a:r>
                <a:rPr lang="en-US" sz="2353" dirty="0">
                  <a:gradFill>
                    <a:gsLst>
                      <a:gs pos="2917">
                        <a:srgbClr val="FFFFFF"/>
                      </a:gs>
                      <a:gs pos="30000">
                        <a:srgbClr val="FFFFFF"/>
                      </a:gs>
                    </a:gsLst>
                    <a:lin ang="5400000" scaled="0"/>
                  </a:gradFill>
                  <a:latin typeface="Segoe UI"/>
                </a:rPr>
                <a:t>Supported Scenarios:</a:t>
              </a:r>
            </a:p>
            <a:p>
              <a:pPr marL="336145" indent="-336145" defTabSz="914367" eaLnBrk="1" fontAlgn="auto" hangingPunct="1">
                <a:lnSpc>
                  <a:spcPct val="90000"/>
                </a:lnSpc>
                <a:spcBef>
                  <a:spcPts val="0"/>
                </a:spcBef>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Azure-managed keys</a:t>
              </a:r>
            </a:p>
            <a:p>
              <a:pPr lvl="1">
                <a:lnSpc>
                  <a:spcPct val="90000"/>
                </a:lnSpc>
                <a:spcAft>
                  <a:spcPts val="588"/>
                </a:spcAft>
                <a:defRPr/>
              </a:pPr>
              <a:r>
                <a:rPr lang="en-US" sz="2353" dirty="0">
                  <a:gradFill>
                    <a:gsLst>
                      <a:gs pos="2917">
                        <a:srgbClr val="FFFFFF"/>
                      </a:gs>
                      <a:gs pos="30000">
                        <a:srgbClr val="FFFFFF"/>
                      </a:gs>
                    </a:gsLst>
                    <a:lin ang="5400000" scaled="0"/>
                  </a:gradFill>
                  <a:latin typeface="Segoe UI"/>
                </a:rPr>
                <a:t>ADLS to provision and manage keys</a:t>
              </a:r>
            </a:p>
            <a:p>
              <a:pPr marL="336145" indent="-336145" defTabSz="914367" eaLnBrk="1" fontAlgn="auto" hangingPunct="1">
                <a:lnSpc>
                  <a:spcPct val="90000"/>
                </a:lnSpc>
                <a:spcBef>
                  <a:spcPts val="0"/>
                </a:spcBef>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BYOK</a:t>
              </a:r>
            </a:p>
            <a:p>
              <a:pPr lvl="1">
                <a:lnSpc>
                  <a:spcPct val="90000"/>
                </a:lnSpc>
                <a:spcAft>
                  <a:spcPts val="588"/>
                </a:spcAft>
                <a:defRPr/>
              </a:pPr>
              <a:r>
                <a:rPr lang="en-US" sz="2353" dirty="0">
                  <a:gradFill>
                    <a:gsLst>
                      <a:gs pos="2917">
                        <a:srgbClr val="FFFFFF"/>
                      </a:gs>
                      <a:gs pos="30000">
                        <a:srgbClr val="FFFFFF"/>
                      </a:gs>
                    </a:gsLst>
                    <a:lin ang="5400000" scaled="0"/>
                  </a:gradFill>
                  <a:latin typeface="Segoe UI"/>
                </a:rPr>
                <a:t>P</a:t>
              </a:r>
              <a:r>
                <a:rPr lang="en-US" sz="2353" dirty="0" err="1">
                  <a:gradFill>
                    <a:gsLst>
                      <a:gs pos="2917">
                        <a:srgbClr val="FFFFFF"/>
                      </a:gs>
                      <a:gs pos="30000">
                        <a:srgbClr val="FFFFFF"/>
                      </a:gs>
                    </a:gsLst>
                    <a:lin ang="5400000" scaled="0"/>
                  </a:gradFill>
                  <a:latin typeface="Segoe UI"/>
                </a:rPr>
                <a:t>rovision</a:t>
              </a:r>
              <a:r>
                <a:rPr lang="en-US" sz="2353" dirty="0">
                  <a:gradFill>
                    <a:gsLst>
                      <a:gs pos="2917">
                        <a:srgbClr val="FFFFFF"/>
                      </a:gs>
                      <a:gs pos="30000">
                        <a:srgbClr val="FFFFFF"/>
                      </a:gs>
                    </a:gsLst>
                    <a:lin ang="5400000" scaled="0"/>
                  </a:gradFill>
                  <a:latin typeface="Segoe UI"/>
                </a:rPr>
                <a:t> and manage their own keys in AKV</a:t>
              </a:r>
            </a:p>
          </p:txBody>
        </p:sp>
      </p:grpSp>
      <p:grpSp>
        <p:nvGrpSpPr>
          <p:cNvPr id="3" name="Group 2"/>
          <p:cNvGrpSpPr/>
          <p:nvPr/>
        </p:nvGrpSpPr>
        <p:grpSpPr>
          <a:xfrm>
            <a:off x="355627" y="1262641"/>
            <a:ext cx="11044220" cy="1819410"/>
            <a:chOff x="362757" y="-1760538"/>
            <a:chExt cx="11341880" cy="1855893"/>
          </a:xfrm>
        </p:grpSpPr>
        <p:pic>
          <p:nvPicPr>
            <p:cNvPr id="9" name="Picture 8" descr="Encrypted document gold by saparvia - Document icon from the Tango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57" y="-1379538"/>
              <a:ext cx="1359680" cy="1142999"/>
            </a:xfrm>
            <a:prstGeom prst="rect">
              <a:avLst/>
            </a:prstGeom>
          </p:spPr>
        </p:pic>
        <p:sp>
          <p:nvSpPr>
            <p:cNvPr id="11" name="TextBox 10"/>
            <p:cNvSpPr txBox="1"/>
            <p:nvPr/>
          </p:nvSpPr>
          <p:spPr>
            <a:xfrm>
              <a:off x="1874836" y="-1760538"/>
              <a:ext cx="9829801" cy="1855893"/>
            </a:xfrm>
            <a:prstGeom prst="rect">
              <a:avLst/>
            </a:prstGeom>
            <a:solidFill>
              <a:schemeClr val="accent5">
                <a:lumMod val="75000"/>
              </a:schemeClr>
            </a:solidFill>
          </p:spPr>
          <p:txBody>
            <a:bodyPr wrap="square" lIns="179285" tIns="143428" rIns="179285" bIns="143428" rtlCol="0">
              <a:spAutoFit/>
            </a:bodyPr>
            <a:lstStyle/>
            <a:p>
              <a:pPr marL="336145" indent="-336145" defTabSz="914367" eaLnBrk="1" fontAlgn="auto" hangingPunct="1">
                <a:lnSpc>
                  <a:spcPct val="90000"/>
                </a:lnSpc>
                <a:spcBef>
                  <a:spcPts val="0"/>
                </a:spcBef>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T</a:t>
              </a:r>
              <a:r>
                <a:rPr lang="en-US" sz="2353" dirty="0" err="1">
                  <a:gradFill>
                    <a:gsLst>
                      <a:gs pos="2917">
                        <a:srgbClr val="FFFFFF"/>
                      </a:gs>
                      <a:gs pos="30000">
                        <a:srgbClr val="FFFFFF"/>
                      </a:gs>
                    </a:gsLst>
                    <a:lin ang="5400000" scaled="0"/>
                  </a:gradFill>
                  <a:latin typeface="Segoe UI"/>
                </a:rPr>
                <a:t>ransparent</a:t>
              </a:r>
              <a:r>
                <a:rPr lang="en-US" sz="2353" dirty="0">
                  <a:gradFill>
                    <a:gsLst>
                      <a:gs pos="2917">
                        <a:srgbClr val="FFFFFF"/>
                      </a:gs>
                      <a:gs pos="30000">
                        <a:srgbClr val="FFFFFF"/>
                      </a:gs>
                    </a:gsLst>
                    <a:lin ang="5400000" scaled="0"/>
                  </a:gradFill>
                  <a:latin typeface="Segoe UI"/>
                </a:rPr>
                <a:t>, server-side. </a:t>
              </a:r>
            </a:p>
            <a:p>
              <a:pPr lvl="1">
                <a:lnSpc>
                  <a:spcPct val="90000"/>
                </a:lnSpc>
                <a:spcAft>
                  <a:spcPts val="588"/>
                </a:spcAft>
                <a:defRPr/>
              </a:pPr>
              <a:r>
                <a:rPr lang="en-US" sz="2353" dirty="0">
                  <a:gradFill>
                    <a:gsLst>
                      <a:gs pos="2917">
                        <a:srgbClr val="FFFFFF"/>
                      </a:gs>
                      <a:gs pos="30000">
                        <a:srgbClr val="FFFFFF"/>
                      </a:gs>
                    </a:gsLst>
                    <a:lin ang="5400000" scaled="0"/>
                  </a:gradFill>
                  <a:latin typeface="Segoe UI"/>
                </a:rPr>
                <a:t>No client side changes are required.</a:t>
              </a:r>
            </a:p>
            <a:p>
              <a:pPr marL="336145" indent="-336145" defTabSz="914367" eaLnBrk="1" fontAlgn="auto" hangingPunct="1">
                <a:lnSpc>
                  <a:spcPct val="90000"/>
                </a:lnSpc>
                <a:spcBef>
                  <a:spcPts val="0"/>
                </a:spcBef>
                <a:spcAft>
                  <a:spcPts val="588"/>
                </a:spcAft>
                <a:buFont typeface="Arial" panose="020B0604020202020204" pitchFamily="34" charset="0"/>
                <a:buChar char="•"/>
                <a:defRPr/>
              </a:pPr>
              <a:endParaRPr lang="en-US" sz="2353" dirty="0">
                <a:gradFill>
                  <a:gsLst>
                    <a:gs pos="2917">
                      <a:srgbClr val="FFFFFF"/>
                    </a:gs>
                    <a:gs pos="30000">
                      <a:srgbClr val="FFFFFF"/>
                    </a:gs>
                  </a:gsLst>
                  <a:lin ang="5400000" scaled="0"/>
                </a:gradFill>
                <a:latin typeface="Segoe UI"/>
              </a:endParaRPr>
            </a:p>
            <a:p>
              <a:pPr marL="336145" indent="-336145" defTabSz="914367" eaLnBrk="1" fontAlgn="auto" hangingPunct="1">
                <a:lnSpc>
                  <a:spcPct val="90000"/>
                </a:lnSpc>
                <a:spcBef>
                  <a:spcPts val="0"/>
                </a:spcBef>
                <a:spcAft>
                  <a:spcPts val="588"/>
                </a:spcAft>
                <a:buFont typeface="Arial" panose="020B0604020202020204" pitchFamily="34" charset="0"/>
                <a:buChar char="•"/>
                <a:defRPr/>
              </a:pPr>
              <a:r>
                <a:rPr lang="en-US" sz="2353" dirty="0">
                  <a:gradFill>
                    <a:gsLst>
                      <a:gs pos="2917">
                        <a:srgbClr val="FFFFFF"/>
                      </a:gs>
                      <a:gs pos="30000">
                        <a:srgbClr val="FFFFFF"/>
                      </a:gs>
                    </a:gsLst>
                    <a:lin ang="5400000" scaled="0"/>
                  </a:gradFill>
                  <a:latin typeface="Segoe UI"/>
                </a:rPr>
                <a:t>Supported at Files &amp; Folder level</a:t>
              </a:r>
            </a:p>
          </p:txBody>
        </p:sp>
      </p:grpSp>
      <p:cxnSp>
        <p:nvCxnSpPr>
          <p:cNvPr id="13" name="Straight Connector 12"/>
          <p:cNvCxnSpPr/>
          <p:nvPr/>
        </p:nvCxnSpPr>
        <p:spPr>
          <a:xfrm>
            <a:off x="717451" y="3429000"/>
            <a:ext cx="108318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516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18682" y="1358680"/>
            <a:ext cx="11503172" cy="5118289"/>
          </a:xfrm>
          <a:prstGeom prst="rect">
            <a:avLst/>
          </a:prstGeom>
          <a:solidFill>
            <a:schemeClr val="accent5">
              <a:lumMod val="60000"/>
              <a:lumOff val="40000"/>
            </a:schemeClr>
          </a:solidFill>
          <a:ln w="3175">
            <a:solidFill>
              <a:schemeClr val="accent5">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867"/>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92713" y="137381"/>
            <a:ext cx="10515600" cy="1325563"/>
          </a:xfrm>
        </p:spPr>
        <p:txBody>
          <a:bodyPr/>
          <a:lstStyle/>
          <a:p>
            <a:r>
              <a:rPr lang="en-US" dirty="0">
                <a:solidFill>
                  <a:srgbClr val="0070C0"/>
                </a:solidFill>
              </a:rPr>
              <a:t>ADLS Language Support</a:t>
            </a:r>
          </a:p>
        </p:txBody>
      </p:sp>
      <p:grpSp>
        <p:nvGrpSpPr>
          <p:cNvPr id="28" name="Group 27"/>
          <p:cNvGrpSpPr/>
          <p:nvPr/>
        </p:nvGrpSpPr>
        <p:grpSpPr>
          <a:xfrm>
            <a:off x="2766927" y="2555407"/>
            <a:ext cx="5223898" cy="2733286"/>
            <a:chOff x="2821445" y="2605899"/>
            <a:chExt cx="5330161" cy="2788885"/>
          </a:xfrm>
        </p:grpSpPr>
        <p:sp>
          <p:nvSpPr>
            <p:cNvPr id="22" name="TextBox 16"/>
            <p:cNvSpPr txBox="1"/>
            <p:nvPr/>
          </p:nvSpPr>
          <p:spPr>
            <a:xfrm>
              <a:off x="7138668" y="2605899"/>
              <a:ext cx="1012938" cy="569420"/>
            </a:xfrm>
            <a:prstGeom prst="rect">
              <a:avLst/>
            </a:prstGeom>
            <a:noFill/>
          </p:spPr>
          <p:txBody>
            <a:bodyPr wrap="square" rtlCol="0">
              <a:spAutoFit/>
            </a:bodyPr>
            <a:lstStyle/>
            <a:p>
              <a:pPr algn="ctr"/>
              <a:r>
                <a:rPr lang="en-US" sz="1961" b="1" dirty="0">
                  <a:solidFill>
                    <a:schemeClr val="bg1"/>
                  </a:solidFill>
                  <a:latin typeface="Segoe WP Light" panose="020B0502040204020203" pitchFamily="34" charset="0"/>
                  <a:cs typeface="Segoe WP Light" panose="020B0502040204020203" pitchFamily="34" charset="0"/>
                </a:rPr>
                <a:t>Java</a:t>
              </a:r>
              <a:r>
                <a:rPr lang="en-US" sz="1961" b="1" dirty="0">
                  <a:latin typeface="Segoe WP Light" panose="020B0502040204020203" pitchFamily="34" charset="0"/>
                  <a:cs typeface="Segoe WP Light" panose="020B0502040204020203" pitchFamily="34" charset="0"/>
                </a:rPr>
                <a:t> </a:t>
              </a:r>
              <a:r>
                <a:rPr lang="en-US" sz="1077" b="1" dirty="0">
                  <a:latin typeface="Segoe WP Light" panose="020B0502040204020203" pitchFamily="34" charset="0"/>
                  <a:cs typeface="Segoe WP Light" panose="020B0502040204020203" pitchFamily="34" charset="0"/>
                </a:rPr>
                <a:t>Developer</a:t>
              </a:r>
            </a:p>
          </p:txBody>
        </p:sp>
        <p:sp>
          <p:nvSpPr>
            <p:cNvPr id="23" name="Rectangle 23"/>
            <p:cNvSpPr/>
            <p:nvPr/>
          </p:nvSpPr>
          <p:spPr>
            <a:xfrm>
              <a:off x="2821445" y="3965292"/>
              <a:ext cx="1550275" cy="504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1" dirty="0"/>
                <a:t>.NET SDK</a:t>
              </a:r>
            </a:p>
          </p:txBody>
        </p:sp>
        <p:pic>
          <p:nvPicPr>
            <p:cNvPr id="30"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57" y="5003328"/>
              <a:ext cx="391456" cy="391456"/>
            </a:xfrm>
            <a:prstGeom prst="rect">
              <a:avLst/>
            </a:prstGeom>
          </p:spPr>
        </p:pic>
      </p:grpSp>
      <p:grpSp>
        <p:nvGrpSpPr>
          <p:cNvPr id="35" name="Group 34"/>
          <p:cNvGrpSpPr/>
          <p:nvPr/>
        </p:nvGrpSpPr>
        <p:grpSpPr>
          <a:xfrm>
            <a:off x="2766927" y="2529882"/>
            <a:ext cx="3486668" cy="2731464"/>
            <a:chOff x="2821443" y="2579855"/>
            <a:chExt cx="3557593" cy="2787026"/>
          </a:xfrm>
        </p:grpSpPr>
        <p:sp>
          <p:nvSpPr>
            <p:cNvPr id="43" name="TextBox 13"/>
            <p:cNvSpPr txBox="1"/>
            <p:nvPr/>
          </p:nvSpPr>
          <p:spPr>
            <a:xfrm>
              <a:off x="2821443" y="2579855"/>
              <a:ext cx="1550274" cy="869716"/>
            </a:xfrm>
            <a:prstGeom prst="rect">
              <a:avLst/>
            </a:prstGeom>
            <a:noFill/>
          </p:spPr>
          <p:txBody>
            <a:bodyPr wrap="square" rtlCol="0">
              <a:spAutoFit/>
            </a:bodyPr>
            <a:lstStyle/>
            <a:p>
              <a:pPr algn="ctr"/>
              <a:r>
                <a:rPr lang="en-US" sz="1961" b="1" dirty="0">
                  <a:solidFill>
                    <a:schemeClr val="bg1"/>
                  </a:solidFill>
                  <a:latin typeface="Segoe WP Light" panose="020B0502040204020203" pitchFamily="34" charset="0"/>
                  <a:cs typeface="Segoe WP Light" panose="020B0502040204020203" pitchFamily="34" charset="0"/>
                </a:rPr>
                <a:t>.NET Languages</a:t>
              </a:r>
            </a:p>
            <a:p>
              <a:pPr algn="ctr"/>
              <a:r>
                <a:rPr lang="en-US" sz="1029" b="1" dirty="0">
                  <a:solidFill>
                    <a:schemeClr val="bg1"/>
                  </a:solidFill>
                  <a:latin typeface="Segoe WP Light" panose="020B0502040204020203" pitchFamily="34" charset="0"/>
                  <a:cs typeface="Segoe WP Light" panose="020B0502040204020203" pitchFamily="34" charset="0"/>
                </a:rPr>
                <a:t>C#, …</a:t>
              </a:r>
            </a:p>
          </p:txBody>
        </p:sp>
        <p:sp>
          <p:nvSpPr>
            <p:cNvPr id="44" name="Rectangle 24"/>
            <p:cNvSpPr/>
            <p:nvPr/>
          </p:nvSpPr>
          <p:spPr>
            <a:xfrm>
              <a:off x="4828761" y="3965291"/>
              <a:ext cx="1550275" cy="5042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1" dirty="0"/>
                <a:t>Node.JS SDK</a:t>
              </a:r>
            </a:p>
          </p:txBody>
        </p:sp>
        <p:pic>
          <p:nvPicPr>
            <p:cNvPr id="48"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3918" y="4975425"/>
              <a:ext cx="391456" cy="391456"/>
            </a:xfrm>
            <a:prstGeom prst="rect">
              <a:avLst/>
            </a:prstGeom>
          </p:spPr>
        </p:pic>
      </p:grpSp>
      <p:grpSp>
        <p:nvGrpSpPr>
          <p:cNvPr id="37" name="Group 36"/>
          <p:cNvGrpSpPr/>
          <p:nvPr/>
        </p:nvGrpSpPr>
        <p:grpSpPr>
          <a:xfrm>
            <a:off x="6803660" y="3886236"/>
            <a:ext cx="1519368" cy="1311238"/>
            <a:chOff x="6940290" y="3963797"/>
            <a:chExt cx="1550275" cy="1336792"/>
          </a:xfrm>
        </p:grpSpPr>
        <p:sp>
          <p:nvSpPr>
            <p:cNvPr id="49" name="Rectangle 25"/>
            <p:cNvSpPr/>
            <p:nvPr/>
          </p:nvSpPr>
          <p:spPr>
            <a:xfrm>
              <a:off x="6940290" y="3963797"/>
              <a:ext cx="1550275" cy="5053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1" dirty="0" err="1"/>
                <a:t>WebHDFS</a:t>
              </a:r>
              <a:r>
                <a:rPr lang="en-US" sz="1371" dirty="0"/>
                <a:t> Client</a:t>
              </a:r>
            </a:p>
          </p:txBody>
        </p:sp>
        <p:pic>
          <p:nvPicPr>
            <p:cNvPr id="54"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5136" y="4909133"/>
              <a:ext cx="391456" cy="391456"/>
            </a:xfrm>
            <a:prstGeom prst="rect">
              <a:avLst/>
            </a:prstGeom>
          </p:spPr>
        </p:pic>
      </p:grpSp>
      <p:cxnSp>
        <p:nvCxnSpPr>
          <p:cNvPr id="20" name="Straight Connector 35"/>
          <p:cNvCxnSpPr/>
          <p:nvPr/>
        </p:nvCxnSpPr>
        <p:spPr>
          <a:xfrm flipV="1">
            <a:off x="496170" y="5461716"/>
            <a:ext cx="11053081" cy="9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37"/>
          <p:cNvCxnSpPr/>
          <p:nvPr/>
        </p:nvCxnSpPr>
        <p:spPr>
          <a:xfrm flipH="1">
            <a:off x="2463621" y="1636150"/>
            <a:ext cx="20603" cy="471122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39"/>
          <p:cNvSpPr txBox="1"/>
          <p:nvPr/>
        </p:nvSpPr>
        <p:spPr>
          <a:xfrm>
            <a:off x="496171" y="4847938"/>
            <a:ext cx="1988056" cy="362197"/>
          </a:xfrm>
          <a:prstGeom prst="rect">
            <a:avLst/>
          </a:prstGeom>
          <a:noFill/>
        </p:spPr>
        <p:txBody>
          <a:bodyPr wrap="square" rtlCol="0">
            <a:spAutoFit/>
          </a:bodyPr>
          <a:lstStyle/>
          <a:p>
            <a:r>
              <a:rPr lang="en-US" sz="1766" dirty="0">
                <a:solidFill>
                  <a:schemeClr val="bg1"/>
                </a:solidFill>
              </a:rPr>
              <a:t>Data</a:t>
            </a:r>
            <a:r>
              <a:rPr lang="en-US" sz="1766" dirty="0"/>
              <a:t> </a:t>
            </a:r>
            <a:r>
              <a:rPr lang="en-US" sz="1766" dirty="0">
                <a:solidFill>
                  <a:schemeClr val="bg1"/>
                </a:solidFill>
              </a:rPr>
              <a:t>Operations</a:t>
            </a:r>
          </a:p>
        </p:txBody>
      </p:sp>
      <p:sp>
        <p:nvSpPr>
          <p:cNvPr id="56" name="TextBox 40"/>
          <p:cNvSpPr txBox="1"/>
          <p:nvPr/>
        </p:nvSpPr>
        <p:spPr>
          <a:xfrm>
            <a:off x="475568" y="5532942"/>
            <a:ext cx="2194074" cy="633876"/>
          </a:xfrm>
          <a:prstGeom prst="rect">
            <a:avLst/>
          </a:prstGeom>
          <a:noFill/>
        </p:spPr>
        <p:txBody>
          <a:bodyPr wrap="square" rtlCol="0">
            <a:spAutoFit/>
          </a:bodyPr>
          <a:lstStyle/>
          <a:p>
            <a:r>
              <a:rPr lang="en-US" sz="1766" dirty="0">
                <a:solidFill>
                  <a:schemeClr val="bg1"/>
                </a:solidFill>
              </a:rPr>
              <a:t>Management Operations</a:t>
            </a:r>
          </a:p>
        </p:txBody>
      </p:sp>
      <p:sp>
        <p:nvSpPr>
          <p:cNvPr id="57" name="TextBox 41"/>
          <p:cNvSpPr txBox="1"/>
          <p:nvPr/>
        </p:nvSpPr>
        <p:spPr>
          <a:xfrm>
            <a:off x="496171" y="2646788"/>
            <a:ext cx="1988056" cy="362197"/>
          </a:xfrm>
          <a:prstGeom prst="rect">
            <a:avLst/>
          </a:prstGeom>
          <a:noFill/>
        </p:spPr>
        <p:txBody>
          <a:bodyPr wrap="square" rtlCol="0">
            <a:spAutoFit/>
          </a:bodyPr>
          <a:lstStyle/>
          <a:p>
            <a:r>
              <a:rPr lang="en-US" sz="1766" dirty="0">
                <a:solidFill>
                  <a:schemeClr val="bg1"/>
                </a:solidFill>
              </a:rPr>
              <a:t>Language</a:t>
            </a:r>
          </a:p>
        </p:txBody>
      </p:sp>
      <p:pic>
        <p:nvPicPr>
          <p:cNvPr id="58"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624" y="5721769"/>
            <a:ext cx="383652" cy="383652"/>
          </a:xfrm>
          <a:prstGeom prst="rect">
            <a:avLst/>
          </a:prstGeom>
        </p:spPr>
      </p:pic>
      <p:pic>
        <p:nvPicPr>
          <p:cNvPr id="59"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8399" y="5672996"/>
            <a:ext cx="383652" cy="383652"/>
          </a:xfrm>
          <a:prstGeom prst="rect">
            <a:avLst/>
          </a:prstGeom>
        </p:spPr>
      </p:pic>
      <p:grpSp>
        <p:nvGrpSpPr>
          <p:cNvPr id="3" name="Group 2"/>
          <p:cNvGrpSpPr/>
          <p:nvPr/>
        </p:nvGrpSpPr>
        <p:grpSpPr>
          <a:xfrm>
            <a:off x="8561168" y="2457873"/>
            <a:ext cx="3137487" cy="3770693"/>
            <a:chOff x="8732837" y="2506662"/>
            <a:chExt cx="3200400" cy="3846303"/>
          </a:xfrm>
        </p:grpSpPr>
        <p:grpSp>
          <p:nvGrpSpPr>
            <p:cNvPr id="39" name="Group 38"/>
            <p:cNvGrpSpPr/>
            <p:nvPr/>
          </p:nvGrpSpPr>
          <p:grpSpPr>
            <a:xfrm>
              <a:off x="8733823" y="2699366"/>
              <a:ext cx="1475695" cy="3508244"/>
              <a:chOff x="9095928" y="2658936"/>
              <a:chExt cx="1476112" cy="3509239"/>
            </a:xfrm>
          </p:grpSpPr>
          <p:sp>
            <p:nvSpPr>
              <p:cNvPr id="6" name="TextBox 3"/>
              <p:cNvSpPr txBox="1"/>
              <p:nvPr/>
            </p:nvSpPr>
            <p:spPr>
              <a:xfrm>
                <a:off x="9095928" y="2658936"/>
                <a:ext cx="1476112" cy="569420"/>
              </a:xfrm>
              <a:prstGeom prst="rect">
                <a:avLst/>
              </a:prstGeom>
              <a:noFill/>
            </p:spPr>
            <p:txBody>
              <a:bodyPr wrap="square" rtlCol="0">
                <a:spAutoFit/>
              </a:bodyPr>
              <a:lstStyle/>
              <a:p>
                <a:pPr algn="ctr"/>
                <a:r>
                  <a:rPr lang="en-US" sz="1077" b="1" dirty="0">
                    <a:latin typeface="Segoe WP Light" panose="020B0502040204020203" pitchFamily="34" charset="0"/>
                    <a:cs typeface="Segoe WP Light" panose="020B0502040204020203" pitchFamily="34" charset="0"/>
                  </a:rPr>
                  <a:t>All </a:t>
                </a:r>
                <a:r>
                  <a:rPr lang="en-US" sz="1961" b="1" dirty="0">
                    <a:solidFill>
                      <a:schemeClr val="bg1"/>
                    </a:solidFill>
                    <a:latin typeface="+mj-lt"/>
                    <a:cs typeface="Segoe WP Light" panose="020B0502040204020203" pitchFamily="34" charset="0"/>
                  </a:rPr>
                  <a:t>Python</a:t>
                </a:r>
                <a:r>
                  <a:rPr lang="en-US" sz="1961" b="1" dirty="0">
                    <a:latin typeface="Segoe WP Light" panose="020B0502040204020203" pitchFamily="34" charset="0"/>
                    <a:cs typeface="Segoe WP Light" panose="020B0502040204020203" pitchFamily="34" charset="0"/>
                  </a:rPr>
                  <a:t> </a:t>
                </a:r>
                <a:r>
                  <a:rPr lang="en-US" sz="1077" b="1" dirty="0">
                    <a:latin typeface="Segoe WP Light" panose="020B0502040204020203" pitchFamily="34" charset="0"/>
                    <a:cs typeface="Segoe WP Light" panose="020B0502040204020203" pitchFamily="34" charset="0"/>
                  </a:rPr>
                  <a:t>Developers</a:t>
                </a:r>
              </a:p>
            </p:txBody>
          </p:sp>
          <p:sp>
            <p:nvSpPr>
              <p:cNvPr id="7" name="Rectangle 26"/>
              <p:cNvSpPr/>
              <p:nvPr/>
            </p:nvSpPr>
            <p:spPr>
              <a:xfrm>
                <a:off x="9175581" y="3928125"/>
                <a:ext cx="1367568" cy="5012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1" dirty="0"/>
                  <a:t>Python SDK</a:t>
                </a:r>
              </a:p>
            </p:txBody>
          </p:sp>
          <p:pic>
            <p:nvPicPr>
              <p:cNvPr id="8"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9122" y="4975425"/>
                <a:ext cx="391456" cy="391456"/>
              </a:xfrm>
              <a:prstGeom prst="rect">
                <a:avLst/>
              </a:prstGeom>
            </p:spPr>
          </p:pic>
          <p:pic>
            <p:nvPicPr>
              <p:cNvPr id="9"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4956" y="5776719"/>
                <a:ext cx="391456" cy="391456"/>
              </a:xfrm>
              <a:prstGeom prst="rect">
                <a:avLst/>
              </a:prstGeom>
            </p:spPr>
          </p:pic>
        </p:grpSp>
        <p:sp>
          <p:nvSpPr>
            <p:cNvPr id="12" name="TextBox 46"/>
            <p:cNvSpPr txBox="1"/>
            <p:nvPr/>
          </p:nvSpPr>
          <p:spPr>
            <a:xfrm>
              <a:off x="10717566" y="2668170"/>
              <a:ext cx="1012650" cy="569258"/>
            </a:xfrm>
            <a:prstGeom prst="rect">
              <a:avLst/>
            </a:prstGeom>
            <a:noFill/>
          </p:spPr>
          <p:txBody>
            <a:bodyPr wrap="square" rtlCol="0">
              <a:spAutoFit/>
            </a:bodyPr>
            <a:lstStyle/>
            <a:p>
              <a:pPr algn="ctr"/>
              <a:r>
                <a:rPr lang="en-US" sz="1961" b="1" dirty="0">
                  <a:solidFill>
                    <a:schemeClr val="bg1"/>
                  </a:solidFill>
                  <a:latin typeface="Segoe WP Light" panose="020B0502040204020203" pitchFamily="34" charset="0"/>
                  <a:cs typeface="Segoe WP Light" panose="020B0502040204020203" pitchFamily="34" charset="0"/>
                </a:rPr>
                <a:t>Java</a:t>
              </a:r>
              <a:r>
                <a:rPr lang="en-US" sz="1961" b="1" dirty="0">
                  <a:latin typeface="Segoe WP Light" panose="020B0502040204020203" pitchFamily="34" charset="0"/>
                  <a:cs typeface="Segoe WP Light" panose="020B0502040204020203" pitchFamily="34" charset="0"/>
                </a:rPr>
                <a:t> </a:t>
              </a:r>
              <a:r>
                <a:rPr lang="en-US" sz="1077" b="1" dirty="0">
                  <a:latin typeface="Segoe WP Light" panose="020B0502040204020203" pitchFamily="34" charset="0"/>
                  <a:cs typeface="Segoe WP Light" panose="020B0502040204020203" pitchFamily="34" charset="0"/>
                </a:rPr>
                <a:t>Developer</a:t>
              </a:r>
            </a:p>
          </p:txBody>
        </p:sp>
        <p:sp>
          <p:nvSpPr>
            <p:cNvPr id="15" name="Rectangle 49"/>
            <p:cNvSpPr/>
            <p:nvPr/>
          </p:nvSpPr>
          <p:spPr>
            <a:xfrm>
              <a:off x="10585781" y="3968193"/>
              <a:ext cx="1231304" cy="501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1" dirty="0"/>
                <a:t>Java SDK</a:t>
              </a:r>
            </a:p>
          </p:txBody>
        </p:sp>
        <p:pic>
          <p:nvPicPr>
            <p:cNvPr id="16"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047" y="4958297"/>
              <a:ext cx="391346" cy="391345"/>
            </a:xfrm>
            <a:prstGeom prst="rect">
              <a:avLst/>
            </a:prstGeom>
          </p:spPr>
        </p:pic>
        <p:pic>
          <p:nvPicPr>
            <p:cNvPr id="18"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7047" y="5832495"/>
              <a:ext cx="391346" cy="391345"/>
            </a:xfrm>
            <a:prstGeom prst="rect">
              <a:avLst/>
            </a:prstGeom>
          </p:spPr>
        </p:pic>
        <p:sp>
          <p:nvSpPr>
            <p:cNvPr id="19" name="Rectangle 12"/>
            <p:cNvSpPr/>
            <p:nvPr/>
          </p:nvSpPr>
          <p:spPr bwMode="auto">
            <a:xfrm>
              <a:off x="8732837" y="2506662"/>
              <a:ext cx="3200400" cy="3846303"/>
            </a:xfrm>
            <a:prstGeom prst="rect">
              <a:avLst/>
            </a:prstGeom>
            <a:noFill/>
            <a:ln w="28575">
              <a:solidFill>
                <a:srgbClr val="333333"/>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a:endParaRPr lang="en-US" sz="1961" dirty="0">
                <a:gradFill>
                  <a:gsLst>
                    <a:gs pos="0">
                      <a:srgbClr val="FFFFFF"/>
                    </a:gs>
                    <a:gs pos="100000">
                      <a:srgbClr val="FFFFFF"/>
                    </a:gs>
                  </a:gsLst>
                  <a:lin ang="5400000" scaled="0"/>
                </a:gradFill>
              </a:endParaRPr>
            </a:p>
          </p:txBody>
        </p:sp>
      </p:grpSp>
      <p:sp>
        <p:nvSpPr>
          <p:cNvPr id="60" name="TextBox 52"/>
          <p:cNvSpPr txBox="1"/>
          <p:nvPr/>
        </p:nvSpPr>
        <p:spPr>
          <a:xfrm>
            <a:off x="4665195" y="2493728"/>
            <a:ext cx="1281401" cy="693970"/>
          </a:xfrm>
          <a:prstGeom prst="rect">
            <a:avLst/>
          </a:prstGeom>
          <a:noFill/>
        </p:spPr>
        <p:txBody>
          <a:bodyPr wrap="square" rtlCol="0">
            <a:spAutoFit/>
          </a:bodyPr>
          <a:lstStyle/>
          <a:p>
            <a:pPr algn="ctr"/>
            <a:r>
              <a:rPr lang="en-US" sz="1961" b="1" dirty="0">
                <a:solidFill>
                  <a:schemeClr val="bg1"/>
                </a:solidFill>
                <a:latin typeface="Segoe WP Light" panose="020B0502040204020203" pitchFamily="34" charset="0"/>
                <a:cs typeface="Segoe WP Light" panose="020B0502040204020203" pitchFamily="34" charset="0"/>
              </a:rPr>
              <a:t>JavaScript</a:t>
            </a:r>
            <a:r>
              <a:rPr lang="en-US" sz="1961" b="1" dirty="0">
                <a:latin typeface="Segoe WP Light" panose="020B0502040204020203" pitchFamily="34" charset="0"/>
                <a:cs typeface="Segoe WP Light" panose="020B0502040204020203" pitchFamily="34" charset="0"/>
              </a:rPr>
              <a:t> De</a:t>
            </a:r>
            <a:r>
              <a:rPr lang="en-US" sz="1077" b="1" dirty="0">
                <a:latin typeface="Segoe WP Light" panose="020B0502040204020203" pitchFamily="34" charset="0"/>
                <a:cs typeface="Segoe WP Light" panose="020B0502040204020203" pitchFamily="34" charset="0"/>
              </a:rPr>
              <a:t>veloper</a:t>
            </a:r>
          </a:p>
        </p:txBody>
      </p:sp>
    </p:spTree>
    <p:extLst>
      <p:ext uri="{BB962C8B-B14F-4D97-AF65-F5344CB8AC3E}">
        <p14:creationId xmlns:p14="http://schemas.microsoft.com/office/powerpoint/2010/main" val="236427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125"/>
            <a:ext cx="10896600" cy="1325563"/>
          </a:xfrm>
        </p:spPr>
        <p:txBody>
          <a:bodyPr/>
          <a:lstStyle/>
          <a:p>
            <a:r>
              <a:rPr lang="en-US" dirty="0">
                <a:solidFill>
                  <a:srgbClr val="0070C0"/>
                </a:solidFill>
              </a:rPr>
              <a:t>ADLS Code Sample</a:t>
            </a:r>
          </a:p>
        </p:txBody>
      </p:sp>
      <p:sp>
        <p:nvSpPr>
          <p:cNvPr id="4" name="TextBox 3"/>
          <p:cNvSpPr txBox="1"/>
          <p:nvPr/>
        </p:nvSpPr>
        <p:spPr>
          <a:xfrm>
            <a:off x="366572" y="1311992"/>
            <a:ext cx="11488279" cy="1403389"/>
          </a:xfrm>
          <a:prstGeom prst="rect">
            <a:avLst/>
          </a:prstGeom>
          <a:noFill/>
        </p:spPr>
        <p:txBody>
          <a:bodyPr wrap="square" lIns="182854" tIns="146284" rIns="182854" bIns="146284" rtlCol="0">
            <a:spAutoFit/>
          </a:bodyPr>
          <a:lstStyle/>
          <a:p>
            <a:pPr marL="336145" indent="-336145">
              <a:lnSpc>
                <a:spcPct val="150000"/>
              </a:lnSpc>
              <a:buFont typeface="Arial" panose="020B0604020202020204" pitchFamily="34" charset="0"/>
              <a:buChar char="•"/>
            </a:pPr>
            <a:r>
              <a:rPr lang="en-US" sz="2400" dirty="0"/>
              <a:t>Client</a:t>
            </a:r>
            <a:r>
              <a:rPr lang="en-US" sz="2400"/>
              <a:t> authentication with AAD</a:t>
            </a:r>
            <a:endParaRPr lang="en-US" sz="2400" dirty="0"/>
          </a:p>
          <a:p>
            <a:pPr marL="336145" indent="-336145">
              <a:lnSpc>
                <a:spcPct val="150000"/>
              </a:lnSpc>
              <a:buFont typeface="Arial" panose="020B0604020202020204" pitchFamily="34" charset="0"/>
              <a:buChar char="•"/>
            </a:pPr>
            <a:r>
              <a:rPr lang="en-US" sz="2400" dirty="0"/>
              <a:t>File</a:t>
            </a:r>
            <a:r>
              <a:rPr lang="en-US" sz="2400"/>
              <a:t> operations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792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1809" y="13018"/>
            <a:ext cx="10515600" cy="1325563"/>
          </a:xfrm>
        </p:spPr>
        <p:txBody>
          <a:bodyPr/>
          <a:lstStyle/>
          <a:p>
            <a:r>
              <a:rPr lang="en-US" dirty="0">
                <a:solidFill>
                  <a:srgbClr val="0070C0"/>
                </a:solidFill>
              </a:rPr>
              <a:t>ADLS - .NET(C#) Code Snippet</a:t>
            </a:r>
          </a:p>
        </p:txBody>
      </p:sp>
      <p:sp>
        <p:nvSpPr>
          <p:cNvPr id="5" name="Rounded Rectangle 4"/>
          <p:cNvSpPr/>
          <p:nvPr/>
        </p:nvSpPr>
        <p:spPr bwMode="auto">
          <a:xfrm>
            <a:off x="270068" y="1388299"/>
            <a:ext cx="2669080" cy="840923"/>
          </a:xfrm>
          <a:prstGeom prst="roundRect">
            <a:avLst/>
          </a:prstGeom>
          <a:solidFill>
            <a:schemeClr val="accent5">
              <a:lumMod val="7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2000" dirty="0">
                <a:gradFill>
                  <a:gsLst>
                    <a:gs pos="0">
                      <a:srgbClr val="FFFFFF"/>
                    </a:gs>
                    <a:gs pos="100000">
                      <a:srgbClr val="FFFFFF"/>
                    </a:gs>
                  </a:gsLst>
                  <a:lin ang="5400000" scaled="0"/>
                </a:gradFill>
              </a:rPr>
              <a:t>Get Token</a:t>
            </a:r>
          </a:p>
        </p:txBody>
      </p:sp>
      <p:sp>
        <p:nvSpPr>
          <p:cNvPr id="13" name="Rounded Rectangle 12"/>
          <p:cNvSpPr/>
          <p:nvPr/>
        </p:nvSpPr>
        <p:spPr bwMode="auto">
          <a:xfrm>
            <a:off x="337049" y="3519272"/>
            <a:ext cx="1780503" cy="1030280"/>
          </a:xfrm>
          <a:prstGeom prst="roundRect">
            <a:avLst/>
          </a:prstGeom>
          <a:solidFill>
            <a:schemeClr val="accent5">
              <a:lumMod val="7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Make File Operations</a:t>
            </a:r>
          </a:p>
        </p:txBody>
      </p:sp>
      <p:sp>
        <p:nvSpPr>
          <p:cNvPr id="59" name="Oval 58"/>
          <p:cNvSpPr/>
          <p:nvPr/>
        </p:nvSpPr>
        <p:spPr bwMode="auto">
          <a:xfrm>
            <a:off x="162422" y="1151523"/>
            <a:ext cx="490781" cy="471881"/>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1</a:t>
            </a:r>
          </a:p>
        </p:txBody>
      </p:sp>
      <p:sp>
        <p:nvSpPr>
          <p:cNvPr id="61" name="Oval 60"/>
          <p:cNvSpPr/>
          <p:nvPr/>
        </p:nvSpPr>
        <p:spPr bwMode="auto">
          <a:xfrm>
            <a:off x="162422" y="3250794"/>
            <a:ext cx="490781" cy="471881"/>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2</a:t>
            </a:r>
          </a:p>
        </p:txBody>
      </p:sp>
      <p:sp>
        <p:nvSpPr>
          <p:cNvPr id="14" name="Rounded Rectangle 13"/>
          <p:cNvSpPr/>
          <p:nvPr/>
        </p:nvSpPr>
        <p:spPr bwMode="auto">
          <a:xfrm>
            <a:off x="2561841" y="2663406"/>
            <a:ext cx="3343927" cy="380138"/>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dirty="0">
                <a:solidFill>
                  <a:schemeClr val="bg1"/>
                </a:solidFill>
              </a:rPr>
              <a:t>Create Directory</a:t>
            </a:r>
          </a:p>
        </p:txBody>
      </p:sp>
      <p:sp>
        <p:nvSpPr>
          <p:cNvPr id="17" name="Rounded Rectangle 16"/>
          <p:cNvSpPr/>
          <p:nvPr/>
        </p:nvSpPr>
        <p:spPr bwMode="auto">
          <a:xfrm>
            <a:off x="2561842" y="5373105"/>
            <a:ext cx="2775867" cy="745886"/>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dirty="0">
                <a:solidFill>
                  <a:schemeClr val="bg1"/>
                </a:solidFill>
              </a:rPr>
              <a:t>Download File</a:t>
            </a:r>
          </a:p>
        </p:txBody>
      </p:sp>
      <p:sp>
        <p:nvSpPr>
          <p:cNvPr id="15" name="Rounded Rectangle 14"/>
          <p:cNvSpPr/>
          <p:nvPr/>
        </p:nvSpPr>
        <p:spPr bwMode="auto">
          <a:xfrm>
            <a:off x="2561842" y="3220616"/>
            <a:ext cx="2497993" cy="824086"/>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dirty="0">
                <a:solidFill>
                  <a:schemeClr val="bg1"/>
                </a:solidFill>
              </a:rPr>
              <a:t>Upload File</a:t>
            </a:r>
          </a:p>
        </p:txBody>
      </p:sp>
      <p:sp>
        <p:nvSpPr>
          <p:cNvPr id="16" name="Rounded Rectangle 15"/>
          <p:cNvSpPr/>
          <p:nvPr/>
        </p:nvSpPr>
        <p:spPr bwMode="auto">
          <a:xfrm>
            <a:off x="2561841" y="4310101"/>
            <a:ext cx="1658111" cy="754638"/>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dirty="0">
                <a:solidFill>
                  <a:schemeClr val="bg1"/>
                </a:solidFill>
              </a:rPr>
              <a:t>List File</a:t>
            </a:r>
          </a:p>
        </p:txBody>
      </p:sp>
      <p:cxnSp>
        <p:nvCxnSpPr>
          <p:cNvPr id="24" name="Elbow Connector 23"/>
          <p:cNvCxnSpPr>
            <a:cxnSpLocks/>
            <a:stCxn id="13" idx="3"/>
            <a:endCxn id="15" idx="1"/>
          </p:cNvCxnSpPr>
          <p:nvPr/>
        </p:nvCxnSpPr>
        <p:spPr>
          <a:xfrm flipV="1">
            <a:off x="2125413" y="3632659"/>
            <a:ext cx="436428" cy="401752"/>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2209800" y="1767297"/>
            <a:ext cx="8850542" cy="601551"/>
          </a:xfrm>
          <a:prstGeom prst="rect">
            <a:avLst/>
          </a:prstGeom>
        </p:spPr>
      </p:pic>
      <p:pic>
        <p:nvPicPr>
          <p:cNvPr id="18" name="Picture 17"/>
          <p:cNvPicPr>
            <a:picLocks noChangeAspect="1"/>
          </p:cNvPicPr>
          <p:nvPr/>
        </p:nvPicPr>
        <p:blipFill>
          <a:blip r:embed="rId4"/>
          <a:stretch>
            <a:fillRect/>
          </a:stretch>
        </p:blipFill>
        <p:spPr>
          <a:xfrm>
            <a:off x="4400837" y="2919981"/>
            <a:ext cx="6511478" cy="203828"/>
          </a:xfrm>
          <a:prstGeom prst="rect">
            <a:avLst/>
          </a:prstGeom>
        </p:spPr>
      </p:pic>
      <p:pic>
        <p:nvPicPr>
          <p:cNvPr id="20" name="Picture 19"/>
          <p:cNvPicPr>
            <a:picLocks noChangeAspect="1"/>
          </p:cNvPicPr>
          <p:nvPr/>
        </p:nvPicPr>
        <p:blipFill>
          <a:blip r:embed="rId5"/>
          <a:stretch>
            <a:fillRect/>
          </a:stretch>
        </p:blipFill>
        <p:spPr>
          <a:xfrm>
            <a:off x="3745696" y="3579527"/>
            <a:ext cx="8404937" cy="581216"/>
          </a:xfrm>
          <a:prstGeom prst="rect">
            <a:avLst/>
          </a:prstGeom>
        </p:spPr>
      </p:pic>
      <p:pic>
        <p:nvPicPr>
          <p:cNvPr id="32" name="Picture 31"/>
          <p:cNvPicPr>
            <a:picLocks noChangeAspect="1"/>
          </p:cNvPicPr>
          <p:nvPr/>
        </p:nvPicPr>
        <p:blipFill>
          <a:blip r:embed="rId6"/>
          <a:stretch>
            <a:fillRect/>
          </a:stretch>
        </p:blipFill>
        <p:spPr>
          <a:xfrm>
            <a:off x="3312584" y="4920383"/>
            <a:ext cx="8687984" cy="288711"/>
          </a:xfrm>
          <a:prstGeom prst="rect">
            <a:avLst/>
          </a:prstGeom>
        </p:spPr>
      </p:pic>
      <p:pic>
        <p:nvPicPr>
          <p:cNvPr id="33" name="Picture 32"/>
          <p:cNvPicPr>
            <a:picLocks noChangeAspect="1"/>
          </p:cNvPicPr>
          <p:nvPr/>
        </p:nvPicPr>
        <p:blipFill>
          <a:blip r:embed="rId7"/>
          <a:stretch>
            <a:fillRect/>
          </a:stretch>
        </p:blipFill>
        <p:spPr>
          <a:xfrm>
            <a:off x="3908313" y="5855348"/>
            <a:ext cx="8235694" cy="527285"/>
          </a:xfrm>
          <a:prstGeom prst="rect">
            <a:avLst/>
          </a:prstGeom>
        </p:spPr>
      </p:pic>
      <p:cxnSp>
        <p:nvCxnSpPr>
          <p:cNvPr id="35" name="Elbow Connector 34"/>
          <p:cNvCxnSpPr>
            <a:cxnSpLocks/>
            <a:stCxn id="13" idx="3"/>
            <a:endCxn id="14" idx="1"/>
          </p:cNvCxnSpPr>
          <p:nvPr/>
        </p:nvCxnSpPr>
        <p:spPr>
          <a:xfrm flipV="1">
            <a:off x="2125413" y="2853475"/>
            <a:ext cx="436428" cy="1180937"/>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cxnSpLocks/>
            <a:stCxn id="13" idx="3"/>
            <a:endCxn id="16" idx="1"/>
          </p:cNvCxnSpPr>
          <p:nvPr/>
        </p:nvCxnSpPr>
        <p:spPr>
          <a:xfrm>
            <a:off x="2125413" y="4034411"/>
            <a:ext cx="436428" cy="653010"/>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cxnSpLocks/>
            <a:stCxn id="13" idx="3"/>
            <a:endCxn id="17" idx="1"/>
          </p:cNvCxnSpPr>
          <p:nvPr/>
        </p:nvCxnSpPr>
        <p:spPr>
          <a:xfrm>
            <a:off x="2125413" y="4034412"/>
            <a:ext cx="436428" cy="1711637"/>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41557" y="2229221"/>
            <a:ext cx="0" cy="129005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85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6" y="327772"/>
            <a:ext cx="11654187" cy="899537"/>
          </a:xfrm>
        </p:spPr>
        <p:txBody>
          <a:bodyPr/>
          <a:lstStyle/>
          <a:p>
            <a:r>
              <a:rPr lang="en-US" dirty="0">
                <a:solidFill>
                  <a:srgbClr val="0070C0"/>
                </a:solidFill>
              </a:rPr>
              <a:t>ADLS Java Code Snippet</a:t>
            </a:r>
          </a:p>
        </p:txBody>
      </p:sp>
      <p:sp>
        <p:nvSpPr>
          <p:cNvPr id="5" name="Rounded Rectangle 4"/>
          <p:cNvSpPr/>
          <p:nvPr/>
        </p:nvSpPr>
        <p:spPr bwMode="auto">
          <a:xfrm>
            <a:off x="559918" y="1235967"/>
            <a:ext cx="3258882" cy="2362765"/>
          </a:xfrm>
          <a:prstGeom prst="roundRect">
            <a:avLst/>
          </a:prstGeom>
          <a:solidFill>
            <a:schemeClr val="accent5">
              <a:lumMod val="7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2000" dirty="0">
                <a:gradFill>
                  <a:gsLst>
                    <a:gs pos="0">
                      <a:srgbClr val="FFFFFF"/>
                    </a:gs>
                    <a:gs pos="100000">
                      <a:srgbClr val="FFFFFF"/>
                    </a:gs>
                  </a:gsLst>
                  <a:lin ang="5400000" scaled="0"/>
                </a:gradFill>
              </a:rPr>
              <a:t>Get Token</a:t>
            </a:r>
          </a:p>
        </p:txBody>
      </p:sp>
      <p:pic>
        <p:nvPicPr>
          <p:cNvPr id="8" name="Picture 7"/>
          <p:cNvPicPr>
            <a:picLocks noChangeAspect="1"/>
          </p:cNvPicPr>
          <p:nvPr/>
        </p:nvPicPr>
        <p:blipFill>
          <a:blip r:embed="rId3"/>
          <a:stretch>
            <a:fillRect/>
          </a:stretch>
        </p:blipFill>
        <p:spPr>
          <a:xfrm>
            <a:off x="2012151" y="3113445"/>
            <a:ext cx="3622808" cy="315555"/>
          </a:xfrm>
          <a:prstGeom prst="rect">
            <a:avLst/>
          </a:prstGeom>
          <a:ln>
            <a:noFill/>
          </a:ln>
          <a:effectLst>
            <a:outerShdw blurRad="292100" dist="139700" dir="2700000" algn="tl" rotWithShape="0">
              <a:srgbClr val="333333">
                <a:alpha val="65000"/>
              </a:srgbClr>
            </a:outerShdw>
          </a:effectLst>
        </p:spPr>
      </p:pic>
      <p:sp>
        <p:nvSpPr>
          <p:cNvPr id="13" name="Rounded Rectangle 12"/>
          <p:cNvSpPr/>
          <p:nvPr/>
        </p:nvSpPr>
        <p:spPr bwMode="auto">
          <a:xfrm>
            <a:off x="852100" y="4449238"/>
            <a:ext cx="2669080" cy="708369"/>
          </a:xfrm>
          <a:prstGeom prst="roundRect">
            <a:avLst/>
          </a:prstGeom>
          <a:solidFill>
            <a:schemeClr val="accent5">
              <a:lumMod val="75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Make File Operations</a:t>
            </a:r>
          </a:p>
        </p:txBody>
      </p:sp>
      <p:sp>
        <p:nvSpPr>
          <p:cNvPr id="14" name="Rounded Rectangle 13"/>
          <p:cNvSpPr/>
          <p:nvPr/>
        </p:nvSpPr>
        <p:spPr bwMode="auto">
          <a:xfrm>
            <a:off x="4864730" y="3553729"/>
            <a:ext cx="2389583" cy="554782"/>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b="1" dirty="0">
                <a:solidFill>
                  <a:schemeClr val="bg1"/>
                </a:solidFill>
              </a:rPr>
              <a:t>Create Directory</a:t>
            </a:r>
          </a:p>
        </p:txBody>
      </p:sp>
      <p:sp>
        <p:nvSpPr>
          <p:cNvPr id="15" name="Rounded Rectangle 14"/>
          <p:cNvSpPr/>
          <p:nvPr/>
        </p:nvSpPr>
        <p:spPr bwMode="auto">
          <a:xfrm>
            <a:off x="4888204" y="4294436"/>
            <a:ext cx="1949523" cy="517355"/>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b="1" dirty="0">
                <a:solidFill>
                  <a:schemeClr val="bg1"/>
                </a:solidFill>
              </a:rPr>
              <a:t>Upload File</a:t>
            </a:r>
          </a:p>
        </p:txBody>
      </p:sp>
      <p:sp>
        <p:nvSpPr>
          <p:cNvPr id="16" name="Rounded Rectangle 15"/>
          <p:cNvSpPr/>
          <p:nvPr/>
        </p:nvSpPr>
        <p:spPr bwMode="auto">
          <a:xfrm>
            <a:off x="4888205" y="5029095"/>
            <a:ext cx="1455354" cy="496699"/>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b="1" dirty="0">
                <a:solidFill>
                  <a:schemeClr val="bg1"/>
                </a:solidFill>
              </a:rPr>
              <a:t>List File</a:t>
            </a:r>
          </a:p>
        </p:txBody>
      </p:sp>
      <p:sp>
        <p:nvSpPr>
          <p:cNvPr id="17" name="Rounded Rectangle 16"/>
          <p:cNvSpPr/>
          <p:nvPr/>
        </p:nvSpPr>
        <p:spPr bwMode="auto">
          <a:xfrm>
            <a:off x="4864730" y="5787223"/>
            <a:ext cx="1910654" cy="537088"/>
          </a:xfrm>
          <a:prstGeom prst="roundRect">
            <a:avLst/>
          </a:prstGeom>
          <a:solidFill>
            <a:srgbClr val="7030A0"/>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defTabSz="932293"/>
            <a:r>
              <a:rPr lang="en-US" sz="1600" b="1" dirty="0">
                <a:solidFill>
                  <a:schemeClr val="bg1"/>
                </a:solidFill>
              </a:rPr>
              <a:t>Download File</a:t>
            </a:r>
          </a:p>
        </p:txBody>
      </p:sp>
      <p:pic>
        <p:nvPicPr>
          <p:cNvPr id="18" name="Picture 17"/>
          <p:cNvPicPr>
            <a:picLocks noChangeAspect="1"/>
          </p:cNvPicPr>
          <p:nvPr/>
        </p:nvPicPr>
        <p:blipFill>
          <a:blip r:embed="rId4"/>
          <a:stretch>
            <a:fillRect/>
          </a:stretch>
        </p:blipFill>
        <p:spPr>
          <a:xfrm>
            <a:off x="6435180" y="3655361"/>
            <a:ext cx="2536874" cy="31276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5"/>
          <a:stretch>
            <a:fillRect/>
          </a:stretch>
        </p:blipFill>
        <p:spPr>
          <a:xfrm>
            <a:off x="5975807" y="4406501"/>
            <a:ext cx="4379271" cy="291953"/>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6"/>
          <a:stretch>
            <a:fillRect/>
          </a:stretch>
        </p:blipFill>
        <p:spPr>
          <a:xfrm>
            <a:off x="5659934" y="5127130"/>
            <a:ext cx="2994506" cy="319320"/>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7"/>
          <a:stretch>
            <a:fillRect/>
          </a:stretch>
        </p:blipFill>
        <p:spPr>
          <a:xfrm>
            <a:off x="6255219" y="5899451"/>
            <a:ext cx="5592840" cy="289285"/>
          </a:xfrm>
          <a:prstGeom prst="rect">
            <a:avLst/>
          </a:prstGeom>
          <a:ln>
            <a:noFill/>
          </a:ln>
          <a:effectLst>
            <a:outerShdw blurRad="292100" dist="139700" dir="2700000" algn="tl" rotWithShape="0">
              <a:srgbClr val="333333">
                <a:alpha val="65000"/>
              </a:srgbClr>
            </a:outerShdw>
          </a:effectLst>
        </p:spPr>
      </p:pic>
      <p:sp>
        <p:nvSpPr>
          <p:cNvPr id="59" name="Oval 58"/>
          <p:cNvSpPr/>
          <p:nvPr/>
        </p:nvSpPr>
        <p:spPr bwMode="auto">
          <a:xfrm>
            <a:off x="395800" y="1073685"/>
            <a:ext cx="490781" cy="471881"/>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1</a:t>
            </a:r>
          </a:p>
        </p:txBody>
      </p:sp>
      <p:sp>
        <p:nvSpPr>
          <p:cNvPr id="60" name="Oval 59"/>
          <p:cNvSpPr/>
          <p:nvPr/>
        </p:nvSpPr>
        <p:spPr bwMode="auto">
          <a:xfrm>
            <a:off x="395800" y="4108510"/>
            <a:ext cx="490781" cy="471881"/>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a:r>
              <a:rPr lang="en-US" sz="2000" dirty="0">
                <a:gradFill>
                  <a:gsLst>
                    <a:gs pos="0">
                      <a:srgbClr val="FFFFFF"/>
                    </a:gs>
                    <a:gs pos="100000">
                      <a:srgbClr val="FFFFFF"/>
                    </a:gs>
                  </a:gsLst>
                  <a:lin ang="5400000" scaled="0"/>
                </a:gradFill>
              </a:rPr>
              <a:t>2</a:t>
            </a:r>
          </a:p>
        </p:txBody>
      </p:sp>
      <p:pic>
        <p:nvPicPr>
          <p:cNvPr id="4" name="Picture 3"/>
          <p:cNvPicPr>
            <a:picLocks noChangeAspect="1"/>
          </p:cNvPicPr>
          <p:nvPr/>
        </p:nvPicPr>
        <p:blipFill>
          <a:blip r:embed="rId8"/>
          <a:stretch>
            <a:fillRect/>
          </a:stretch>
        </p:blipFill>
        <p:spPr>
          <a:xfrm>
            <a:off x="2012150" y="2760883"/>
            <a:ext cx="6587189" cy="241163"/>
          </a:xfrm>
          <a:prstGeom prst="rect">
            <a:avLst/>
          </a:prstGeom>
          <a:ln>
            <a:noFill/>
          </a:ln>
          <a:effectLst>
            <a:outerShdw blurRad="292100" dist="139700" dir="2700000" algn="tl" rotWithShape="0">
              <a:srgbClr val="333333">
                <a:alpha val="65000"/>
              </a:srgbClr>
            </a:outerShdw>
          </a:effectLst>
        </p:spPr>
      </p:pic>
      <p:cxnSp>
        <p:nvCxnSpPr>
          <p:cNvPr id="12" name="Elbow Connector 11"/>
          <p:cNvCxnSpPr>
            <a:stCxn id="5" idx="2"/>
            <a:endCxn id="13" idx="0"/>
          </p:cNvCxnSpPr>
          <p:nvPr/>
        </p:nvCxnSpPr>
        <p:spPr>
          <a:xfrm rot="5400000">
            <a:off x="1762747" y="4022625"/>
            <a:ext cx="850507" cy="2719"/>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3" idx="3"/>
            <a:endCxn id="14" idx="1"/>
          </p:cNvCxnSpPr>
          <p:nvPr/>
        </p:nvCxnSpPr>
        <p:spPr>
          <a:xfrm flipV="1">
            <a:off x="3521180" y="3831120"/>
            <a:ext cx="1343550" cy="972303"/>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3" idx="3"/>
            <a:endCxn id="15" idx="1"/>
          </p:cNvCxnSpPr>
          <p:nvPr/>
        </p:nvCxnSpPr>
        <p:spPr>
          <a:xfrm flipV="1">
            <a:off x="3521180" y="4553114"/>
            <a:ext cx="1367024" cy="250310"/>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3" idx="3"/>
            <a:endCxn id="16" idx="1"/>
          </p:cNvCxnSpPr>
          <p:nvPr/>
        </p:nvCxnSpPr>
        <p:spPr>
          <a:xfrm>
            <a:off x="3521180" y="4803423"/>
            <a:ext cx="1367025" cy="474022"/>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3" idx="3"/>
            <a:endCxn id="17" idx="1"/>
          </p:cNvCxnSpPr>
          <p:nvPr/>
        </p:nvCxnSpPr>
        <p:spPr>
          <a:xfrm>
            <a:off x="3521180" y="4803423"/>
            <a:ext cx="1343550" cy="1252344"/>
          </a:xfrm>
          <a:prstGeom prst="bentConnector3">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rotWithShape="1">
          <a:blip r:embed="rId9"/>
          <a:srcRect t="1" r="57380" b="280"/>
          <a:stretch/>
        </p:blipFill>
        <p:spPr>
          <a:xfrm>
            <a:off x="2012151" y="1391945"/>
            <a:ext cx="4318279" cy="460526"/>
          </a:xfrm>
          <a:prstGeom prst="rect">
            <a:avLst/>
          </a:prstGeom>
          <a:ln>
            <a:noFill/>
          </a:ln>
          <a:effectLst>
            <a:outerShdw blurRad="292100" dist="139700" dir="2700000" algn="tl" rotWithShape="0">
              <a:srgbClr val="333333">
                <a:alpha val="65000"/>
              </a:srgbClr>
            </a:outerShdw>
          </a:effectLst>
        </p:spPr>
      </p:pic>
      <p:pic>
        <p:nvPicPr>
          <p:cNvPr id="37" name="Picture 36"/>
          <p:cNvPicPr>
            <a:picLocks noChangeAspect="1"/>
          </p:cNvPicPr>
          <p:nvPr/>
        </p:nvPicPr>
        <p:blipFill rotWithShape="1">
          <a:blip r:embed="rId10"/>
          <a:srcRect r="12332" b="-11183"/>
          <a:stretch/>
        </p:blipFill>
        <p:spPr>
          <a:xfrm>
            <a:off x="2012150" y="1925205"/>
            <a:ext cx="9499144" cy="482082"/>
          </a:xfrm>
          <a:prstGeom prst="rect">
            <a:avLst/>
          </a:prstGeom>
          <a:ln>
            <a:noFill/>
          </a:ln>
          <a:effectLst>
            <a:outerShdw blurRad="292100" dist="139700" dir="2700000" algn="tl" rotWithShape="0">
              <a:srgbClr val="333333">
                <a:alpha val="65000"/>
              </a:srgbClr>
            </a:outerShdw>
          </a:effectLst>
        </p:spPr>
      </p:pic>
      <p:pic>
        <p:nvPicPr>
          <p:cNvPr id="40" name="Picture 39"/>
          <p:cNvPicPr>
            <a:picLocks noChangeAspect="1"/>
          </p:cNvPicPr>
          <p:nvPr/>
        </p:nvPicPr>
        <p:blipFill>
          <a:blip r:embed="rId11"/>
          <a:stretch>
            <a:fillRect/>
          </a:stretch>
        </p:blipFill>
        <p:spPr>
          <a:xfrm>
            <a:off x="2012149" y="2440659"/>
            <a:ext cx="4439509" cy="2326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49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6"/>
          <p:cNvSpPr>
            <a:spLocks noGrp="1"/>
          </p:cNvSpPr>
          <p:nvPr>
            <p:ph type="title"/>
          </p:nvPr>
        </p:nvSpPr>
        <p:spPr/>
        <p:txBody>
          <a:bodyPr/>
          <a:lstStyle/>
          <a:p>
            <a:pPr algn="l"/>
            <a:r>
              <a:rPr lang="en-US" dirty="0"/>
              <a:t>Module : Azure Data Lake Store</a:t>
            </a:r>
          </a:p>
        </p:txBody>
      </p:sp>
      <p:sp>
        <p:nvSpPr>
          <p:cNvPr id="38915" name="Text Placeholder 7"/>
          <p:cNvSpPr>
            <a:spLocks noGrp="1"/>
          </p:cNvSpPr>
          <p:nvPr>
            <p:ph type="body" sz="quarter" idx="16"/>
          </p:nvPr>
        </p:nvSpPr>
        <p:spPr>
          <a:xfrm>
            <a:off x="0" y="3200400"/>
            <a:ext cx="4572000" cy="704850"/>
          </a:xfrm>
          <a:solidFill>
            <a:schemeClr val="bg2">
              <a:alpha val="90195"/>
            </a:schemeClr>
          </a:solidFill>
        </p:spPr>
        <p:txBody>
          <a:bodyPr/>
          <a:lstStyle/>
          <a:p>
            <a:pPr>
              <a:spcBef>
                <a:spcPct val="0"/>
              </a:spcBef>
            </a:pPr>
            <a:endParaRPr lang="en-US" dirty="0"/>
          </a:p>
        </p:txBody>
      </p:sp>
      <p:sp>
        <p:nvSpPr>
          <p:cNvPr id="38916" name="Slide Number Placeholder 1"/>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4001B048-344F-45EB-A713-1464F3425731}" type="slidenum">
              <a:rPr lang="en-US">
                <a:solidFill>
                  <a:srgbClr val="3F3F3F"/>
                </a:solidFill>
                <a:ea typeface="Segoe Pro Light"/>
              </a:rPr>
              <a:pPr fontAlgn="base">
                <a:spcBef>
                  <a:spcPct val="0"/>
                </a:spcBef>
                <a:spcAft>
                  <a:spcPct val="0"/>
                </a:spcAft>
              </a:pPr>
              <a:t>3</a:t>
            </a:fld>
            <a:endParaRPr lang="en-US" dirty="0">
              <a:solidFill>
                <a:srgbClr val="3F3F3F"/>
              </a:solidFill>
              <a:ea typeface="Segoe Pr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979" y="365125"/>
            <a:ext cx="10992821" cy="1325563"/>
          </a:xfrm>
        </p:spPr>
        <p:txBody>
          <a:bodyPr/>
          <a:lstStyle/>
          <a:p>
            <a:r>
              <a:rPr lang="en-US" dirty="0">
                <a:solidFill>
                  <a:srgbClr val="0070C0"/>
                </a:solidFill>
              </a:rPr>
              <a:t>ADLS– Key Takeaways</a:t>
            </a:r>
          </a:p>
        </p:txBody>
      </p:sp>
      <p:graphicFrame>
        <p:nvGraphicFramePr>
          <p:cNvPr id="5" name="Table 4"/>
          <p:cNvGraphicFramePr>
            <a:graphicFrameLocks noGrp="1"/>
          </p:cNvGraphicFramePr>
          <p:nvPr>
            <p:extLst>
              <p:ext uri="{D42A27DB-BD31-4B8C-83A1-F6EECF244321}">
                <p14:modId xmlns:p14="http://schemas.microsoft.com/office/powerpoint/2010/main" val="1821197502"/>
              </p:ext>
            </p:extLst>
          </p:nvPr>
        </p:nvGraphicFramePr>
        <p:xfrm>
          <a:off x="360979" y="1434002"/>
          <a:ext cx="11297621" cy="4974960"/>
        </p:xfrm>
        <a:graphic>
          <a:graphicData uri="http://schemas.openxmlformats.org/drawingml/2006/table">
            <a:tbl>
              <a:tblPr firstRow="1" bandRow="1">
                <a:tableStyleId>{5C22544A-7EE6-4342-B048-85BDC9FD1C3A}</a:tableStyleId>
              </a:tblPr>
              <a:tblGrid>
                <a:gridCol w="3068021">
                  <a:extLst>
                    <a:ext uri="{9D8B030D-6E8A-4147-A177-3AD203B41FA5}">
                      <a16:colId xmlns:a16="http://schemas.microsoft.com/office/drawing/2014/main" val="3731744597"/>
                    </a:ext>
                  </a:extLst>
                </a:gridCol>
                <a:gridCol w="5116320">
                  <a:extLst>
                    <a:ext uri="{9D8B030D-6E8A-4147-A177-3AD203B41FA5}">
                      <a16:colId xmlns:a16="http://schemas.microsoft.com/office/drawing/2014/main" val="3796973885"/>
                    </a:ext>
                  </a:extLst>
                </a:gridCol>
                <a:gridCol w="3113280">
                  <a:extLst>
                    <a:ext uri="{9D8B030D-6E8A-4147-A177-3AD203B41FA5}">
                      <a16:colId xmlns:a16="http://schemas.microsoft.com/office/drawing/2014/main" val="2190123714"/>
                    </a:ext>
                  </a:extLst>
                </a:gridCol>
              </a:tblGrid>
              <a:tr h="623398">
                <a:tc>
                  <a:txBody>
                    <a:bodyPr/>
                    <a:lstStyle/>
                    <a:p>
                      <a:pPr marL="0" marR="0" fontAlgn="t">
                        <a:spcBef>
                          <a:spcPts val="0"/>
                        </a:spcBef>
                        <a:spcAft>
                          <a:spcPts val="0"/>
                        </a:spcAft>
                      </a:pPr>
                      <a:r>
                        <a:rPr lang="en-US" sz="2700" b="1" dirty="0">
                          <a:effectLst/>
                          <a:latin typeface="Calibri" panose="020F0502020204030204" pitchFamily="34" charset="0"/>
                        </a:rPr>
                        <a:t>Value-prop</a:t>
                      </a:r>
                    </a:p>
                  </a:txBody>
                  <a:tcPr marL="49801" marR="49801" marT="49801" marB="49801"/>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What does it mean?</a:t>
                      </a:r>
                      <a:endParaRPr lang="en-US" sz="1100" dirty="0">
                        <a:effectLst/>
                        <a:latin typeface="Calibri" panose="020F0502020204030204" pitchFamily="34" charset="0"/>
                      </a:endParaRPr>
                    </a:p>
                  </a:txBody>
                  <a:tcPr marL="49801" marR="49801" marT="49801" marB="49801"/>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Enabling Technology</a:t>
                      </a:r>
                      <a:endPar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txBody>
                  <a:tcPr marL="49801" marR="49801" marT="49801" marB="49801"/>
                </a:tc>
                <a:extLst>
                  <a:ext uri="{0D108BD9-81ED-4DB2-BD59-A6C34878D82A}">
                    <a16:rowId xmlns:a16="http://schemas.microsoft.com/office/drawing/2014/main" val="1773452506"/>
                  </a:ext>
                </a:extLst>
              </a:tr>
              <a:tr h="1505484">
                <a:tc>
                  <a:txBody>
                    <a:bodyPr/>
                    <a:lstStyle/>
                    <a:p>
                      <a:pPr marL="0" marR="0" fontAlgn="t">
                        <a:spcBef>
                          <a:spcPts val="0"/>
                        </a:spcBef>
                        <a:spcAft>
                          <a:spcPts val="0"/>
                        </a:spcAft>
                      </a:pPr>
                      <a:r>
                        <a:rPr lang="en-US" sz="2700" b="1" dirty="0">
                          <a:effectLst/>
                          <a:latin typeface="Calibri" panose="020F0502020204030204" pitchFamily="34" charset="0"/>
                        </a:rPr>
                        <a:t>Built as a file system on Open</a:t>
                      </a:r>
                      <a:r>
                        <a:rPr lang="en-US" sz="2700" b="1" baseline="0" dirty="0">
                          <a:effectLst/>
                          <a:latin typeface="Calibri" panose="020F0502020204030204" pitchFamily="34" charset="0"/>
                        </a:rPr>
                        <a:t> standards</a:t>
                      </a:r>
                      <a:r>
                        <a:rPr lang="en-US" sz="2700" b="1" dirty="0">
                          <a:effectLst/>
                          <a:latin typeface="Calibri" panose="020F0502020204030204" pitchFamily="34" charset="0"/>
                        </a:rPr>
                        <a:t> </a:t>
                      </a:r>
                    </a:p>
                  </a:txBody>
                  <a:tcPr marL="49801" marR="49801" marT="49801" marB="49801"/>
                </a:tc>
                <a:tc>
                  <a:txBody>
                    <a:bodyPr/>
                    <a:lstStyle/>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First class “folder” and “file” hierarchical abstractions</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Append file semantics</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Efficient enumerate folder</a:t>
                      </a:r>
                    </a:p>
                    <a:p>
                      <a:pPr marL="0" marR="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r>
                        <a:rPr lang="en-US" sz="1600" dirty="0">
                          <a:effectLst/>
                          <a:latin typeface="Calibri" panose="020F0502020204030204" pitchFamily="34" charset="0"/>
                        </a:rPr>
                        <a:t>Instant Folder Delete </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Settings at folder level (e.g. encryption)</a:t>
                      </a:r>
                    </a:p>
                    <a:p>
                      <a:pPr marL="0" marR="0" indent="0" algn="l" defTabSz="932742" rtl="0" eaLnBrk="1" fontAlgn="t" latinLnBrk="0" hangingPunct="1">
                        <a:lnSpc>
                          <a:spcPct val="100000"/>
                        </a:lnSpc>
                        <a:spcBef>
                          <a:spcPts val="0"/>
                        </a:spcBef>
                        <a:spcAft>
                          <a:spcPts val="0"/>
                        </a:spcAft>
                        <a:buClrTx/>
                        <a:buSzTx/>
                        <a:buFont typeface="Arial" panose="020B0604020202020204" pitchFamily="34" charset="0"/>
                        <a:buNone/>
                        <a:tabLst/>
                        <a:defRPr/>
                      </a:pPr>
                      <a:r>
                        <a:rPr lang="en-US" sz="1600" dirty="0">
                          <a:effectLst/>
                          <a:latin typeface="Calibri" panose="020F0502020204030204" pitchFamily="34" charset="0"/>
                        </a:rPr>
                        <a:t>Naturally fits</a:t>
                      </a:r>
                      <a:r>
                        <a:rPr lang="en-US" sz="1600" baseline="0" dirty="0">
                          <a:effectLst/>
                          <a:latin typeface="Calibri" panose="020F0502020204030204" pitchFamily="34" charset="0"/>
                        </a:rPr>
                        <a:t> apps built on file systems</a:t>
                      </a:r>
                      <a:endParaRPr lang="en-US" sz="1600" dirty="0">
                        <a:effectLst/>
                        <a:latin typeface="Calibri" panose="020F0502020204030204" pitchFamily="34" charset="0"/>
                      </a:endParaRPr>
                    </a:p>
                  </a:txBody>
                  <a:tcPr marL="49801" marR="49801" marT="49801" marB="49801"/>
                </a:tc>
                <a:tc>
                  <a:txBody>
                    <a:bodyPr/>
                    <a:lstStyle/>
                    <a:p>
                      <a:pPr marL="0" marR="0" fontAlgn="t">
                        <a:spcBef>
                          <a:spcPts val="0"/>
                        </a:spcBef>
                        <a:spcAft>
                          <a:spcPts val="0"/>
                        </a:spcAft>
                      </a:pPr>
                      <a:r>
                        <a:rPr lang="en-US" sz="1600">
                          <a:effectLst/>
                          <a:latin typeface="Calibri" panose="020F0502020204030204" pitchFamily="34" charset="0"/>
                        </a:rPr>
                        <a:t>Distributed Naming Service</a:t>
                      </a:r>
                    </a:p>
                  </a:txBody>
                  <a:tcPr marL="49801" marR="49801" marT="49801" marB="49801"/>
                </a:tc>
                <a:extLst>
                  <a:ext uri="{0D108BD9-81ED-4DB2-BD59-A6C34878D82A}">
                    <a16:rowId xmlns:a16="http://schemas.microsoft.com/office/drawing/2014/main" val="899678135"/>
                  </a:ext>
                </a:extLst>
              </a:tr>
              <a:tr h="800721">
                <a:tc>
                  <a:txBody>
                    <a:bodyPr/>
                    <a:lstStyle/>
                    <a:p>
                      <a:pPr marL="0" marR="0" fontAlgn="t">
                        <a:spcBef>
                          <a:spcPts val="0"/>
                        </a:spcBef>
                        <a:spcAft>
                          <a:spcPts val="0"/>
                        </a:spcAft>
                      </a:pPr>
                      <a:r>
                        <a:rPr lang="en-US" sz="2700" b="1">
                          <a:effectLst/>
                          <a:latin typeface="Calibri" panose="020F0502020204030204" pitchFamily="34" charset="0"/>
                        </a:rPr>
                        <a:t>Unlimited Scale</a:t>
                      </a:r>
                    </a:p>
                  </a:txBody>
                  <a:tcPr marL="49801" marR="49801" marT="49801" marB="49801"/>
                </a:tc>
                <a:tc>
                  <a:txBody>
                    <a:bodyPr/>
                    <a:lstStyle/>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PB file size</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No limits on account sizes</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No application changes required</a:t>
                      </a:r>
                    </a:p>
                  </a:txBody>
                  <a:tcPr marL="49801" marR="49801" marT="49801" marB="49801"/>
                </a:tc>
                <a:tc>
                  <a:txBody>
                    <a:bodyPr/>
                    <a:lstStyle/>
                    <a:p>
                      <a:pPr marL="0" marR="0" fontAlgn="t">
                        <a:spcBef>
                          <a:spcPts val="0"/>
                        </a:spcBef>
                        <a:spcAft>
                          <a:spcPts val="0"/>
                        </a:spcAft>
                      </a:pPr>
                      <a:r>
                        <a:rPr lang="en-US" sz="1600" dirty="0">
                          <a:effectLst/>
                          <a:latin typeface="Calibri" panose="020F0502020204030204" pitchFamily="34" charset="0"/>
                        </a:rPr>
                        <a:t>Distributed Extent Location</a:t>
                      </a:r>
                      <a:r>
                        <a:rPr lang="en-US" sz="1600" baseline="0" dirty="0">
                          <a:effectLst/>
                          <a:latin typeface="Calibri" panose="020F0502020204030204" pitchFamily="34" charset="0"/>
                        </a:rPr>
                        <a:t> Service</a:t>
                      </a:r>
                    </a:p>
                    <a:p>
                      <a:pPr marL="0" marR="0" fontAlgn="t">
                        <a:spcBef>
                          <a:spcPts val="0"/>
                        </a:spcBef>
                        <a:spcAft>
                          <a:spcPts val="0"/>
                        </a:spcAft>
                      </a:pPr>
                      <a:r>
                        <a:rPr lang="en-US" sz="1600" dirty="0">
                          <a:effectLst/>
                          <a:latin typeface="Calibri" panose="020F0502020204030204" pitchFamily="34" charset="0"/>
                        </a:rPr>
                        <a:t>Scale out physical store</a:t>
                      </a:r>
                    </a:p>
                  </a:txBody>
                  <a:tcPr marL="49801" marR="49801" marT="49801" marB="49801"/>
                </a:tc>
                <a:extLst>
                  <a:ext uri="{0D108BD9-81ED-4DB2-BD59-A6C34878D82A}">
                    <a16:rowId xmlns:a16="http://schemas.microsoft.com/office/drawing/2014/main" val="4138459957"/>
                  </a:ext>
                </a:extLst>
              </a:tr>
              <a:tr h="882836">
                <a:tc>
                  <a:txBody>
                    <a:bodyPr/>
                    <a:lstStyle/>
                    <a:p>
                      <a:pPr marL="0" marR="0" fontAlgn="t">
                        <a:spcBef>
                          <a:spcPts val="0"/>
                        </a:spcBef>
                        <a:spcAft>
                          <a:spcPts val="0"/>
                        </a:spcAft>
                      </a:pPr>
                      <a:r>
                        <a:rPr lang="en-US" sz="2700" b="1" dirty="0">
                          <a:effectLst/>
                          <a:latin typeface="Calibri" panose="020F0502020204030204" pitchFamily="34" charset="0"/>
                        </a:rPr>
                        <a:t>High performance</a:t>
                      </a:r>
                    </a:p>
                  </a:txBody>
                  <a:tcPr marL="49801" marR="49801" marT="49801" marB="49801"/>
                </a:tc>
                <a:tc>
                  <a:txBody>
                    <a:bodyPr/>
                    <a:lstStyle/>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Parallel read on same large file (e.g. genomics, seismic)</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Low latency small writes for Event storage, transaction logs</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Scalable throughput</a:t>
                      </a:r>
                    </a:p>
                  </a:txBody>
                  <a:tcPr marL="49801" marR="49801" marT="49801" marB="49801"/>
                </a:tc>
                <a:tc>
                  <a:txBody>
                    <a:bodyPr/>
                    <a:lstStyle/>
                    <a:p>
                      <a:pPr marL="0" marR="0" fontAlgn="t">
                        <a:spcBef>
                          <a:spcPts val="0"/>
                        </a:spcBef>
                        <a:spcAft>
                          <a:spcPts val="0"/>
                        </a:spcAft>
                      </a:pPr>
                      <a:r>
                        <a:rPr lang="en-US" sz="1600" dirty="0">
                          <a:effectLst/>
                          <a:latin typeface="Calibri" panose="020F0502020204030204" pitchFamily="34" charset="0"/>
                        </a:rPr>
                        <a:t>Scale out physical store</a:t>
                      </a:r>
                    </a:p>
                    <a:p>
                      <a:pPr marL="0" marR="0" fontAlgn="t">
                        <a:spcBef>
                          <a:spcPts val="0"/>
                        </a:spcBef>
                        <a:spcAft>
                          <a:spcPts val="0"/>
                        </a:spcAft>
                      </a:pPr>
                      <a:r>
                        <a:rPr lang="en-US" sz="1600" dirty="0">
                          <a:effectLst/>
                          <a:latin typeface="Calibri" panose="020F0502020204030204" pitchFamily="34" charset="0"/>
                        </a:rPr>
                        <a:t>SSD-based ingestion</a:t>
                      </a:r>
                      <a:r>
                        <a:rPr lang="en-US" sz="1600" baseline="0" dirty="0">
                          <a:effectLst/>
                          <a:latin typeface="Calibri" panose="020F0502020204030204" pitchFamily="34" charset="0"/>
                        </a:rPr>
                        <a:t> service</a:t>
                      </a:r>
                      <a:endParaRPr lang="en-US" sz="1600" dirty="0">
                        <a:effectLst/>
                        <a:latin typeface="Calibri" panose="020F0502020204030204" pitchFamily="34" charset="0"/>
                      </a:endParaRPr>
                    </a:p>
                    <a:p>
                      <a:pPr marL="0" marR="0" fontAlgn="t">
                        <a:spcBef>
                          <a:spcPts val="0"/>
                        </a:spcBef>
                        <a:spcAft>
                          <a:spcPts val="0"/>
                        </a:spcAft>
                      </a:pPr>
                      <a:r>
                        <a:rPr lang="en-US" sz="1600" dirty="0">
                          <a:effectLst/>
                          <a:latin typeface="Calibri" panose="020F0502020204030204" pitchFamily="34" charset="0"/>
                        </a:rPr>
                        <a:t> </a:t>
                      </a:r>
                    </a:p>
                  </a:txBody>
                  <a:tcPr marL="49801" marR="49801" marT="49801" marB="49801"/>
                </a:tc>
                <a:extLst>
                  <a:ext uri="{0D108BD9-81ED-4DB2-BD59-A6C34878D82A}">
                    <a16:rowId xmlns:a16="http://schemas.microsoft.com/office/drawing/2014/main" val="2662393519"/>
                  </a:ext>
                </a:extLst>
              </a:tr>
              <a:tr h="1035642">
                <a:tc>
                  <a:txBody>
                    <a:bodyPr/>
                    <a:lstStyle/>
                    <a:p>
                      <a:pPr marL="0" marR="0" fontAlgn="t">
                        <a:spcBef>
                          <a:spcPts val="0"/>
                        </a:spcBef>
                        <a:spcAft>
                          <a:spcPts val="0"/>
                        </a:spcAft>
                      </a:pPr>
                      <a:r>
                        <a:rPr lang="en-US" sz="2700" b="1">
                          <a:effectLst/>
                          <a:latin typeface="Calibri" panose="020F0502020204030204" pitchFamily="34" charset="0"/>
                        </a:rPr>
                        <a:t>Enterprise Grade Security</a:t>
                      </a:r>
                      <a:endParaRPr lang="en-US" sz="2700" b="1" dirty="0">
                        <a:effectLst/>
                        <a:latin typeface="Calibri" panose="020F0502020204030204" pitchFamily="34" charset="0"/>
                      </a:endParaRPr>
                    </a:p>
                  </a:txBody>
                  <a:tcPr marL="49801" marR="49801" marT="49801" marB="49801"/>
                </a:tc>
                <a:tc>
                  <a:txBody>
                    <a:bodyPr/>
                    <a:lstStyle/>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Role Based access control on data</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Single Sign On</a:t>
                      </a:r>
                    </a:p>
                    <a:p>
                      <a:pPr marL="0" marR="0" indent="0" fontAlgn="t">
                        <a:spcBef>
                          <a:spcPts val="0"/>
                        </a:spcBef>
                        <a:spcAft>
                          <a:spcPts val="0"/>
                        </a:spcAft>
                        <a:buFont typeface="Arial" panose="020B0604020202020204" pitchFamily="34" charset="0"/>
                        <a:buNone/>
                      </a:pPr>
                      <a:r>
                        <a:rPr lang="en-US" sz="1600" dirty="0">
                          <a:effectLst/>
                          <a:latin typeface="Calibri" panose="020F0502020204030204" pitchFamily="34" charset="0"/>
                        </a:rPr>
                        <a:t>Encryption of data at rest with azure managed and bring-your-own-key</a:t>
                      </a:r>
                    </a:p>
                  </a:txBody>
                  <a:tcPr marL="49801" marR="49801" marT="49801" marB="49801"/>
                </a:tc>
                <a:tc>
                  <a:txBody>
                    <a:bodyPr/>
                    <a:lstStyle/>
                    <a:p>
                      <a:pPr marL="0" marR="0" fontAlgn="t">
                        <a:spcBef>
                          <a:spcPts val="0"/>
                        </a:spcBef>
                        <a:spcAft>
                          <a:spcPts val="0"/>
                        </a:spcAft>
                      </a:pPr>
                      <a:r>
                        <a:rPr lang="en-US" sz="1600" dirty="0">
                          <a:effectLst/>
                          <a:latin typeface="Calibri" panose="020F0502020204030204" pitchFamily="34" charset="0"/>
                        </a:rPr>
                        <a:t>POSIX ACLs on files and folders</a:t>
                      </a:r>
                    </a:p>
                    <a:p>
                      <a:pPr marL="0" marR="0" fontAlgn="t">
                        <a:spcBef>
                          <a:spcPts val="0"/>
                        </a:spcBef>
                        <a:spcAft>
                          <a:spcPts val="0"/>
                        </a:spcAft>
                      </a:pPr>
                      <a:r>
                        <a:rPr lang="en-US" sz="1600" dirty="0">
                          <a:effectLst/>
                          <a:latin typeface="Calibri" panose="020F0502020204030204" pitchFamily="34" charset="0"/>
                        </a:rPr>
                        <a:t>Azure AD Integration</a:t>
                      </a:r>
                    </a:p>
                    <a:p>
                      <a:pPr marL="0" marR="0" fontAlgn="t">
                        <a:spcBef>
                          <a:spcPts val="0"/>
                        </a:spcBef>
                        <a:spcAft>
                          <a:spcPts val="0"/>
                        </a:spcAft>
                      </a:pPr>
                      <a:r>
                        <a:rPr lang="en-US" sz="1600" dirty="0">
                          <a:effectLst/>
                          <a:latin typeface="Calibri" panose="020F0502020204030204" pitchFamily="34" charset="0"/>
                        </a:rPr>
                        <a:t>Azure Key Vault Integration</a:t>
                      </a:r>
                    </a:p>
                  </a:txBody>
                  <a:tcPr marL="49801" marR="49801" marT="49801" marB="49801"/>
                </a:tc>
                <a:extLst>
                  <a:ext uri="{0D108BD9-81ED-4DB2-BD59-A6C34878D82A}">
                    <a16:rowId xmlns:a16="http://schemas.microsoft.com/office/drawing/2014/main" val="3011628059"/>
                  </a:ext>
                </a:extLst>
              </a:tr>
            </a:tbl>
          </a:graphicData>
        </a:graphic>
      </p:graphicFrame>
    </p:spTree>
    <p:extLst>
      <p:ext uri="{BB962C8B-B14F-4D97-AF65-F5344CB8AC3E}">
        <p14:creationId xmlns:p14="http://schemas.microsoft.com/office/powerpoint/2010/main" val="70638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Placeholder 6"/>
          <p:cNvSpPr>
            <a:spLocks noGrp="1"/>
          </p:cNvSpPr>
          <p:nvPr>
            <p:ph type="body" sz="quarter" idx="13"/>
          </p:nvPr>
        </p:nvSpPr>
        <p:spPr>
          <a:xfrm>
            <a:off x="0" y="1143000"/>
            <a:ext cx="6035675" cy="2286000"/>
          </a:xfrm>
          <a:solidFill>
            <a:schemeClr val="accent1">
              <a:alpha val="90195"/>
            </a:schemeClr>
          </a:solidFill>
        </p:spPr>
        <p:txBody>
          <a:bodyPr/>
          <a:lstStyle/>
          <a:p>
            <a:pPr>
              <a:spcBef>
                <a:spcPct val="0"/>
              </a:spcBef>
            </a:pPr>
            <a:r>
              <a:rPr lang="en-US" dirty="0"/>
              <a:t>Demo: Azure Data Lake Store</a:t>
            </a:r>
          </a:p>
        </p:txBody>
      </p:sp>
      <p:sp>
        <p:nvSpPr>
          <p:cNvPr id="2" name="Slide Number Placeholder 1"/>
          <p:cNvSpPr>
            <a:spLocks noGrp="1"/>
          </p:cNvSpPr>
          <p:nvPr>
            <p:ph type="sldNum" sz="quarter" idx="19"/>
          </p:nvPr>
        </p:nvSpPr>
        <p:spPr/>
        <p:txBody>
          <a:bodyPr/>
          <a:lstStyle/>
          <a:p>
            <a:pPr>
              <a:defRPr/>
            </a:pPr>
            <a:fld id="{3D1B5734-3614-4DC6-A13F-4700EA017BC8}" type="slidenum">
              <a:rPr lang="en-US" smtClean="0"/>
              <a:pPr>
                <a:defRPr/>
              </a:pPr>
              <a:t>31</a:t>
            </a:fld>
            <a:endParaRPr lang="en-US"/>
          </a:p>
        </p:txBody>
      </p:sp>
    </p:spTree>
    <p:extLst>
      <p:ext uri="{BB962C8B-B14F-4D97-AF65-F5344CB8AC3E}">
        <p14:creationId xmlns:p14="http://schemas.microsoft.com/office/powerpoint/2010/main" val="1687231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4"/>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fontAlgn="base">
              <a:spcBef>
                <a:spcPct val="0"/>
              </a:spcBef>
              <a:spcAft>
                <a:spcPct val="0"/>
              </a:spcAft>
            </a:pPr>
            <a:fld id="{C126BB60-CBB6-4365-97E5-91AD37B29074}" type="slidenum">
              <a:rPr lang="en-US">
                <a:solidFill>
                  <a:srgbClr val="3F3F3F"/>
                </a:solidFill>
                <a:ea typeface="Segoe Pro Light"/>
              </a:rPr>
              <a:pPr fontAlgn="base">
                <a:spcBef>
                  <a:spcPct val="0"/>
                </a:spcBef>
                <a:spcAft>
                  <a:spcPct val="0"/>
                </a:spcAft>
              </a:pPr>
              <a:t>32</a:t>
            </a:fld>
            <a:endParaRPr lang="en-US">
              <a:solidFill>
                <a:srgbClr val="3F3F3F"/>
              </a:solidFill>
              <a:ea typeface="Segoe Pro Light"/>
            </a:endParaRPr>
          </a:p>
        </p:txBody>
      </p:sp>
      <p:pic>
        <p:nvPicPr>
          <p:cNvPr id="4915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7688" y="2895600"/>
            <a:ext cx="356711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9278" y="365125"/>
            <a:ext cx="10515600" cy="1325563"/>
          </a:xfrm>
        </p:spPr>
        <p:txBody>
          <a:bodyPr/>
          <a:lstStyle/>
          <a:p>
            <a:r>
              <a:rPr lang="en-US" dirty="0">
                <a:solidFill>
                  <a:srgbClr val="0070C0"/>
                </a:solidFill>
              </a:rPr>
              <a:t>What’s a Data Lake?</a:t>
            </a:r>
            <a:br>
              <a:rPr lang="en-US" dirty="0">
                <a:solidFill>
                  <a:srgbClr val="00B0F0"/>
                </a:solidFill>
              </a:rPr>
            </a:br>
            <a:r>
              <a:rPr lang="en-US" sz="2000" dirty="0"/>
              <a:t>It’s a pattern of being analytics! Store any kind of data regardless of type!</a:t>
            </a:r>
          </a:p>
        </p:txBody>
      </p:sp>
      <p:grpSp>
        <p:nvGrpSpPr>
          <p:cNvPr id="8" name="Group 7"/>
          <p:cNvGrpSpPr/>
          <p:nvPr/>
        </p:nvGrpSpPr>
        <p:grpSpPr>
          <a:xfrm>
            <a:off x="1143000" y="1930584"/>
            <a:ext cx="10070160" cy="4241616"/>
            <a:chOff x="690419" y="3219103"/>
            <a:chExt cx="11779686" cy="3284489"/>
          </a:xfrm>
        </p:grpSpPr>
        <p:cxnSp>
          <p:nvCxnSpPr>
            <p:cNvPr id="9" name="Straight Arrow Connector 8"/>
            <p:cNvCxnSpPr/>
            <p:nvPr/>
          </p:nvCxnSpPr>
          <p:spPr>
            <a:xfrm flipV="1">
              <a:off x="7910421" y="3752553"/>
              <a:ext cx="1927258" cy="671949"/>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8026471" y="4261261"/>
              <a:ext cx="1814251" cy="381447"/>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064897" y="5059657"/>
              <a:ext cx="1772781" cy="278758"/>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10421" y="5272072"/>
              <a:ext cx="1927258" cy="501833"/>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55117" y="4846534"/>
              <a:ext cx="1785605" cy="48267"/>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4293575" y="3546258"/>
              <a:ext cx="3732896" cy="2679309"/>
            </a:xfrm>
            <a:prstGeom prst="ellipse">
              <a:avLst/>
            </a:prstGeom>
            <a:solidFill>
              <a:srgbClr val="00B0F0"/>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80">
                <a:lnSpc>
                  <a:spcPct val="90000"/>
                </a:lnSpc>
              </a:pPr>
              <a:endParaRPr lang="en-US" sz="2352" kern="0" dirty="0">
                <a:solidFill>
                  <a:schemeClr val="bg1"/>
                </a:solidFill>
                <a:ea typeface="Segoe UI" pitchFamily="34" charset="0"/>
                <a:cs typeface="Segoe UI" pitchFamily="34" charset="0"/>
              </a:endParaRPr>
            </a:p>
          </p:txBody>
        </p:sp>
        <p:cxnSp>
          <p:nvCxnSpPr>
            <p:cNvPr id="15" name="Straight Arrow Connector 14"/>
            <p:cNvCxnSpPr/>
            <p:nvPr/>
          </p:nvCxnSpPr>
          <p:spPr>
            <a:xfrm>
              <a:off x="1773386" y="4150494"/>
              <a:ext cx="2593691" cy="401512"/>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33860" y="3584022"/>
              <a:ext cx="2218219" cy="684323"/>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304193" y="4894562"/>
              <a:ext cx="1989382" cy="123958"/>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385740" y="5178223"/>
              <a:ext cx="1983633" cy="452972"/>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388617" y="5453027"/>
              <a:ext cx="2163462" cy="936820"/>
            </a:xfrm>
            <a:prstGeom prst="straightConnector1">
              <a:avLst/>
            </a:prstGeom>
            <a:ln w="57150">
              <a:solidFill>
                <a:schemeClr val="accent5">
                  <a:lumMod val="50000"/>
                </a:schemeClr>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02506" y="4035692"/>
              <a:ext cx="2495050" cy="405703"/>
            </a:xfrm>
            <a:prstGeom prst="rect">
              <a:avLst/>
            </a:prstGeom>
            <a:noFill/>
          </p:spPr>
          <p:txBody>
            <a:bodyPr wrap="none" lIns="0" rtlCol="0">
              <a:spAutoFit/>
            </a:bodyPr>
            <a:lstStyle>
              <a:defPPr>
                <a:defRPr lang="en-US"/>
              </a:defPPr>
              <a:lvl1pPr defTabSz="932418">
                <a:defRPr>
                  <a:solidFill>
                    <a:schemeClr val="bg1">
                      <a:lumMod val="75000"/>
                    </a:schemeClr>
                  </a:solidFill>
                  <a:latin typeface="+mj-lt"/>
                </a:defRPr>
              </a:lvl1pPr>
            </a:lstStyle>
            <a:p>
              <a:pPr defTabSz="776885"/>
              <a:r>
                <a:rPr lang="en-US" sz="2117" kern="0" dirty="0">
                  <a:solidFill>
                    <a:schemeClr val="tx1"/>
                  </a:solidFill>
                </a:rPr>
                <a:t>Interactive queries</a:t>
              </a:r>
            </a:p>
          </p:txBody>
        </p:sp>
        <p:sp>
          <p:nvSpPr>
            <p:cNvPr id="21" name="TextBox 20"/>
            <p:cNvSpPr txBox="1"/>
            <p:nvPr/>
          </p:nvSpPr>
          <p:spPr>
            <a:xfrm>
              <a:off x="9902506" y="3529879"/>
              <a:ext cx="1895008" cy="405703"/>
            </a:xfrm>
            <a:prstGeom prst="rect">
              <a:avLst/>
            </a:prstGeom>
            <a:noFill/>
          </p:spPr>
          <p:txBody>
            <a:bodyPr wrap="none" lIns="0" rtlCol="0">
              <a:spAutoFit/>
            </a:bodyPr>
            <a:lstStyle/>
            <a:p>
              <a:pPr defTabSz="913928"/>
              <a:r>
                <a:rPr lang="en-US" sz="2117" kern="0" dirty="0">
                  <a:latin typeface="Segoe UI Light"/>
                </a:rPr>
                <a:t>Batch</a:t>
              </a:r>
              <a:r>
                <a:rPr lang="en-US" sz="2117" kern="0" dirty="0">
                  <a:solidFill>
                    <a:schemeClr val="bg1"/>
                  </a:solidFill>
                  <a:latin typeface="Segoe UI Light"/>
                </a:rPr>
                <a:t> </a:t>
              </a:r>
              <a:r>
                <a:rPr lang="en-US" sz="2117" kern="0" dirty="0">
                  <a:latin typeface="Segoe UI Light"/>
                </a:rPr>
                <a:t>queries</a:t>
              </a:r>
            </a:p>
          </p:txBody>
        </p:sp>
        <p:sp>
          <p:nvSpPr>
            <p:cNvPr id="22" name="TextBox 21"/>
            <p:cNvSpPr txBox="1"/>
            <p:nvPr/>
          </p:nvSpPr>
          <p:spPr>
            <a:xfrm>
              <a:off x="9902505" y="5117286"/>
              <a:ext cx="2480049" cy="405703"/>
            </a:xfrm>
            <a:prstGeom prst="rect">
              <a:avLst/>
            </a:prstGeom>
            <a:noFill/>
          </p:spPr>
          <p:txBody>
            <a:bodyPr wrap="none" lIns="0" rtlCol="0">
              <a:spAutoFit/>
            </a:bodyPr>
            <a:lstStyle/>
            <a:p>
              <a:pPr defTabSz="913928"/>
              <a:r>
                <a:rPr lang="en-US" sz="2117" kern="0" dirty="0">
                  <a:latin typeface="Segoe UI Light"/>
                </a:rPr>
                <a:t>Machine Learning</a:t>
              </a:r>
            </a:p>
          </p:txBody>
        </p:sp>
        <p:sp>
          <p:nvSpPr>
            <p:cNvPr id="23" name="TextBox 22"/>
            <p:cNvSpPr txBox="1"/>
            <p:nvPr/>
          </p:nvSpPr>
          <p:spPr>
            <a:xfrm>
              <a:off x="9902505" y="5610236"/>
              <a:ext cx="2260658" cy="405703"/>
            </a:xfrm>
            <a:prstGeom prst="rect">
              <a:avLst/>
            </a:prstGeom>
            <a:noFill/>
          </p:spPr>
          <p:txBody>
            <a:bodyPr wrap="none" lIns="0" rtlCol="0">
              <a:spAutoFit/>
            </a:bodyPr>
            <a:lstStyle/>
            <a:p>
              <a:pPr defTabSz="913928"/>
              <a:r>
                <a:rPr lang="en-US" sz="2117" kern="0" dirty="0">
                  <a:latin typeface="Segoe UI Light"/>
                </a:rPr>
                <a:t>Data warehouse</a:t>
              </a:r>
            </a:p>
          </p:txBody>
        </p:sp>
        <p:sp>
          <p:nvSpPr>
            <p:cNvPr id="24" name="TextBox 23"/>
            <p:cNvSpPr txBox="1"/>
            <p:nvPr/>
          </p:nvSpPr>
          <p:spPr>
            <a:xfrm>
              <a:off x="9888799" y="4586888"/>
              <a:ext cx="2581306" cy="405703"/>
            </a:xfrm>
            <a:prstGeom prst="rect">
              <a:avLst/>
            </a:prstGeom>
            <a:noFill/>
          </p:spPr>
          <p:txBody>
            <a:bodyPr wrap="none" lIns="0" rtlCol="0">
              <a:spAutoFit/>
            </a:bodyPr>
            <a:lstStyle/>
            <a:p>
              <a:pPr defTabSz="913928"/>
              <a:r>
                <a:rPr lang="en-US" sz="2117" kern="0" dirty="0">
                  <a:latin typeface="Segoe UI Light"/>
                </a:rPr>
                <a:t>Real-time analytics</a:t>
              </a:r>
            </a:p>
          </p:txBody>
        </p:sp>
        <p:grpSp>
          <p:nvGrpSpPr>
            <p:cNvPr id="25" name="Group 24"/>
            <p:cNvGrpSpPr/>
            <p:nvPr/>
          </p:nvGrpSpPr>
          <p:grpSpPr>
            <a:xfrm>
              <a:off x="690419" y="3219103"/>
              <a:ext cx="1788903" cy="3284489"/>
              <a:chOff x="811294" y="3787522"/>
              <a:chExt cx="2104781" cy="3864452"/>
            </a:xfrm>
          </p:grpSpPr>
          <p:sp>
            <p:nvSpPr>
              <p:cNvPr id="31" name="Rectangle 30"/>
              <p:cNvSpPr/>
              <p:nvPr>
                <p:custDataLst>
                  <p:tags r:id="rId1"/>
                </p:custDataLst>
              </p:nvPr>
            </p:nvSpPr>
            <p:spPr bwMode="auto">
              <a:xfrm>
                <a:off x="811294" y="3787522"/>
                <a:ext cx="987193"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solidFill>
                      <a:schemeClr val="bg1"/>
                    </a:solidFill>
                    <a:latin typeface="Segoe UI Light"/>
                    <a:ea typeface="Segoe UI" pitchFamily="34" charset="0"/>
                    <a:cs typeface="Segoe UI" pitchFamily="34" charset="0"/>
                  </a:rPr>
                  <a:t>Devices</a:t>
                </a:r>
              </a:p>
            </p:txBody>
          </p:sp>
          <p:grpSp>
            <p:nvGrpSpPr>
              <p:cNvPr id="32" name="Group 31"/>
              <p:cNvGrpSpPr/>
              <p:nvPr/>
            </p:nvGrpSpPr>
            <p:grpSpPr>
              <a:xfrm>
                <a:off x="1003573" y="3951140"/>
                <a:ext cx="670827" cy="360306"/>
                <a:chOff x="2769908" y="1409697"/>
                <a:chExt cx="1965320" cy="1055586"/>
              </a:xfrm>
              <a:solidFill>
                <a:schemeClr val="bg1"/>
              </a:solidFill>
            </p:grpSpPr>
            <p:sp>
              <p:nvSpPr>
                <p:cNvPr id="49"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896267">
                    <a:defRPr/>
                  </a:pPr>
                  <a:endParaRPr lang="en-US" sz="980" kern="0" dirty="0">
                    <a:solidFill>
                      <a:schemeClr val="bg1"/>
                    </a:solidFill>
                    <a:latin typeface="Segoe UI Light"/>
                  </a:endParaRPr>
                </a:p>
              </p:txBody>
            </p:sp>
            <p:sp>
              <p:nvSpPr>
                <p:cNvPr id="5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5" rIns="44815" bIns="89630" numCol="1" spcCol="0" rtlCol="0" fromWordArt="0" anchor="b" anchorCtr="0" forceAA="0" compatLnSpc="1">
                  <a:prstTxWarp prst="textNoShape">
                    <a:avLst/>
                  </a:prstTxWarp>
                  <a:noAutofit/>
                </a:bodyPr>
                <a:lstStyle/>
                <a:p>
                  <a:pPr defTabSz="895972"/>
                  <a:endParaRPr lang="en-US" sz="980" kern="0" spc="-49" dirty="0">
                    <a:solidFill>
                      <a:schemeClr val="bg1"/>
                    </a:solidFill>
                    <a:latin typeface="Segoe UI Light"/>
                    <a:ea typeface="Segoe UI" pitchFamily="34" charset="0"/>
                    <a:cs typeface="Segoe UI" pitchFamily="34" charset="0"/>
                  </a:endParaRPr>
                </a:p>
              </p:txBody>
            </p:sp>
            <p:sp>
              <p:nvSpPr>
                <p:cNvPr id="5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633"/>
                  <a:endParaRPr lang="en-US" sz="980" kern="0" spc="-132" dirty="0">
                    <a:solidFill>
                      <a:schemeClr val="bg1"/>
                    </a:solidFill>
                    <a:latin typeface="Segoe UI Light"/>
                  </a:endParaRPr>
                </a:p>
              </p:txBody>
            </p:sp>
          </p:grpSp>
          <p:sp>
            <p:nvSpPr>
              <p:cNvPr id="33" name="Rectangle 32"/>
              <p:cNvSpPr/>
              <p:nvPr>
                <p:custDataLst>
                  <p:tags r:id="rId2"/>
                </p:custDataLst>
              </p:nvPr>
            </p:nvSpPr>
            <p:spPr bwMode="auto">
              <a:xfrm>
                <a:off x="811294" y="6717204"/>
                <a:ext cx="987192"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Relational</a:t>
                </a:r>
                <a:endParaRPr lang="en-US" sz="980" kern="0" dirty="0">
                  <a:solidFill>
                    <a:schemeClr val="bg1"/>
                  </a:solidFill>
                  <a:latin typeface="Segoe UI Light"/>
                  <a:ea typeface="Segoe UI" pitchFamily="34" charset="0"/>
                  <a:cs typeface="Segoe UI" pitchFamily="34" charset="0"/>
                </a:endParaRPr>
              </a:p>
            </p:txBody>
          </p:sp>
          <p:grpSp>
            <p:nvGrpSpPr>
              <p:cNvPr id="34" name="Group 33"/>
              <p:cNvGrpSpPr/>
              <p:nvPr/>
            </p:nvGrpSpPr>
            <p:grpSpPr>
              <a:xfrm>
                <a:off x="1135692" y="6818367"/>
                <a:ext cx="390821" cy="430165"/>
                <a:chOff x="9677938" y="4380341"/>
                <a:chExt cx="180750" cy="203154"/>
              </a:xfrm>
              <a:solidFill>
                <a:schemeClr val="bg1"/>
              </a:solidFill>
            </p:grpSpPr>
            <p:sp>
              <p:nvSpPr>
                <p:cNvPr id="47" name="Freeform 46"/>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grpFill/>
                <a:ln w="12700" cap="flat" cmpd="sng" algn="ctr">
                  <a:noFill/>
                  <a:prstDash val="solid"/>
                  <a:miter lim="800000"/>
                </a:ln>
                <a:effectLst/>
              </p:spPr>
              <p:txBody>
                <a:bodyPr rtlCol="0" anchor="ctr"/>
                <a:lstStyle/>
                <a:p>
                  <a:pPr defTabSz="913842">
                    <a:defRPr/>
                  </a:pPr>
                  <a:endParaRPr lang="en-US" sz="980" kern="0" dirty="0">
                    <a:solidFill>
                      <a:schemeClr val="bg1"/>
                    </a:solidFill>
                    <a:latin typeface="Segoe UI Light"/>
                  </a:endParaRPr>
                </a:p>
              </p:txBody>
            </p:sp>
            <p:sp>
              <p:nvSpPr>
                <p:cNvPr id="48" name="Oval 47"/>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913842">
                    <a:defRPr/>
                  </a:pPr>
                  <a:endParaRPr lang="en-US" sz="980" kern="0" dirty="0">
                    <a:solidFill>
                      <a:schemeClr val="bg1"/>
                    </a:solidFill>
                    <a:latin typeface="Segoe UI Light"/>
                  </a:endParaRPr>
                </a:p>
              </p:txBody>
            </p:sp>
          </p:grpSp>
          <p:sp>
            <p:nvSpPr>
              <p:cNvPr id="35" name="Rectangle 34"/>
              <p:cNvSpPr/>
              <p:nvPr>
                <p:custDataLst>
                  <p:tags r:id="rId3"/>
                </p:custDataLst>
              </p:nvPr>
            </p:nvSpPr>
            <p:spPr bwMode="auto">
              <a:xfrm>
                <a:off x="1867819" y="5738267"/>
                <a:ext cx="1048256"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Sensors</a:t>
                </a:r>
                <a:endParaRPr lang="en-US" sz="980" kern="0" dirty="0">
                  <a:solidFill>
                    <a:schemeClr val="bg1"/>
                  </a:solidFill>
                  <a:latin typeface="Segoe UI Light"/>
                  <a:ea typeface="Segoe UI" pitchFamily="34" charset="0"/>
                  <a:cs typeface="Segoe UI" pitchFamily="34" charset="0"/>
                </a:endParaRPr>
              </a:p>
            </p:txBody>
          </p:sp>
          <p:sp>
            <p:nvSpPr>
              <p:cNvPr id="36" name="Frame 5"/>
              <p:cNvSpPr>
                <a:spLocks noChangeAspect="1"/>
              </p:cNvSpPr>
              <p:nvPr/>
            </p:nvSpPr>
            <p:spPr bwMode="auto">
              <a:xfrm>
                <a:off x="2152205" y="5851349"/>
                <a:ext cx="366000" cy="365901"/>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82">
                  <a:defRPr/>
                </a:pPr>
                <a:endParaRPr lang="en-US" sz="980" kern="0" spc="-57" dirty="0">
                  <a:solidFill>
                    <a:schemeClr val="bg1"/>
                  </a:solidFill>
                  <a:latin typeface="Segoe UI Light"/>
                  <a:ea typeface="Segoe UI" pitchFamily="34" charset="0"/>
                  <a:cs typeface="Segoe UI" pitchFamily="34" charset="0"/>
                </a:endParaRPr>
              </a:p>
            </p:txBody>
          </p:sp>
          <p:sp>
            <p:nvSpPr>
              <p:cNvPr id="37" name="Rectangle 36"/>
              <p:cNvSpPr/>
              <p:nvPr>
                <p:custDataLst>
                  <p:tags r:id="rId4"/>
                </p:custDataLst>
              </p:nvPr>
            </p:nvSpPr>
            <p:spPr bwMode="auto">
              <a:xfrm>
                <a:off x="1867819" y="4764151"/>
                <a:ext cx="1048256"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Video</a:t>
                </a:r>
                <a:endParaRPr lang="en-US" sz="980" kern="0" dirty="0">
                  <a:solidFill>
                    <a:schemeClr val="bg1"/>
                  </a:solidFill>
                  <a:latin typeface="Segoe UI Light"/>
                  <a:ea typeface="Segoe UI" pitchFamily="34" charset="0"/>
                  <a:cs typeface="Segoe UI" pitchFamily="34" charset="0"/>
                </a:endParaRPr>
              </a:p>
            </p:txBody>
          </p:sp>
          <p:sp>
            <p:nvSpPr>
              <p:cNvPr id="38" name="Freeform 7"/>
              <p:cNvSpPr>
                <a:spLocks noEditPoints="1"/>
              </p:cNvSpPr>
              <p:nvPr/>
            </p:nvSpPr>
            <p:spPr bwMode="auto">
              <a:xfrm>
                <a:off x="2133982" y="4882373"/>
                <a:ext cx="402443" cy="432390"/>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633"/>
                <a:endParaRPr lang="en-US" sz="980" kern="0" spc="-132" dirty="0">
                  <a:solidFill>
                    <a:schemeClr val="bg1"/>
                  </a:solidFill>
                  <a:latin typeface="Segoe UI Light"/>
                </a:endParaRPr>
              </a:p>
            </p:txBody>
          </p:sp>
          <p:sp>
            <p:nvSpPr>
              <p:cNvPr id="39" name="Rectangle 38"/>
              <p:cNvSpPr/>
              <p:nvPr>
                <p:custDataLst>
                  <p:tags r:id="rId5"/>
                </p:custDataLst>
              </p:nvPr>
            </p:nvSpPr>
            <p:spPr bwMode="auto">
              <a:xfrm>
                <a:off x="811294" y="4766297"/>
                <a:ext cx="987192"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842">
                  <a:lnSpc>
                    <a:spcPct val="90000"/>
                  </a:lnSpc>
                </a:pPr>
                <a:r>
                  <a:rPr lang="en-US" sz="980" kern="0" dirty="0">
                    <a:ln>
                      <a:solidFill>
                        <a:srgbClr val="505050">
                          <a:alpha val="0"/>
                        </a:srgbClr>
                      </a:solidFill>
                    </a:ln>
                    <a:solidFill>
                      <a:schemeClr val="bg1"/>
                    </a:solidFill>
                    <a:latin typeface="Segoe UI Light"/>
                  </a:rPr>
                  <a:t>LOB applications</a:t>
                </a:r>
              </a:p>
            </p:txBody>
          </p:sp>
          <p:sp>
            <p:nvSpPr>
              <p:cNvPr id="40" name="Donut 59"/>
              <p:cNvSpPr>
                <a:spLocks noChangeAspect="1"/>
              </p:cNvSpPr>
              <p:nvPr/>
            </p:nvSpPr>
            <p:spPr bwMode="auto">
              <a:xfrm>
                <a:off x="1157698" y="4861745"/>
                <a:ext cx="346807" cy="374240"/>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5" rIns="44815" bIns="89630" numCol="1" spcCol="0" rtlCol="0" fromWordArt="0" anchor="b" anchorCtr="0" forceAA="0" compatLnSpc="1">
                <a:prstTxWarp prst="textNoShape">
                  <a:avLst/>
                </a:prstTxWarp>
                <a:noAutofit/>
              </a:bodyPr>
              <a:lstStyle/>
              <a:p>
                <a:pPr defTabSz="895972"/>
                <a:endParaRPr lang="en-US" sz="980" kern="0" spc="-49" dirty="0">
                  <a:solidFill>
                    <a:schemeClr val="bg1"/>
                  </a:solidFill>
                  <a:latin typeface="Segoe UI Light"/>
                  <a:ea typeface="Segoe UI" pitchFamily="34" charset="0"/>
                  <a:cs typeface="Segoe UI" pitchFamily="34" charset="0"/>
                </a:endParaRPr>
              </a:p>
            </p:txBody>
          </p:sp>
          <p:sp>
            <p:nvSpPr>
              <p:cNvPr id="41" name="Rectangle 40"/>
              <p:cNvSpPr/>
              <p:nvPr>
                <p:custDataLst>
                  <p:tags r:id="rId6"/>
                </p:custDataLst>
              </p:nvPr>
            </p:nvSpPr>
            <p:spPr bwMode="auto">
              <a:xfrm>
                <a:off x="811294" y="5742559"/>
                <a:ext cx="987192"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Web</a:t>
                </a:r>
                <a:endParaRPr lang="en-US" sz="980" kern="0" dirty="0">
                  <a:solidFill>
                    <a:schemeClr val="bg1"/>
                  </a:solidFill>
                  <a:latin typeface="Segoe UI Light"/>
                  <a:ea typeface="Segoe UI" pitchFamily="34" charset="0"/>
                  <a:cs typeface="Segoe UI" pitchFamily="34" charset="0"/>
                </a:endParaRPr>
              </a:p>
            </p:txBody>
          </p:sp>
          <p:sp>
            <p:nvSpPr>
              <p:cNvPr id="42" name="Rounded Rectangle 18"/>
              <p:cNvSpPr/>
              <p:nvPr/>
            </p:nvSpPr>
            <p:spPr bwMode="auto">
              <a:xfrm>
                <a:off x="1171516" y="5874167"/>
                <a:ext cx="319171" cy="328831"/>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5" rIns="44815" bIns="89630" numCol="1" spcCol="0" rtlCol="0" fromWordArt="0" anchor="b" anchorCtr="0" forceAA="0" compatLnSpc="1">
                <a:prstTxWarp prst="textNoShape">
                  <a:avLst/>
                </a:prstTxWarp>
                <a:noAutofit/>
              </a:bodyPr>
              <a:lstStyle/>
              <a:p>
                <a:pPr defTabSz="895972"/>
                <a:endParaRPr lang="en-US" sz="980" kern="0" spc="-49" dirty="0">
                  <a:solidFill>
                    <a:schemeClr val="bg1"/>
                  </a:solidFill>
                  <a:latin typeface="Segoe UI Light"/>
                  <a:ea typeface="Segoe UI" pitchFamily="34" charset="0"/>
                  <a:cs typeface="Segoe UI" pitchFamily="34" charset="0"/>
                </a:endParaRPr>
              </a:p>
            </p:txBody>
          </p:sp>
          <p:sp>
            <p:nvSpPr>
              <p:cNvPr id="43" name="Rectangle 42"/>
              <p:cNvSpPr/>
              <p:nvPr>
                <p:custDataLst>
                  <p:tags r:id="rId7"/>
                </p:custDataLst>
              </p:nvPr>
            </p:nvSpPr>
            <p:spPr bwMode="auto">
              <a:xfrm>
                <a:off x="1867819" y="3787522"/>
                <a:ext cx="1048256"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Social</a:t>
                </a:r>
                <a:endParaRPr lang="en-US" sz="980" kern="0" dirty="0">
                  <a:solidFill>
                    <a:schemeClr val="bg1"/>
                  </a:solidFill>
                  <a:latin typeface="Segoe UI Light"/>
                  <a:ea typeface="Segoe UI" pitchFamily="34" charset="0"/>
                  <a:cs typeface="Segoe UI" pitchFamily="34" charset="0"/>
                </a:endParaRPr>
              </a:p>
            </p:txBody>
          </p:sp>
          <p:sp>
            <p:nvSpPr>
              <p:cNvPr id="44" name="Freeform 5"/>
              <p:cNvSpPr>
                <a:spLocks noEditPoints="1"/>
              </p:cNvSpPr>
              <p:nvPr/>
            </p:nvSpPr>
            <p:spPr bwMode="auto">
              <a:xfrm>
                <a:off x="2159934" y="3936523"/>
                <a:ext cx="350539" cy="29406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89630" tIns="44815" rIns="89630" bIns="44815" numCol="1" anchor="t" anchorCtr="0" compatLnSpc="1">
                <a:prstTxWarp prst="textNoShape">
                  <a:avLst/>
                </a:prstTxWarp>
              </a:bodyPr>
              <a:lstStyle/>
              <a:p>
                <a:pPr defTabSz="761872"/>
                <a:endParaRPr lang="en-US" sz="980" kern="0" dirty="0">
                  <a:solidFill>
                    <a:schemeClr val="bg1"/>
                  </a:solidFill>
                  <a:latin typeface="Segoe UI Light"/>
                </a:endParaRPr>
              </a:p>
            </p:txBody>
          </p:sp>
          <p:sp>
            <p:nvSpPr>
              <p:cNvPr id="45" name="Rectangle 44"/>
              <p:cNvSpPr/>
              <p:nvPr>
                <p:custDataLst>
                  <p:tags r:id="rId8"/>
                </p:custDataLst>
              </p:nvPr>
            </p:nvSpPr>
            <p:spPr bwMode="auto">
              <a:xfrm>
                <a:off x="1867818" y="6710767"/>
                <a:ext cx="1048257" cy="934770"/>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5" rIns="67222" bIns="44815" numCol="1" spcCol="0" rtlCol="0" fromWordArt="0" anchor="b" anchorCtr="0" forceAA="0" compatLnSpc="1">
                <a:prstTxWarp prst="textNoShape">
                  <a:avLst/>
                </a:prstTxWarp>
                <a:noAutofit/>
              </a:bodyPr>
              <a:lstStyle/>
              <a:p>
                <a:pPr defTabSz="913980">
                  <a:lnSpc>
                    <a:spcPct val="90000"/>
                  </a:lnSpc>
                </a:pPr>
                <a:r>
                  <a:rPr lang="en-US" sz="980" kern="0" dirty="0">
                    <a:ln>
                      <a:solidFill>
                        <a:srgbClr val="505050">
                          <a:alpha val="0"/>
                        </a:srgbClr>
                      </a:solidFill>
                    </a:ln>
                    <a:solidFill>
                      <a:schemeClr val="bg1"/>
                    </a:solidFill>
                    <a:latin typeface="Segoe UI Light"/>
                  </a:rPr>
                  <a:t>Clickstream</a:t>
                </a:r>
                <a:endParaRPr lang="en-US" sz="980" kern="0" dirty="0">
                  <a:solidFill>
                    <a:schemeClr val="bg1"/>
                  </a:solidFill>
                  <a:latin typeface="Segoe UI Light"/>
                  <a:ea typeface="Segoe UI" pitchFamily="34" charset="0"/>
                  <a:cs typeface="Segoe UI" pitchFamily="34" charset="0"/>
                </a:endParaRPr>
              </a:p>
            </p:txBody>
          </p:sp>
          <p:sp>
            <p:nvSpPr>
              <p:cNvPr id="46" name="Freeform 45"/>
              <p:cNvSpPr>
                <a:spLocks noChangeAspect="1"/>
              </p:cNvSpPr>
              <p:nvPr/>
            </p:nvSpPr>
            <p:spPr bwMode="auto">
              <a:xfrm>
                <a:off x="2131166" y="6836050"/>
                <a:ext cx="408075" cy="411311"/>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80">
                  <a:lnSpc>
                    <a:spcPct val="90000"/>
                  </a:lnSpc>
                </a:pPr>
                <a:endParaRPr lang="en-US" sz="980" kern="0" dirty="0">
                  <a:solidFill>
                    <a:schemeClr val="bg1"/>
                  </a:solidFill>
                  <a:latin typeface="Segoe UI Light"/>
                  <a:ea typeface="Segoe UI" pitchFamily="34" charset="0"/>
                  <a:cs typeface="Segoe UI" pitchFamily="34" charset="0"/>
                </a:endParaRPr>
              </a:p>
            </p:txBody>
          </p:sp>
        </p:grpSp>
        <p:sp>
          <p:nvSpPr>
            <p:cNvPr id="28" name="Rectangle 27"/>
            <p:cNvSpPr/>
            <p:nvPr/>
          </p:nvSpPr>
          <p:spPr>
            <a:xfrm>
              <a:off x="5115927" y="4642708"/>
              <a:ext cx="1970993" cy="485981"/>
            </a:xfrm>
            <a:prstGeom prst="rect">
              <a:avLst/>
            </a:prstGeom>
            <a:ln>
              <a:noFill/>
            </a:ln>
          </p:spPr>
          <p:txBody>
            <a:bodyPr wrap="none">
              <a:spAutoFit/>
            </a:bodyPr>
            <a:lstStyle/>
            <a:p>
              <a:pPr defTabSz="761872"/>
              <a:r>
                <a:rPr lang="en-US" sz="2666" kern="0" spc="-29" dirty="0">
                  <a:latin typeface="Segoe UI Semilight" panose="020B0402040204020203" pitchFamily="34" charset="0"/>
                  <a:ea typeface="MS PGothic" panose="020B0600070205080204" pitchFamily="34" charset="-128"/>
                  <a:cs typeface="Segoe UI Semilight" panose="020B0402040204020203" pitchFamily="34" charset="0"/>
                </a:rPr>
                <a:t> Data Lake</a:t>
              </a:r>
              <a:endParaRPr lang="en-US" sz="2666" kern="0" dirty="0">
                <a:ea typeface="MS PGothic" panose="020B0600070205080204" pitchFamily="34" charset="-128"/>
              </a:endParaRPr>
            </a:p>
          </p:txBody>
        </p:sp>
      </p:grpSp>
    </p:spTree>
    <p:extLst>
      <p:ext uri="{BB962C8B-B14F-4D97-AF65-F5344CB8AC3E}">
        <p14:creationId xmlns:p14="http://schemas.microsoft.com/office/powerpoint/2010/main" val="27889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31947" y="1714500"/>
            <a:ext cx="11328106" cy="3810000"/>
            <a:chOff x="579474" y="3009900"/>
            <a:chExt cx="13593727" cy="4572000"/>
          </a:xfrm>
        </p:grpSpPr>
        <p:sp>
          <p:nvSpPr>
            <p:cNvPr id="4" name="Title 1"/>
            <p:cNvSpPr txBox="1">
              <a:spLocks/>
            </p:cNvSpPr>
            <p:nvPr/>
          </p:nvSpPr>
          <p:spPr>
            <a:xfrm>
              <a:off x="632638" y="3286126"/>
              <a:ext cx="13540563" cy="1781176"/>
            </a:xfrm>
            <a:prstGeom prst="rect">
              <a:avLst/>
            </a:prstGeom>
            <a:noFill/>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l" defTabSz="109728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dirty="0">
                  <a:ln>
                    <a:noFill/>
                  </a:ln>
                  <a:solidFill>
                    <a:schemeClr val="tx2"/>
                  </a:solidFill>
                  <a:effectLst/>
                  <a:uLnTx/>
                  <a:uFillTx/>
                  <a:latin typeface="+mj-lt"/>
                  <a:ea typeface="+mj-ea"/>
                  <a:cs typeface="+mj-cs"/>
                </a:rPr>
                <a:t>Analytics</a:t>
              </a:r>
            </a:p>
          </p:txBody>
        </p:sp>
        <p:sp>
          <p:nvSpPr>
            <p:cNvPr id="5" name="Title 1"/>
            <p:cNvSpPr txBox="1">
              <a:spLocks/>
            </p:cNvSpPr>
            <p:nvPr/>
          </p:nvSpPr>
          <p:spPr>
            <a:xfrm>
              <a:off x="579474" y="5524500"/>
              <a:ext cx="13540563" cy="1781175"/>
            </a:xfrm>
            <a:prstGeom prst="rect">
              <a:avLst/>
            </a:prstGeom>
            <a:noFill/>
          </p:spPr>
          <p:txBody>
            <a:bodyPr vert="horz" lIns="76200" tIns="38100" rIns="76200" bIns="38100"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667" b="0" i="0" u="none" strike="noStrike" kern="0" cap="none" spc="0" normalizeH="0" baseline="0" noProof="0" dirty="0">
                  <a:ln>
                    <a:noFill/>
                  </a:ln>
                  <a:solidFill>
                    <a:schemeClr val="tx2"/>
                  </a:solidFill>
                  <a:effectLst/>
                  <a:uLnTx/>
                  <a:uFillTx/>
                  <a:latin typeface="Segoe UI Light"/>
                  <a:ea typeface="+mj-ea"/>
                  <a:cs typeface="+mj-cs"/>
                </a:rPr>
                <a:t>Storage</a:t>
              </a:r>
            </a:p>
          </p:txBody>
        </p:sp>
        <p:sp>
          <p:nvSpPr>
            <p:cNvPr id="6" name="Title 1"/>
            <p:cNvSpPr txBox="1">
              <a:spLocks/>
            </p:cNvSpPr>
            <p:nvPr/>
          </p:nvSpPr>
          <p:spPr>
            <a:xfrm>
              <a:off x="3685422" y="3286126"/>
              <a:ext cx="4417120" cy="1781176"/>
            </a:xfrm>
            <a:prstGeom prst="rect">
              <a:avLst/>
            </a:prstGeom>
            <a:solidFill>
              <a:srgbClr val="002060"/>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mj-lt"/>
                  <a:ea typeface="+mj-ea"/>
                  <a:cs typeface="+mj-cs"/>
                </a:rPr>
                <a:t>HDInsight</a:t>
              </a:r>
            </a:p>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mj-lt"/>
                  <a:ea typeface="+mj-ea"/>
                  <a:cs typeface="+mj-cs"/>
                </a:rPr>
                <a:t>(“managed clusters”)</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mj-lt"/>
                <a:ea typeface="+mj-ea"/>
                <a:cs typeface="+mj-cs"/>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mj-lt"/>
                <a:ea typeface="+mj-ea"/>
                <a:cs typeface="+mj-cs"/>
              </a:endParaRPr>
            </a:p>
          </p:txBody>
        </p:sp>
        <p:sp>
          <p:nvSpPr>
            <p:cNvPr id="7" name="Title 1"/>
            <p:cNvSpPr txBox="1">
              <a:spLocks/>
            </p:cNvSpPr>
            <p:nvPr/>
          </p:nvSpPr>
          <p:spPr>
            <a:xfrm>
              <a:off x="8486022" y="3286126"/>
              <a:ext cx="4417120" cy="1781176"/>
            </a:xfrm>
            <a:prstGeom prst="rect">
              <a:avLst/>
            </a:prstGeom>
            <a:solidFill>
              <a:srgbClr val="002060"/>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mj-lt"/>
                  <a:ea typeface="+mj-ea"/>
                  <a:cs typeface="+mj-cs"/>
                </a:rPr>
                <a:t>Azure Data Lake </a:t>
              </a:r>
              <a:r>
                <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Analytics</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9" name="Title 1"/>
            <p:cNvSpPr txBox="1">
              <a:spLocks/>
            </p:cNvSpPr>
            <p:nvPr/>
          </p:nvSpPr>
          <p:spPr>
            <a:xfrm>
              <a:off x="6400800" y="5524499"/>
              <a:ext cx="4417120" cy="1781176"/>
            </a:xfrm>
            <a:prstGeom prst="rect">
              <a:avLst/>
            </a:prstGeom>
            <a:solidFill>
              <a:srgbClr val="7030A0"/>
            </a:solidFill>
            <a:effectLst/>
          </p:spPr>
          <p:txBody>
            <a:bodyPr vert="horz" lIns="76200" tIns="38100" rIns="76200" bIns="38100"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marL="0" marR="0" lvl="0" indent="0" algn="ctr" defTabSz="1097280" rtl="0" eaLnBrk="1" fontAlgn="auto" latinLnBrk="0" hangingPunct="1">
                <a:lnSpc>
                  <a:spcPct val="90000"/>
                </a:lnSpc>
                <a:spcBef>
                  <a:spcPct val="0"/>
                </a:spcBef>
                <a:spcAft>
                  <a:spcPts val="0"/>
                </a:spcAft>
                <a:buClrTx/>
                <a:buSzTx/>
                <a:buFontTx/>
                <a:buNone/>
                <a:tabLst/>
                <a:defRPr/>
              </a:pPr>
              <a:r>
                <a:rPr kumimoji="0" lang="en-US" sz="2333" b="0" i="0" u="none" strike="noStrike" kern="1200" cap="none" spc="0" normalizeH="0" baseline="0" noProof="0" dirty="0">
                  <a:ln>
                    <a:noFill/>
                  </a:ln>
                  <a:solidFill>
                    <a:prstClr val="white"/>
                  </a:solidFill>
                  <a:effectLst/>
                  <a:uLnTx/>
                  <a:uFillTx/>
                  <a:latin typeface="+mj-lt"/>
                  <a:ea typeface="+mj-ea"/>
                  <a:cs typeface="+mj-cs"/>
                </a:rPr>
                <a:t>Azure Data Lake </a:t>
              </a:r>
              <a:r>
                <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Storage</a:t>
              </a: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a:p>
              <a:pPr marL="0" marR="0" lvl="0" indent="0" algn="ctr" defTabSz="1097280" rtl="0" eaLnBrk="1" fontAlgn="auto" latinLnBrk="0" hangingPunct="1">
                <a:lnSpc>
                  <a:spcPct val="90000"/>
                </a:lnSpc>
                <a:spcBef>
                  <a:spcPct val="0"/>
                </a:spcBef>
                <a:spcAft>
                  <a:spcPts val="0"/>
                </a:spcAft>
                <a:buClrTx/>
                <a:buSzTx/>
                <a:buFontTx/>
                <a:buNone/>
                <a:tabLst/>
                <a:defRPr/>
              </a:pPr>
              <a:endParaRPr kumimoji="0" lang="en-US" sz="2333"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10" name="Rectangle 9"/>
            <p:cNvSpPr/>
            <p:nvPr/>
          </p:nvSpPr>
          <p:spPr>
            <a:xfrm>
              <a:off x="3430552" y="3009900"/>
              <a:ext cx="10056848" cy="4572000"/>
            </a:xfrm>
            <a:prstGeom prst="rect">
              <a:avLst/>
            </a:prstGeom>
            <a:noFill/>
            <a:ln w="762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endParaRPr>
            </a:p>
          </p:txBody>
        </p:sp>
        <p:sp>
          <p:nvSpPr>
            <p:cNvPr id="11" name="Left Brace 10"/>
            <p:cNvSpPr/>
            <p:nvPr/>
          </p:nvSpPr>
          <p:spPr>
            <a:xfrm>
              <a:off x="2514600" y="3286125"/>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2"/>
                </a:solidFill>
                <a:effectLst/>
                <a:uLnTx/>
                <a:uFillTx/>
              </a:endParaRPr>
            </a:p>
          </p:txBody>
        </p:sp>
        <p:sp>
          <p:nvSpPr>
            <p:cNvPr id="13" name="Left Brace 12"/>
            <p:cNvSpPr/>
            <p:nvPr/>
          </p:nvSpPr>
          <p:spPr>
            <a:xfrm>
              <a:off x="2514600" y="5524499"/>
              <a:ext cx="685800" cy="1781175"/>
            </a:xfrm>
            <a:prstGeom prst="leftBrace">
              <a:avLst>
                <a:gd name="adj1" fmla="val 53049"/>
                <a:gd name="adj2" fmla="val 50000"/>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chemeClr val="tx2"/>
                </a:solidFill>
                <a:effectLst/>
                <a:uLnTx/>
                <a:uFillTx/>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2820" y="2560573"/>
            <a:ext cx="822329" cy="82232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019" y="2738286"/>
            <a:ext cx="755255" cy="546908"/>
          </a:xfrm>
          <a:prstGeom prst="rect">
            <a:avLst/>
          </a:prstGeom>
        </p:spPr>
      </p:pic>
      <p:grpSp>
        <p:nvGrpSpPr>
          <p:cNvPr id="12" name="Group 11"/>
          <p:cNvGrpSpPr/>
          <p:nvPr/>
        </p:nvGrpSpPr>
        <p:grpSpPr>
          <a:xfrm>
            <a:off x="6628173" y="4396043"/>
            <a:ext cx="990690" cy="752305"/>
            <a:chOff x="6628173" y="4396043"/>
            <a:chExt cx="990690" cy="752305"/>
          </a:xfrm>
        </p:grpSpPr>
        <p:sp>
          <p:nvSpPr>
            <p:cNvPr id="18" name="Freeform 17"/>
            <p:cNvSpPr/>
            <p:nvPr/>
          </p:nvSpPr>
          <p:spPr bwMode="auto">
            <a:xfrm>
              <a:off x="6628173" y="4396043"/>
              <a:ext cx="990690" cy="752305"/>
            </a:xfrm>
            <a:custGeom>
              <a:avLst/>
              <a:gdLst>
                <a:gd name="connsiteX0" fmla="*/ 6673 w 990690"/>
                <a:gd name="connsiteY0" fmla="*/ 147731 h 752305"/>
                <a:gd name="connsiteX1" fmla="*/ 984017 w 990690"/>
                <a:gd name="connsiteY1" fmla="*/ 147731 h 752305"/>
                <a:gd name="connsiteX2" fmla="*/ 990312 w 990690"/>
                <a:gd name="connsiteY2" fmla="*/ 153489 h 752305"/>
                <a:gd name="connsiteX3" fmla="*/ 990357 w 990690"/>
                <a:gd name="connsiteY3" fmla="*/ 153489 h 752305"/>
                <a:gd name="connsiteX4" fmla="*/ 990400 w 990690"/>
                <a:gd name="connsiteY4" fmla="*/ 153702 h 752305"/>
                <a:gd name="connsiteX5" fmla="*/ 990690 w 990690"/>
                <a:gd name="connsiteY5" fmla="*/ 154404 h 752305"/>
                <a:gd name="connsiteX6" fmla="*/ 990690 w 990690"/>
                <a:gd name="connsiteY6" fmla="*/ 155142 h 752305"/>
                <a:gd name="connsiteX7" fmla="*/ 990690 w 990690"/>
                <a:gd name="connsiteY7" fmla="*/ 167750 h 752305"/>
                <a:gd name="connsiteX8" fmla="*/ 990690 w 990690"/>
                <a:gd name="connsiteY8" fmla="*/ 730287 h 752305"/>
                <a:gd name="connsiteX9" fmla="*/ 968672 w 990690"/>
                <a:gd name="connsiteY9" fmla="*/ 752305 h 752305"/>
                <a:gd name="connsiteX10" fmla="*/ 22018 w 990690"/>
                <a:gd name="connsiteY10" fmla="*/ 752305 h 752305"/>
                <a:gd name="connsiteX11" fmla="*/ 0 w 990690"/>
                <a:gd name="connsiteY11" fmla="*/ 730287 h 752305"/>
                <a:gd name="connsiteX12" fmla="*/ 0 w 990690"/>
                <a:gd name="connsiteY12" fmla="*/ 167750 h 752305"/>
                <a:gd name="connsiteX13" fmla="*/ 0 w 990690"/>
                <a:gd name="connsiteY13" fmla="*/ 155142 h 752305"/>
                <a:gd name="connsiteX14" fmla="*/ 0 w 990690"/>
                <a:gd name="connsiteY14" fmla="*/ 154404 h 752305"/>
                <a:gd name="connsiteX15" fmla="*/ 291 w 990690"/>
                <a:gd name="connsiteY15" fmla="*/ 153701 h 752305"/>
                <a:gd name="connsiteX16" fmla="*/ 334 w 990690"/>
                <a:gd name="connsiteY16" fmla="*/ 153489 h 752305"/>
                <a:gd name="connsiteX17" fmla="*/ 379 w 990690"/>
                <a:gd name="connsiteY17" fmla="*/ 153489 h 752305"/>
                <a:gd name="connsiteX18" fmla="*/ 6673 w 990690"/>
                <a:gd name="connsiteY18" fmla="*/ 147731 h 752305"/>
                <a:gd name="connsiteX19" fmla="*/ 109998 w 990690"/>
                <a:gd name="connsiteY19" fmla="*/ 0 h 752305"/>
                <a:gd name="connsiteX20" fmla="*/ 413872 w 990690"/>
                <a:gd name="connsiteY20" fmla="*/ 0 h 752305"/>
                <a:gd name="connsiteX21" fmla="*/ 445368 w 990690"/>
                <a:gd name="connsiteY21" fmla="*/ 31495 h 752305"/>
                <a:gd name="connsiteX22" fmla="*/ 445368 w 990690"/>
                <a:gd name="connsiteY22" fmla="*/ 90138 h 752305"/>
                <a:gd name="connsiteX23" fmla="*/ 937888 w 990690"/>
                <a:gd name="connsiteY23" fmla="*/ 90138 h 752305"/>
                <a:gd name="connsiteX24" fmla="*/ 946904 w 990690"/>
                <a:gd name="connsiteY24" fmla="*/ 99155 h 752305"/>
                <a:gd name="connsiteX25" fmla="*/ 946904 w 990690"/>
                <a:gd name="connsiteY25" fmla="*/ 132850 h 752305"/>
                <a:gd name="connsiteX26" fmla="*/ 44447 w 990690"/>
                <a:gd name="connsiteY26" fmla="*/ 132850 h 752305"/>
                <a:gd name="connsiteX27" fmla="*/ 44447 w 990690"/>
                <a:gd name="connsiteY27" fmla="*/ 99155 h 752305"/>
                <a:gd name="connsiteX28" fmla="*/ 53463 w 990690"/>
                <a:gd name="connsiteY28" fmla="*/ 90138 h 752305"/>
                <a:gd name="connsiteX29" fmla="*/ 78502 w 990690"/>
                <a:gd name="connsiteY29" fmla="*/ 90138 h 752305"/>
                <a:gd name="connsiteX30" fmla="*/ 78502 w 990690"/>
                <a:gd name="connsiteY30" fmla="*/ 31495 h 752305"/>
                <a:gd name="connsiteX31" fmla="*/ 109998 w 990690"/>
                <a:gd name="connsiteY31" fmla="*/ 0 h 752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90690" h="752305">
                  <a:moveTo>
                    <a:pt x="6673" y="147731"/>
                  </a:moveTo>
                  <a:lnTo>
                    <a:pt x="984017" y="147731"/>
                  </a:lnTo>
                  <a:cubicBezTo>
                    <a:pt x="987377" y="147731"/>
                    <a:pt x="990157" y="150214"/>
                    <a:pt x="990312" y="153489"/>
                  </a:cubicBezTo>
                  <a:lnTo>
                    <a:pt x="990357" y="153489"/>
                  </a:lnTo>
                  <a:lnTo>
                    <a:pt x="990400" y="153702"/>
                  </a:lnTo>
                  <a:cubicBezTo>
                    <a:pt x="990677" y="153914"/>
                    <a:pt x="990690" y="154158"/>
                    <a:pt x="990690" y="154404"/>
                  </a:cubicBezTo>
                  <a:lnTo>
                    <a:pt x="990690" y="155142"/>
                  </a:lnTo>
                  <a:lnTo>
                    <a:pt x="990690" y="167750"/>
                  </a:lnTo>
                  <a:lnTo>
                    <a:pt x="990690" y="730287"/>
                  </a:lnTo>
                  <a:cubicBezTo>
                    <a:pt x="990690" y="742447"/>
                    <a:pt x="980832" y="752305"/>
                    <a:pt x="968672" y="752305"/>
                  </a:cubicBezTo>
                  <a:lnTo>
                    <a:pt x="22018" y="752305"/>
                  </a:lnTo>
                  <a:cubicBezTo>
                    <a:pt x="9858" y="752305"/>
                    <a:pt x="0" y="742447"/>
                    <a:pt x="0" y="730287"/>
                  </a:cubicBezTo>
                  <a:lnTo>
                    <a:pt x="0" y="167750"/>
                  </a:lnTo>
                  <a:lnTo>
                    <a:pt x="0" y="155142"/>
                  </a:lnTo>
                  <a:lnTo>
                    <a:pt x="0" y="154404"/>
                  </a:lnTo>
                  <a:lnTo>
                    <a:pt x="291" y="153701"/>
                  </a:lnTo>
                  <a:lnTo>
                    <a:pt x="334" y="153489"/>
                  </a:lnTo>
                  <a:lnTo>
                    <a:pt x="379" y="153489"/>
                  </a:lnTo>
                  <a:cubicBezTo>
                    <a:pt x="533" y="150214"/>
                    <a:pt x="3313" y="147731"/>
                    <a:pt x="6673" y="147731"/>
                  </a:cubicBezTo>
                  <a:close/>
                  <a:moveTo>
                    <a:pt x="109998" y="0"/>
                  </a:moveTo>
                  <a:lnTo>
                    <a:pt x="413872" y="0"/>
                  </a:lnTo>
                  <a:cubicBezTo>
                    <a:pt x="431267" y="0"/>
                    <a:pt x="445368" y="14101"/>
                    <a:pt x="445368" y="31495"/>
                  </a:cubicBezTo>
                  <a:lnTo>
                    <a:pt x="445368" y="90138"/>
                  </a:lnTo>
                  <a:lnTo>
                    <a:pt x="937888" y="90138"/>
                  </a:lnTo>
                  <a:cubicBezTo>
                    <a:pt x="942868" y="90138"/>
                    <a:pt x="946904" y="94175"/>
                    <a:pt x="946904" y="99155"/>
                  </a:cubicBezTo>
                  <a:lnTo>
                    <a:pt x="946904" y="132850"/>
                  </a:lnTo>
                  <a:lnTo>
                    <a:pt x="44447" y="132850"/>
                  </a:lnTo>
                  <a:lnTo>
                    <a:pt x="44447" y="99155"/>
                  </a:lnTo>
                  <a:cubicBezTo>
                    <a:pt x="44447" y="94175"/>
                    <a:pt x="48484" y="90138"/>
                    <a:pt x="53463" y="90138"/>
                  </a:cubicBezTo>
                  <a:lnTo>
                    <a:pt x="78502" y="90138"/>
                  </a:lnTo>
                  <a:lnTo>
                    <a:pt x="78502" y="31495"/>
                  </a:lnTo>
                  <a:cubicBezTo>
                    <a:pt x="78502" y="14101"/>
                    <a:pt x="92603" y="0"/>
                    <a:pt x="10999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Freeform 18"/>
            <p:cNvSpPr/>
            <p:nvPr/>
          </p:nvSpPr>
          <p:spPr bwMode="auto">
            <a:xfrm rot="12373696">
              <a:off x="7033511" y="4584358"/>
              <a:ext cx="180012" cy="552664"/>
            </a:xfrm>
            <a:custGeom>
              <a:avLst/>
              <a:gdLst>
                <a:gd name="connsiteX0" fmla="*/ 200290 w 285509"/>
                <a:gd name="connsiteY0" fmla="*/ 552664 h 552664"/>
                <a:gd name="connsiteX1" fmla="*/ 118129 w 285509"/>
                <a:gd name="connsiteY1" fmla="*/ 360121 h 552664"/>
                <a:gd name="connsiteX2" fmla="*/ 0 w 285509"/>
                <a:gd name="connsiteY2" fmla="*/ 360121 h 552664"/>
                <a:gd name="connsiteX3" fmla="*/ 109094 w 285509"/>
                <a:gd name="connsiteY3" fmla="*/ 0 h 552664"/>
                <a:gd name="connsiteX4" fmla="*/ 167865 w 285509"/>
                <a:gd name="connsiteY4" fmla="*/ 194005 h 552664"/>
                <a:gd name="connsiteX5" fmla="*/ 285509 w 285509"/>
                <a:gd name="connsiteY5" fmla="*/ 183602 h 55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509" h="552664">
                  <a:moveTo>
                    <a:pt x="200290" y="552664"/>
                  </a:moveTo>
                  <a:lnTo>
                    <a:pt x="118129" y="360121"/>
                  </a:lnTo>
                  <a:lnTo>
                    <a:pt x="0" y="360121"/>
                  </a:lnTo>
                  <a:lnTo>
                    <a:pt x="109094" y="0"/>
                  </a:lnTo>
                  <a:lnTo>
                    <a:pt x="167865" y="194005"/>
                  </a:lnTo>
                  <a:lnTo>
                    <a:pt x="285509" y="183602"/>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0" name="Title 3"/>
          <p:cNvSpPr>
            <a:spLocks noGrp="1"/>
          </p:cNvSpPr>
          <p:nvPr>
            <p:ph type="title"/>
          </p:nvPr>
        </p:nvSpPr>
        <p:spPr>
          <a:xfrm>
            <a:off x="190500" y="142109"/>
            <a:ext cx="11811001" cy="1098758"/>
          </a:xfrm>
        </p:spPr>
        <p:txBody>
          <a:bodyPr>
            <a:normAutofit/>
          </a:bodyPr>
          <a:lstStyle/>
          <a:p>
            <a:r>
              <a:rPr lang="en-US" sz="4499" dirty="0">
                <a:solidFill>
                  <a:srgbClr val="0070C0"/>
                </a:solidFill>
              </a:rPr>
              <a:t>Azure Data Lake</a:t>
            </a:r>
            <a:endParaRPr lang="en-US" dirty="0">
              <a:solidFill>
                <a:srgbClr val="0070C0"/>
              </a:solidFill>
            </a:endParaRPr>
          </a:p>
        </p:txBody>
      </p:sp>
    </p:spTree>
    <p:extLst>
      <p:ext uri="{BB962C8B-B14F-4D97-AF65-F5344CB8AC3E}">
        <p14:creationId xmlns:p14="http://schemas.microsoft.com/office/powerpoint/2010/main" val="3363843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8149009" y="1262063"/>
            <a:ext cx="3608016" cy="5080371"/>
          </a:xfrm>
          <a:prstGeom prst="rect">
            <a:avLst/>
          </a:prstGeom>
          <a:noFill/>
        </p:spPr>
        <p:txBody>
          <a:bodyPr wrap="square" lIns="91440" tIns="146304" rIns="91440" bIns="146304" rtlCol="0">
            <a:noAutofit/>
          </a:bodyPr>
          <a:lstStyle/>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Integrated analytics and storage</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Fully managed</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Easy to use–“dial for scale”</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Proven at scale</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Analyze data of any size, shape</a:t>
            </a:r>
            <a:br>
              <a:rPr lang="en-US" dirty="0">
                <a:solidFill>
                  <a:srgbClr val="505050"/>
                </a:solidFill>
                <a:ea typeface="Segoe UI" pitchFamily="34" charset="0"/>
                <a:cs typeface="Segoe UI" pitchFamily="34" charset="0"/>
              </a:rPr>
            </a:br>
            <a:r>
              <a:rPr lang="en-US" dirty="0">
                <a:solidFill>
                  <a:srgbClr val="505050"/>
                </a:solidFill>
                <a:ea typeface="Segoe UI" pitchFamily="34" charset="0"/>
                <a:cs typeface="Segoe UI" pitchFamily="34" charset="0"/>
              </a:rPr>
              <a:t>or speed</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Open-standards based</a:t>
            </a:r>
          </a:p>
        </p:txBody>
      </p:sp>
      <p:sp>
        <p:nvSpPr>
          <p:cNvPr id="2" name="Title 1"/>
          <p:cNvSpPr>
            <a:spLocks noGrp="1"/>
          </p:cNvSpPr>
          <p:nvPr>
            <p:ph type="title"/>
          </p:nvPr>
        </p:nvSpPr>
        <p:spPr/>
        <p:txBody>
          <a:bodyPr>
            <a:normAutofit fontScale="90000"/>
          </a:bodyPr>
          <a:lstStyle/>
          <a:p>
            <a:r>
              <a:rPr lang="en-US" sz="3800" dirty="0">
                <a:solidFill>
                  <a:srgbClr val="0070C0"/>
                </a:solidFill>
              </a:rPr>
              <a:t>Microsoft Azure Data Lake</a:t>
            </a:r>
            <a:br>
              <a:rPr lang="en-US" dirty="0">
                <a:solidFill>
                  <a:srgbClr val="00B0F0"/>
                </a:solidFill>
              </a:rPr>
            </a:br>
            <a:r>
              <a:rPr lang="en-US" sz="2800" dirty="0">
                <a:solidFill>
                  <a:srgbClr val="00B0F0"/>
                </a:solidFill>
              </a:rPr>
              <a:t>Azure Services for big data analytics</a:t>
            </a:r>
            <a:endParaRPr lang="en-US" dirty="0">
              <a:solidFill>
                <a:srgbClr val="00B0F0"/>
              </a:solidFill>
            </a:endParaRPr>
          </a:p>
        </p:txBody>
      </p:sp>
      <p:sp>
        <p:nvSpPr>
          <p:cNvPr id="175" name="Rectangle 174"/>
          <p:cNvSpPr/>
          <p:nvPr/>
        </p:nvSpPr>
        <p:spPr bwMode="auto">
          <a:xfrm>
            <a:off x="0" y="1099226"/>
            <a:ext cx="415519" cy="5369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79" name="Rectangle 178"/>
          <p:cNvSpPr/>
          <p:nvPr/>
        </p:nvSpPr>
        <p:spPr bwMode="auto">
          <a:xfrm>
            <a:off x="-2427" y="1269803"/>
            <a:ext cx="415519" cy="5072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208" name="Group 207"/>
          <p:cNvGrpSpPr/>
          <p:nvPr/>
        </p:nvGrpSpPr>
        <p:grpSpPr>
          <a:xfrm>
            <a:off x="413092" y="1294742"/>
            <a:ext cx="7261899" cy="5072632"/>
            <a:chOff x="425247" y="1269802"/>
            <a:chExt cx="7261899" cy="5072632"/>
          </a:xfrm>
        </p:grpSpPr>
        <p:grpSp>
          <p:nvGrpSpPr>
            <p:cNvPr id="206" name="Group 205"/>
            <p:cNvGrpSpPr/>
            <p:nvPr/>
          </p:nvGrpSpPr>
          <p:grpSpPr>
            <a:xfrm>
              <a:off x="425247" y="1269802"/>
              <a:ext cx="7261899" cy="5072632"/>
              <a:chOff x="425247" y="1269802"/>
              <a:chExt cx="7261899" cy="5072632"/>
            </a:xfrm>
          </p:grpSpPr>
          <p:grpSp>
            <p:nvGrpSpPr>
              <p:cNvPr id="178" name="Group 177"/>
              <p:cNvGrpSpPr/>
              <p:nvPr/>
            </p:nvGrpSpPr>
            <p:grpSpPr>
              <a:xfrm>
                <a:off x="425247" y="1269802"/>
                <a:ext cx="7261899" cy="5072632"/>
                <a:chOff x="425247" y="1269802"/>
                <a:chExt cx="7261899" cy="5072632"/>
              </a:xfrm>
            </p:grpSpPr>
            <p:sp>
              <p:nvSpPr>
                <p:cNvPr id="73" name="Rectangle 72"/>
                <p:cNvSpPr>
                  <a:spLocks/>
                </p:cNvSpPr>
                <p:nvPr/>
              </p:nvSpPr>
              <p:spPr>
                <a:xfrm>
                  <a:off x="434126" y="3585151"/>
                  <a:ext cx="7253020" cy="548640"/>
                </a:xfrm>
                <a:prstGeom prst="rect">
                  <a:avLst/>
                </a:prstGeom>
                <a:solidFill>
                  <a:srgbClr val="7030A0"/>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77" name="Rectangle 76"/>
                <p:cNvSpPr>
                  <a:spLocks/>
                </p:cNvSpPr>
                <p:nvPr/>
              </p:nvSpPr>
              <p:spPr>
                <a:xfrm>
                  <a:off x="425247" y="4206636"/>
                  <a:ext cx="7261898" cy="548640"/>
                </a:xfrm>
                <a:prstGeom prst="rect">
                  <a:avLst/>
                </a:prstGeom>
                <a:solidFill>
                  <a:srgbClr val="7030A0"/>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496206" y="1269802"/>
                  <a:ext cx="2010619" cy="963260"/>
                </a:xfrm>
                <a:prstGeom prst="rect">
                  <a:avLst/>
                </a:prstGeom>
                <a:solidFill>
                  <a:srgbClr val="002060"/>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48034" y="1269802"/>
                  <a:ext cx="2010619" cy="963260"/>
                </a:xfrm>
                <a:prstGeom prst="rect">
                  <a:avLst/>
                </a:prstGeom>
                <a:solidFill>
                  <a:srgbClr val="002060"/>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25248"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91527" y="1285883"/>
                  <a:ext cx="3095617" cy="2244924"/>
                </a:xfrm>
                <a:prstGeom prst="rect">
                  <a:avLst/>
                </a:prstGeom>
                <a:solidFill>
                  <a:srgbClr val="002060"/>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algn="ctr" defTabSz="932472" fontAlgn="base">
                    <a:spcBef>
                      <a:spcPct val="0"/>
                    </a:spcBef>
                    <a:spcAft>
                      <a:spcPts val="300"/>
                    </a:spcAft>
                  </a:pPr>
                  <a:r>
                    <a:rPr lang="en-US" sz="2400" dirty="0">
                      <a:solidFill>
                        <a:schemeClr val="bg1"/>
                      </a:solidFill>
                      <a:latin typeface="+mj-lt"/>
                      <a:ea typeface="Segoe UI" pitchFamily="34" charset="0"/>
                      <a:cs typeface="Segoe UI Semibold" panose="020B0702040204020203" pitchFamily="34" charset="0"/>
                    </a:rPr>
                    <a:t>Partners</a:t>
                  </a:r>
                </a:p>
              </p:txBody>
            </p:sp>
            <p:sp>
              <p:nvSpPr>
                <p:cNvPr id="74" name="Isosceles Triangle 73"/>
                <p:cNvSpPr/>
                <p:nvPr/>
              </p:nvSpPr>
              <p:spPr bwMode="auto">
                <a:xfrm rot="10800000">
                  <a:off x="485794" y="3486492"/>
                  <a:ext cx="805096" cy="223572"/>
                </a:xfrm>
                <a:prstGeom prst="triangle">
                  <a:avLst/>
                </a:prstGeom>
                <a:solidFill>
                  <a:srgbClr val="00B05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58705" y="3486492"/>
                  <a:ext cx="805096" cy="223572"/>
                </a:xfrm>
                <a:prstGeom prst="triangle">
                  <a:avLst/>
                </a:prstGeom>
                <a:solidFill>
                  <a:srgbClr val="00B05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48034" y="2272458"/>
                  <a:ext cx="4058791" cy="1241131"/>
                </a:xfrm>
                <a:prstGeom prst="rect">
                  <a:avLst/>
                </a:prstGeom>
                <a:solidFill>
                  <a:srgbClr val="002060"/>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95604" y="2692550"/>
                  <a:ext cx="689303" cy="355560"/>
                </a:xfrm>
                <a:prstGeom prst="rect">
                  <a:avLst/>
                </a:prstGeom>
                <a:noFill/>
                <a:ln>
                  <a:noFill/>
                </a:ln>
              </p:spPr>
            </p:pic>
            <p:sp>
              <p:nvSpPr>
                <p:cNvPr id="120" name="TextBox 12"/>
                <p:cNvSpPr txBox="1"/>
                <p:nvPr/>
              </p:nvSpPr>
              <p:spPr>
                <a:xfrm>
                  <a:off x="589101"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01622"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37925"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79068"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rgbClr val="5DDFFD"/>
                  </a:solidFill>
                  <a:ln w="3175">
                    <a:solidFill>
                      <a:srgbClr val="00206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pic>
            <p:nvPicPr>
              <p:cNvPr id="203" name="Picture 6" descr="http://www.computing.co.uk/IMG/588/289588/mapr-logo.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539" t="11461" r="20828" b="14438"/>
              <a:stretch/>
            </p:blipFill>
            <p:spPr bwMode="auto">
              <a:xfrm>
                <a:off x="6809378"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03"/>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694974" y="2228323"/>
                <a:ext cx="869363" cy="338087"/>
              </a:xfrm>
              <a:prstGeom prst="rect">
                <a:avLst/>
              </a:prstGeom>
              <a:noFill/>
              <a:ln>
                <a:noFill/>
              </a:ln>
            </p:spPr>
          </p:pic>
          <p:pic>
            <p:nvPicPr>
              <p:cNvPr id="205" name="Picture 204"/>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5744130" y="2357529"/>
                <a:ext cx="885455" cy="128534"/>
              </a:xfrm>
              <a:prstGeom prst="rect">
                <a:avLst/>
              </a:prstGeom>
              <a:noFill/>
              <a:ln>
                <a:noFill/>
              </a:ln>
            </p:spPr>
          </p:pic>
        </p:grpSp>
        <p:pic>
          <p:nvPicPr>
            <p:cNvPr id="207" name="Picture 4" descr="https://storm.apache.org/images/logo.png"/>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 name="Slide Number Placeholder 3"/>
          <p:cNvSpPr>
            <a:spLocks noGrp="1"/>
          </p:cNvSpPr>
          <p:nvPr>
            <p:ph type="sldNum" sz="quarter" idx="4"/>
          </p:nvPr>
        </p:nvSpPr>
        <p:spPr/>
        <p:txBody>
          <a:bodyPr/>
          <a:lstStyle/>
          <a:p>
            <a:pPr>
              <a:defRPr/>
            </a:pPr>
            <a:fld id="{75FAD755-3BD0-2447-A9DF-109DAABEFD99}" type="slidenum">
              <a:rPr lang="en-US" smtClean="0"/>
              <a:pPr>
                <a:defRPr/>
              </a:pPr>
              <a:t>6</a:t>
            </a:fld>
            <a:endParaRPr lang="en-US" dirty="0"/>
          </a:p>
        </p:txBody>
      </p:sp>
    </p:spTree>
    <p:extLst>
      <p:ext uri="{BB962C8B-B14F-4D97-AF65-F5344CB8AC3E}">
        <p14:creationId xmlns:p14="http://schemas.microsoft.com/office/powerpoint/2010/main" val="27520167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750"/>
                                        <p:tgtEl>
                                          <p:spTgt spid="63">
                                            <p:txEl>
                                              <p:pRg st="2" end="2"/>
                                            </p:txEl>
                                          </p:spTgt>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750"/>
                                        <p:tgtEl>
                                          <p:spTgt spid="63">
                                            <p:txEl>
                                              <p:pRg st="3" end="3"/>
                                            </p:txEl>
                                          </p:spTgt>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7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750"/>
                                        <p:tgtEl>
                                          <p:spTgt spid="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7696872" y="1262063"/>
            <a:ext cx="4060153" cy="5080371"/>
          </a:xfrm>
          <a:prstGeom prst="rect">
            <a:avLst/>
          </a:prstGeom>
          <a:noFill/>
        </p:spPr>
        <p:txBody>
          <a:bodyPr wrap="square" lIns="91440" tIns="146304" rIns="91440" bIns="146304" rtlCol="0">
            <a:noAutofit/>
          </a:bodyPr>
          <a:lstStyle/>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Distributed, parallel file system in the cloud </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Performance-tuned and optimized for analytics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No fixed size limits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Stores all data types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Highly available with local &amp; geo redundant storage</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WebHDFS REST API</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Supported by leading</a:t>
            </a:r>
            <a:br>
              <a:rPr lang="en-US" dirty="0">
                <a:solidFill>
                  <a:srgbClr val="505050"/>
                </a:solidFill>
                <a:ea typeface="Segoe UI" pitchFamily="34" charset="0"/>
                <a:cs typeface="Segoe UI" pitchFamily="34" charset="0"/>
              </a:rPr>
            </a:br>
            <a:r>
              <a:rPr lang="en-US" dirty="0">
                <a:solidFill>
                  <a:srgbClr val="505050"/>
                </a:solidFill>
                <a:ea typeface="Segoe UI" pitchFamily="34" charset="0"/>
                <a:cs typeface="Segoe UI" pitchFamily="34" charset="0"/>
              </a:rPr>
              <a:t>Hadoop distros</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Role-based security</a:t>
            </a:r>
          </a:p>
          <a:p>
            <a:pPr marL="339725" indent="-339725" fontAlgn="base">
              <a:spcAft>
                <a:spcPts val="800"/>
              </a:spcAft>
              <a:buClr>
                <a:srgbClr val="50B347"/>
              </a:buClr>
              <a:buSzPct val="100000"/>
              <a:buBlip>
                <a:blip r:embed="rId11"/>
              </a:buBlip>
            </a:pPr>
            <a:r>
              <a:rPr lang="en-US" dirty="0">
                <a:solidFill>
                  <a:srgbClr val="505050"/>
                </a:solidFill>
                <a:ea typeface="Segoe UI" pitchFamily="34" charset="0"/>
                <a:cs typeface="Segoe UI" pitchFamily="34" charset="0"/>
              </a:rPr>
              <a:t>Low latency and high</a:t>
            </a:r>
            <a:br>
              <a:rPr lang="en-US" dirty="0">
                <a:solidFill>
                  <a:srgbClr val="505050"/>
                </a:solidFill>
                <a:ea typeface="Segoe UI" pitchFamily="34" charset="0"/>
                <a:cs typeface="Segoe UI" pitchFamily="34" charset="0"/>
              </a:rPr>
            </a:br>
            <a:r>
              <a:rPr lang="en-US" dirty="0">
                <a:solidFill>
                  <a:srgbClr val="505050"/>
                </a:solidFill>
                <a:ea typeface="Segoe UI" pitchFamily="34" charset="0"/>
                <a:cs typeface="Segoe UI" pitchFamily="34" charset="0"/>
              </a:rPr>
              <a:t>throughput workloads</a:t>
            </a:r>
          </a:p>
        </p:txBody>
      </p:sp>
      <p:sp>
        <p:nvSpPr>
          <p:cNvPr id="2" name="Title 1"/>
          <p:cNvSpPr>
            <a:spLocks noGrp="1"/>
          </p:cNvSpPr>
          <p:nvPr>
            <p:ph type="title"/>
          </p:nvPr>
        </p:nvSpPr>
        <p:spPr/>
        <p:txBody>
          <a:bodyPr/>
          <a:lstStyle/>
          <a:p>
            <a:r>
              <a:rPr lang="en-US" dirty="0">
                <a:solidFill>
                  <a:srgbClr val="0070C0"/>
                </a:solidFill>
              </a:rPr>
              <a:t>Azure Data Lake: Store</a:t>
            </a:r>
          </a:p>
        </p:txBody>
      </p:sp>
      <p:sp>
        <p:nvSpPr>
          <p:cNvPr id="175" name="Rectangle 174"/>
          <p:cNvSpPr/>
          <p:nvPr/>
        </p:nvSpPr>
        <p:spPr bwMode="auto">
          <a:xfrm>
            <a:off x="0" y="1099227"/>
            <a:ext cx="415519" cy="5243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nvGrpSpPr>
          <p:cNvPr id="5" name="Group 4"/>
          <p:cNvGrpSpPr/>
          <p:nvPr/>
        </p:nvGrpSpPr>
        <p:grpSpPr>
          <a:xfrm>
            <a:off x="425247" y="1261033"/>
            <a:ext cx="7270475" cy="5081401"/>
            <a:chOff x="425247" y="1261033"/>
            <a:chExt cx="7270475" cy="5081401"/>
          </a:xfrm>
        </p:grpSpPr>
        <p:grpSp>
          <p:nvGrpSpPr>
            <p:cNvPr id="4" name="Group 3"/>
            <p:cNvGrpSpPr/>
            <p:nvPr/>
          </p:nvGrpSpPr>
          <p:grpSpPr>
            <a:xfrm>
              <a:off x="425247" y="1261033"/>
              <a:ext cx="7270475" cy="5081401"/>
              <a:chOff x="425247" y="1261033"/>
              <a:chExt cx="7270475" cy="5081401"/>
            </a:xfrm>
          </p:grpSpPr>
          <p:grpSp>
            <p:nvGrpSpPr>
              <p:cNvPr id="174" name="Group 173"/>
              <p:cNvGrpSpPr/>
              <p:nvPr/>
            </p:nvGrpSpPr>
            <p:grpSpPr>
              <a:xfrm>
                <a:off x="425247" y="1261033"/>
                <a:ext cx="7270475" cy="5081401"/>
                <a:chOff x="434975" y="1261033"/>
                <a:chExt cx="7270475" cy="5081401"/>
              </a:xfrm>
            </p:grpSpPr>
            <p:sp>
              <p:nvSpPr>
                <p:cNvPr id="73" name="Rectangle 72"/>
                <p:cNvSpPr>
                  <a:spLocks/>
                </p:cNvSpPr>
                <p:nvPr/>
              </p:nvSpPr>
              <p:spPr>
                <a:xfrm>
                  <a:off x="443854" y="3585151"/>
                  <a:ext cx="7253020" cy="548640"/>
                </a:xfrm>
                <a:prstGeom prst="rect">
                  <a:avLst/>
                </a:prstGeom>
                <a:solidFill>
                  <a:srgbClr val="2D0CB8"/>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400" dirty="0">
                      <a:solidFill>
                        <a:schemeClr val="bg1"/>
                      </a:solidFill>
                      <a:latin typeface="+mj-lt"/>
                      <a:cs typeface="Segoe UI Semibold" panose="020B0702040204020203" pitchFamily="34" charset="0"/>
                    </a:rPr>
                    <a:t>YARN</a:t>
                  </a:r>
                </a:p>
              </p:txBody>
            </p:sp>
            <p:sp>
              <p:nvSpPr>
                <p:cNvPr id="116" name="Isosceles Triangle 115"/>
                <p:cNvSpPr/>
                <p:nvPr/>
              </p:nvSpPr>
              <p:spPr bwMode="auto">
                <a:xfrm rot="10800000">
                  <a:off x="5698402" y="3486492"/>
                  <a:ext cx="805096" cy="223572"/>
                </a:xfrm>
                <a:prstGeom prst="triangle">
                  <a:avLst/>
                </a:prstGeom>
                <a:solidFill>
                  <a:srgbClr val="008DB5"/>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7" name="Isosceles Triangle 116"/>
                <p:cNvSpPr/>
                <p:nvPr/>
              </p:nvSpPr>
              <p:spPr bwMode="auto">
                <a:xfrm rot="10800000">
                  <a:off x="6776804" y="3486492"/>
                  <a:ext cx="805096" cy="223572"/>
                </a:xfrm>
                <a:prstGeom prst="triangle">
                  <a:avLst/>
                </a:prstGeom>
                <a:solidFill>
                  <a:srgbClr val="E51937"/>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5" name="Isosceles Triangle 74"/>
                <p:cNvSpPr/>
                <p:nvPr/>
              </p:nvSpPr>
              <p:spPr bwMode="auto">
                <a:xfrm rot="10800000">
                  <a:off x="4601085" y="3486492"/>
                  <a:ext cx="805096" cy="223572"/>
                </a:xfrm>
                <a:prstGeom prst="triangle">
                  <a:avLst/>
                </a:prstGeom>
                <a:solidFill>
                  <a:schemeClr val="accent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7" name="Rectangle 76"/>
                <p:cNvSpPr>
                  <a:spLocks/>
                </p:cNvSpPr>
                <p:nvPr/>
              </p:nvSpPr>
              <p:spPr>
                <a:xfrm>
                  <a:off x="434975" y="4206636"/>
                  <a:ext cx="7261898" cy="548640"/>
                </a:xfrm>
                <a:prstGeom prst="rect">
                  <a:avLst/>
                </a:prstGeom>
                <a:solidFill>
                  <a:srgbClr val="2D0CB8"/>
                </a:solidFill>
                <a:ln w="3175" cmpd="sng">
                  <a:solidFill>
                    <a:schemeClr val="accent1">
                      <a:lumMod val="75000"/>
                      <a:lumOff val="2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79285" tIns="91440" rIns="179285" bIns="91440" rtlCol="0" anchor="b" anchorCtr="0"/>
                <a:lstStyle/>
                <a:p>
                  <a:pPr algn="ctr" defTabSz="931863" eaLnBrk="0" fontAlgn="base" hangingPunct="0">
                    <a:spcBef>
                      <a:spcPct val="0"/>
                    </a:spcBef>
                    <a:spcAft>
                      <a:spcPct val="0"/>
                    </a:spcAft>
                  </a:pPr>
                  <a:r>
                    <a:rPr lang="en-US" sz="2400" dirty="0">
                      <a:solidFill>
                        <a:schemeClr val="bg1"/>
                      </a:solidFill>
                      <a:latin typeface="+mj-lt"/>
                      <a:cs typeface="Segoe UI Semibold" panose="020B0702040204020203" pitchFamily="34" charset="0"/>
                    </a:rPr>
                    <a:t>HDFS</a:t>
                  </a:r>
                </a:p>
              </p:txBody>
            </p:sp>
            <p:sp>
              <p:nvSpPr>
                <p:cNvPr id="79" name="Rectangle 78"/>
                <p:cNvSpPr/>
                <p:nvPr/>
              </p:nvSpPr>
              <p:spPr bwMode="auto">
                <a:xfrm>
                  <a:off x="2505934"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HDInsight</a:t>
                  </a:r>
                </a:p>
              </p:txBody>
            </p:sp>
            <p:sp>
              <p:nvSpPr>
                <p:cNvPr id="80" name="Rectangle 79"/>
                <p:cNvSpPr/>
                <p:nvPr/>
              </p:nvSpPr>
              <p:spPr bwMode="auto">
                <a:xfrm>
                  <a:off x="457762" y="1269802"/>
                  <a:ext cx="2010619" cy="963260"/>
                </a:xfrm>
                <a:prstGeom prst="rect">
                  <a:avLst/>
                </a:prstGeom>
                <a:solidFill>
                  <a:schemeClr val="accent1"/>
                </a:solid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bg1"/>
                      </a:solidFill>
                      <a:latin typeface="+mj-lt"/>
                    </a:rPr>
                    <a:t>Analytics Service</a:t>
                  </a:r>
                  <a:endParaRPr lang="en-GB" sz="2400" dirty="0">
                    <a:solidFill>
                      <a:schemeClr val="bg1"/>
                    </a:solidFill>
                    <a:latin typeface="+mj-lt"/>
                    <a:ea typeface="Segoe UI" pitchFamily="34" charset="0"/>
                    <a:cs typeface="Segoe UI" pitchFamily="34" charset="0"/>
                  </a:endParaRPr>
                </a:p>
              </p:txBody>
            </p:sp>
            <p:sp>
              <p:nvSpPr>
                <p:cNvPr id="84" name="Rectangle 83"/>
                <p:cNvSpPr/>
                <p:nvPr/>
              </p:nvSpPr>
              <p:spPr>
                <a:xfrm>
                  <a:off x="434976" y="4828120"/>
                  <a:ext cx="7261896" cy="1514314"/>
                </a:xfrm>
                <a:prstGeom prst="rect">
                  <a:avLst/>
                </a:prstGeom>
                <a:noFill/>
                <a:ln w="3175">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2000" dirty="0">
                      <a:solidFill>
                        <a:schemeClr val="accent1"/>
                      </a:solidFill>
                      <a:latin typeface="Segoe UI Semibold" panose="020B0702040204020203" pitchFamily="34" charset="0"/>
                      <a:cs typeface="Segoe UI Semibold" panose="020B0702040204020203" pitchFamily="34" charset="0"/>
                    </a:rPr>
                    <a:t>Store</a:t>
                  </a:r>
                </a:p>
              </p:txBody>
            </p:sp>
            <p:sp>
              <p:nvSpPr>
                <p:cNvPr id="52" name="Rectangle 51"/>
                <p:cNvSpPr/>
                <p:nvPr/>
              </p:nvSpPr>
              <p:spPr bwMode="auto">
                <a:xfrm>
                  <a:off x="4554106" y="1269801"/>
                  <a:ext cx="1046191" cy="22480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accent1"/>
                    </a:solidFill>
                    <a:latin typeface="Segoe UI Semibold" panose="020B0702040204020203" pitchFamily="34" charset="0"/>
                    <a:ea typeface="Segoe UI" pitchFamily="34" charset="0"/>
                    <a:cs typeface="Segoe UI Semibold" panose="020B0702040204020203" pitchFamily="34" charset="0"/>
                  </a:endParaRPr>
                </a:p>
              </p:txBody>
            </p:sp>
            <p:sp>
              <p:nvSpPr>
                <p:cNvPr id="53" name="Rectangle 52"/>
                <p:cNvSpPr/>
                <p:nvPr/>
              </p:nvSpPr>
              <p:spPr bwMode="auto">
                <a:xfrm>
                  <a:off x="5581602" y="1269801"/>
                  <a:ext cx="1064488" cy="2248099"/>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6646815" y="1269801"/>
                  <a:ext cx="1058635" cy="2248099"/>
                </a:xfrm>
                <a:prstGeom prst="rect">
                  <a:avLst/>
                </a:prstGeom>
                <a:solidFill>
                  <a:srgbClr val="E519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74" name="Isosceles Triangle 73"/>
                <p:cNvSpPr/>
                <p:nvPr/>
              </p:nvSpPr>
              <p:spPr bwMode="auto">
                <a:xfrm rot="10800000">
                  <a:off x="495522"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118" name="Isosceles Triangle 117"/>
                <p:cNvSpPr/>
                <p:nvPr/>
              </p:nvSpPr>
              <p:spPr bwMode="auto">
                <a:xfrm rot="10800000">
                  <a:off x="2568433" y="3486492"/>
                  <a:ext cx="805096" cy="223572"/>
                </a:xfrm>
                <a:prstGeom prst="triangle">
                  <a:avLst/>
                </a:prstGeom>
                <a:solidFill>
                  <a:schemeClr val="accent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sp>
              <p:nvSpPr>
                <p:cNvPr id="78" name="Rectangle 77"/>
                <p:cNvSpPr/>
                <p:nvPr/>
              </p:nvSpPr>
              <p:spPr bwMode="auto">
                <a:xfrm>
                  <a:off x="457762" y="2272458"/>
                  <a:ext cx="4058791" cy="1241131"/>
                </a:xfrm>
                <a:prstGeom prst="rect">
                  <a:avLst/>
                </a:prstGeom>
                <a:solidFill>
                  <a:schemeClr val="accent1"/>
                </a:solidFill>
                <a:ln w="31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pic>
              <p:nvPicPr>
                <p:cNvPr id="119" name="Picture 1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05332" y="2692550"/>
                  <a:ext cx="689303" cy="355560"/>
                </a:xfrm>
                <a:prstGeom prst="rect">
                  <a:avLst/>
                </a:prstGeom>
                <a:noFill/>
                <a:ln>
                  <a:noFill/>
                </a:ln>
              </p:spPr>
            </p:pic>
            <p:sp>
              <p:nvSpPr>
                <p:cNvPr id="120" name="TextBox 12"/>
                <p:cNvSpPr txBox="1"/>
                <p:nvPr/>
              </p:nvSpPr>
              <p:spPr>
                <a:xfrm>
                  <a:off x="598829" y="2749688"/>
                  <a:ext cx="594715" cy="241285"/>
                </a:xfrm>
                <a:prstGeom prst="rect">
                  <a:avLst/>
                </a:prstGeom>
                <a:noFill/>
              </p:spPr>
              <p:txBody>
                <a:bodyPr wrap="none" lIns="0" tIns="0" rIns="0" bIns="0" rtlCol="0">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r>
                    <a:rPr lang="en-US" sz="1568" b="1" dirty="0">
                      <a:solidFill>
                        <a:schemeClr val="bg1"/>
                      </a:solidFill>
                    </a:rPr>
                    <a:t>U-SQL</a:t>
                  </a:r>
                </a:p>
              </p:txBody>
            </p:sp>
            <p:sp>
              <p:nvSpPr>
                <p:cNvPr id="122" name="Freeform 121"/>
                <p:cNvSpPr>
                  <a:spLocks noChangeAspect="1"/>
                </p:cNvSpPr>
                <p:nvPr/>
              </p:nvSpPr>
              <p:spPr bwMode="auto">
                <a:xfrm>
                  <a:off x="1511350" y="2668286"/>
                  <a:ext cx="576176" cy="40408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2803" fontAlgn="base">
                    <a:spcBef>
                      <a:spcPct val="0"/>
                    </a:spcBef>
                    <a:spcAft>
                      <a:spcPct val="0"/>
                    </a:spcAft>
                  </a:pPr>
                  <a:endParaRPr lang="en-IN" sz="1567" dirty="0">
                    <a:solidFill>
                      <a:srgbClr val="000000"/>
                    </a:solidFill>
                  </a:endParaRPr>
                </a:p>
              </p:txBody>
            </p:sp>
            <p:grpSp>
              <p:nvGrpSpPr>
                <p:cNvPr id="56" name="Group 55"/>
                <p:cNvGrpSpPr/>
                <p:nvPr/>
              </p:nvGrpSpPr>
              <p:grpSpPr>
                <a:xfrm>
                  <a:off x="4747653" y="4870208"/>
                  <a:ext cx="2496516" cy="1420410"/>
                  <a:chOff x="4747653" y="4870208"/>
                  <a:chExt cx="2496516" cy="1420410"/>
                </a:xfrm>
              </p:grpSpPr>
              <p:sp>
                <p:nvSpPr>
                  <p:cNvPr id="87" name="Rectangle 86"/>
                  <p:cNvSpPr/>
                  <p:nvPr>
                    <p:custDataLst>
                      <p:tags r:id="rId5"/>
                    </p:custDataLst>
                  </p:nvPr>
                </p:nvSpPr>
                <p:spPr bwMode="auto">
                  <a:xfrm>
                    <a:off x="4747653" y="560481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Clickstream</a:t>
                    </a:r>
                  </a:p>
                </p:txBody>
              </p:sp>
              <p:sp>
                <p:nvSpPr>
                  <p:cNvPr id="90" name="Rectangle 89"/>
                  <p:cNvSpPr/>
                  <p:nvPr>
                    <p:custDataLst>
                      <p:tags r:id="rId6"/>
                    </p:custDataLst>
                  </p:nvPr>
                </p:nvSpPr>
                <p:spPr bwMode="auto">
                  <a:xfrm>
                    <a:off x="4747653" y="487020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Sensors</a:t>
                    </a:r>
                  </a:p>
                </p:txBody>
              </p:sp>
              <p:sp>
                <p:nvSpPr>
                  <p:cNvPr id="94" name="Rectangle 93"/>
                  <p:cNvSpPr/>
                  <p:nvPr>
                    <p:custDataLst>
                      <p:tags r:id="rId7"/>
                    </p:custDataLst>
                  </p:nvPr>
                </p:nvSpPr>
                <p:spPr bwMode="auto">
                  <a:xfrm>
                    <a:off x="6173236" y="560481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Video</a:t>
                    </a:r>
                  </a:p>
                </p:txBody>
              </p:sp>
              <p:sp>
                <p:nvSpPr>
                  <p:cNvPr id="97" name="Rectangle 96"/>
                  <p:cNvSpPr/>
                  <p:nvPr>
                    <p:custDataLst>
                      <p:tags r:id="rId8"/>
                    </p:custDataLst>
                  </p:nvPr>
                </p:nvSpPr>
                <p:spPr bwMode="auto">
                  <a:xfrm>
                    <a:off x="6173236" y="487020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Social</a:t>
                    </a:r>
                  </a:p>
                </p:txBody>
              </p:sp>
              <p:sp>
                <p:nvSpPr>
                  <p:cNvPr id="131" name="Freeform 130"/>
                  <p:cNvSpPr/>
                  <p:nvPr/>
                </p:nvSpPr>
                <p:spPr bwMode="auto">
                  <a:xfrm>
                    <a:off x="5110374" y="5710390"/>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4" name="Frame 5"/>
                  <p:cNvSpPr>
                    <a:spLocks noChangeAspect="1"/>
                  </p:cNvSpPr>
                  <p:nvPr/>
                </p:nvSpPr>
                <p:spPr bwMode="auto">
                  <a:xfrm>
                    <a:off x="5113258" y="4933892"/>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D163D"/>
                  </a:solidFill>
                  <a:ln w="9525" cap="flat" cmpd="sng" algn="ctr">
                    <a:noFill/>
                    <a:prstDash val="solid"/>
                    <a:headEnd type="none" w="med" len="med"/>
                    <a:tailEnd type="none" w="med" len="med"/>
                  </a:ln>
                  <a:effectLst/>
                </p:spPr>
                <p:txBody>
                  <a:bodyPr rot="0" spcFirstLastPara="0" vert="horz" wrap="square" lIns="43940" tIns="51685" rIns="0" bIns="103368"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33161">
                      <a:defRPr/>
                    </a:pPr>
                    <a:endParaRPr lang="en-US" sz="480" kern="0" spc="-57" dirty="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135"/>
                  <p:cNvSpPr>
                    <a:spLocks noEditPoints="1"/>
                  </p:cNvSpPr>
                  <p:nvPr/>
                </p:nvSpPr>
                <p:spPr bwMode="auto">
                  <a:xfrm>
                    <a:off x="6565152" y="5690207"/>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D163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solidFill>
                        <a:schemeClr val="accent3"/>
                      </a:solidFill>
                      <a:latin typeface="Segoe Light" pitchFamily="34" charset="0"/>
                    </a:endParaRPr>
                  </a:p>
                </p:txBody>
              </p:sp>
              <p:sp>
                <p:nvSpPr>
                  <p:cNvPr id="139" name="Freeform 13"/>
                  <p:cNvSpPr>
                    <a:spLocks noChangeAspect="1" noEditPoints="1"/>
                  </p:cNvSpPr>
                  <p:nvPr/>
                </p:nvSpPr>
                <p:spPr bwMode="black">
                  <a:xfrm>
                    <a:off x="6491553" y="4900349"/>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42" tIns="89642" rIns="89642" bIns="89642" numCol="1" rtlCol="0" anchor="ctr" anchorCtr="0" compatLnSpc="1">
                    <a:prstTxWarp prst="textNoShape">
                      <a:avLst/>
                    </a:prstTxWarp>
                  </a:bodyPr>
                  <a:lstStyle/>
                  <a:p>
                    <a:pPr defTabSz="711705"/>
                    <a:endParaRPr lang="en-US" sz="900" spc="-118" dirty="0">
                      <a:solidFill>
                        <a:schemeClr val="bg1"/>
                      </a:solidFill>
                    </a:endParaRPr>
                  </a:p>
                </p:txBody>
              </p:sp>
            </p:grpSp>
            <p:grpSp>
              <p:nvGrpSpPr>
                <p:cNvPr id="159" name="Group 158"/>
                <p:cNvGrpSpPr/>
                <p:nvPr/>
              </p:nvGrpSpPr>
              <p:grpSpPr>
                <a:xfrm>
                  <a:off x="888796" y="4870208"/>
                  <a:ext cx="2496515" cy="1420410"/>
                  <a:chOff x="888796" y="4870208"/>
                  <a:chExt cx="2496515" cy="1420410"/>
                </a:xfrm>
              </p:grpSpPr>
              <p:sp>
                <p:nvSpPr>
                  <p:cNvPr id="66" name="Rectangle 65"/>
                  <p:cNvSpPr/>
                  <p:nvPr>
                    <p:custDataLst>
                      <p:tags r:id="rId1"/>
                    </p:custDataLst>
                  </p:nvPr>
                </p:nvSpPr>
                <p:spPr bwMode="auto">
                  <a:xfrm>
                    <a:off x="2314378" y="560481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Web</a:t>
                    </a:r>
                  </a:p>
                </p:txBody>
              </p:sp>
              <p:sp>
                <p:nvSpPr>
                  <p:cNvPr id="100" name="Rectangle 99"/>
                  <p:cNvSpPr/>
                  <p:nvPr>
                    <p:custDataLst>
                      <p:tags r:id="rId2"/>
                    </p:custDataLst>
                  </p:nvPr>
                </p:nvSpPr>
                <p:spPr bwMode="auto">
                  <a:xfrm>
                    <a:off x="2314378" y="487020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Devices</a:t>
                    </a:r>
                  </a:p>
                </p:txBody>
              </p:sp>
              <p:sp>
                <p:nvSpPr>
                  <p:cNvPr id="105" name="Rectangle 104"/>
                  <p:cNvSpPr/>
                  <p:nvPr>
                    <p:custDataLst>
                      <p:tags r:id="rId3"/>
                    </p:custDataLst>
                  </p:nvPr>
                </p:nvSpPr>
                <p:spPr bwMode="auto">
                  <a:xfrm>
                    <a:off x="888796" y="560481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Relational</a:t>
                    </a:r>
                  </a:p>
                </p:txBody>
              </p:sp>
              <p:sp>
                <p:nvSpPr>
                  <p:cNvPr id="108" name="Rectangle 107"/>
                  <p:cNvSpPr/>
                  <p:nvPr>
                    <p:custDataLst>
                      <p:tags r:id="rId4"/>
                    </p:custDataLst>
                  </p:nvPr>
                </p:nvSpPr>
                <p:spPr bwMode="auto">
                  <a:xfrm>
                    <a:off x="888796" y="4870208"/>
                    <a:ext cx="1070933" cy="685800"/>
                  </a:xfrm>
                  <a:prstGeom prst="rect">
                    <a:avLst/>
                  </a:prstGeom>
                  <a:solidFill>
                    <a:srgbClr val="5DDFFD"/>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45720" numCol="1" spcCol="0" rtlCol="0" fromWordArt="0" anchor="b" anchorCtr="0" forceAA="0" compatLnSpc="1">
                    <a:prstTxWarp prst="textNoShape">
                      <a:avLst/>
                    </a:prstTxWarp>
                    <a:noAutofit/>
                  </a:bodyPr>
                  <a:lstStyle/>
                  <a:p>
                    <a:pPr algn="ctr" defTabSz="932472"/>
                    <a:r>
                      <a:rPr lang="en-US" sz="1000" dirty="0">
                        <a:solidFill>
                          <a:schemeClr val="accent1"/>
                        </a:solidFill>
                      </a:rPr>
                      <a:t>Applications</a:t>
                    </a:r>
                  </a:p>
                </p:txBody>
              </p:sp>
              <p:grpSp>
                <p:nvGrpSpPr>
                  <p:cNvPr id="125" name="Group 124"/>
                  <p:cNvGrpSpPr/>
                  <p:nvPr/>
                </p:nvGrpSpPr>
                <p:grpSpPr>
                  <a:xfrm>
                    <a:off x="2646802" y="5682578"/>
                    <a:ext cx="406084" cy="397883"/>
                    <a:chOff x="4030436" y="1511171"/>
                    <a:chExt cx="4398164" cy="4309344"/>
                  </a:xfrm>
                  <a:solidFill>
                    <a:schemeClr val="accent1"/>
                  </a:solidFill>
                </p:grpSpPr>
                <p:sp>
                  <p:nvSpPr>
                    <p:cNvPr id="126"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Left Arrow 126"/>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Left Arrow 127"/>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42" name="Group 141"/>
                  <p:cNvGrpSpPr/>
                  <p:nvPr/>
                </p:nvGrpSpPr>
                <p:grpSpPr>
                  <a:xfrm>
                    <a:off x="2525005" y="4967669"/>
                    <a:ext cx="649679" cy="404414"/>
                    <a:chOff x="2769908" y="1409697"/>
                    <a:chExt cx="1965320" cy="1055586"/>
                  </a:xfrm>
                  <a:solidFill>
                    <a:srgbClr val="0D163D"/>
                  </a:solidFill>
                </p:grpSpPr>
                <p:sp>
                  <p:nvSpPr>
                    <p:cNvPr id="14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940"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78727">
                        <a:defRPr/>
                      </a:pPr>
                      <a:endParaRPr lang="en-US" sz="480" kern="0" dirty="0">
                        <a:solidFill>
                          <a:schemeClr val="accent3"/>
                        </a:solidFill>
                        <a:latin typeface="Segoe"/>
                      </a:endParaRPr>
                    </a:p>
                  </p:txBody>
                </p:sp>
                <p:sp>
                  <p:nvSpPr>
                    <p:cNvPr id="14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940" tIns="43940" rIns="0" bIns="8788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78438"/>
                      <a:endParaRPr lang="en-US" sz="480" spc="-4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940" tIns="43938" rIns="0" bIns="43938"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90848"/>
                      <a:endParaRPr lang="en-US" sz="480" spc="-129" dirty="0">
                        <a:gradFill>
                          <a:gsLst>
                            <a:gs pos="0">
                              <a:srgbClr val="FFFFFF"/>
                            </a:gs>
                            <a:gs pos="100000">
                              <a:srgbClr val="FFFFFF"/>
                            </a:gs>
                          </a:gsLst>
                          <a:lin ang="5400000" scaled="0"/>
                        </a:gradFill>
                        <a:latin typeface="Segoe Light" pitchFamily="34" charset="0"/>
                      </a:endParaRPr>
                    </a:p>
                  </p:txBody>
                </p:sp>
              </p:grpSp>
              <p:sp>
                <p:nvSpPr>
                  <p:cNvPr id="149" name="Donut 18"/>
                  <p:cNvSpPr/>
                  <p:nvPr/>
                </p:nvSpPr>
                <p:spPr>
                  <a:xfrm rot="20250901">
                    <a:off x="1186776"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nvGrpSpPr>
                  <p:cNvPr id="152" name="Group 151"/>
                  <p:cNvGrpSpPr/>
                  <p:nvPr/>
                </p:nvGrpSpPr>
                <p:grpSpPr>
                  <a:xfrm>
                    <a:off x="1246427" y="4933033"/>
                    <a:ext cx="355671" cy="404845"/>
                    <a:chOff x="2981668" y="2145564"/>
                    <a:chExt cx="3235820" cy="3683194"/>
                  </a:xfrm>
                  <a:solidFill>
                    <a:schemeClr val="accent1"/>
                  </a:solidFill>
                </p:grpSpPr>
                <p:sp>
                  <p:nvSpPr>
                    <p:cNvPr id="153" name="Round Diagonal Corner Rectangle 53"/>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4" name="Wave 8"/>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Wave 8"/>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Wave 8"/>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Wave 8"/>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Wave 8"/>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3" name="Freeform 172"/>
                <p:cNvSpPr/>
                <p:nvPr/>
              </p:nvSpPr>
              <p:spPr bwMode="auto">
                <a:xfrm rot="10800000">
                  <a:off x="455668" y="1261033"/>
                  <a:ext cx="4096344" cy="2448000"/>
                </a:xfrm>
                <a:custGeom>
                  <a:avLst/>
                  <a:gdLst>
                    <a:gd name="connsiteX0" fmla="*/ 4096344 w 4096344"/>
                    <a:gd name="connsiteY0" fmla="*/ 2448000 h 2448000"/>
                    <a:gd name="connsiteX1" fmla="*/ 0 w 4096344"/>
                    <a:gd name="connsiteY1" fmla="*/ 2448000 h 2448000"/>
                    <a:gd name="connsiteX2" fmla="*/ 0 w 4096344"/>
                    <a:gd name="connsiteY2" fmla="*/ 188193 h 2448000"/>
                    <a:gd name="connsiteX3" fmla="*/ 1213215 w 4096344"/>
                    <a:gd name="connsiteY3" fmla="*/ 188193 h 2448000"/>
                    <a:gd name="connsiteX4" fmla="*/ 1582307 w 4096344"/>
                    <a:gd name="connsiteY4" fmla="*/ 0 h 2448000"/>
                    <a:gd name="connsiteX5" fmla="*/ 1951399 w 4096344"/>
                    <a:gd name="connsiteY5" fmla="*/ 188193 h 2448000"/>
                    <a:gd name="connsiteX6" fmla="*/ 3253490 w 4096344"/>
                    <a:gd name="connsiteY6" fmla="*/ 188193 h 2448000"/>
                    <a:gd name="connsiteX7" fmla="*/ 3656036 w 4096344"/>
                    <a:gd name="connsiteY7" fmla="*/ 0 h 2448000"/>
                    <a:gd name="connsiteX8" fmla="*/ 4058582 w 4096344"/>
                    <a:gd name="connsiteY8" fmla="*/ 188193 h 2448000"/>
                    <a:gd name="connsiteX9" fmla="*/ 4096344 w 4096344"/>
                    <a:gd name="connsiteY9" fmla="*/ 188193 h 24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6344" h="2448000">
                      <a:moveTo>
                        <a:pt x="4096344" y="2448000"/>
                      </a:moveTo>
                      <a:lnTo>
                        <a:pt x="0" y="2448000"/>
                      </a:lnTo>
                      <a:lnTo>
                        <a:pt x="0" y="188193"/>
                      </a:lnTo>
                      <a:lnTo>
                        <a:pt x="1213215" y="188193"/>
                      </a:lnTo>
                      <a:lnTo>
                        <a:pt x="1582307" y="0"/>
                      </a:lnTo>
                      <a:lnTo>
                        <a:pt x="1951399" y="188193"/>
                      </a:lnTo>
                      <a:lnTo>
                        <a:pt x="3253490" y="188193"/>
                      </a:lnTo>
                      <a:lnTo>
                        <a:pt x="3656036" y="0"/>
                      </a:lnTo>
                      <a:lnTo>
                        <a:pt x="4058582" y="188193"/>
                      </a:lnTo>
                      <a:lnTo>
                        <a:pt x="4096344" y="188193"/>
                      </a:lnTo>
                      <a:close/>
                    </a:path>
                  </a:pathLst>
                </a:custGeom>
                <a:solidFill>
                  <a:srgbClr val="002060">
                    <a:alpha val="60000"/>
                  </a:srgbClr>
                </a:solidFill>
                <a:ln w="254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GB" sz="2000" b="1" dirty="0">
                    <a:solidFill>
                      <a:schemeClr val="bg1"/>
                    </a:solidFill>
                    <a:latin typeface="+mj-lt"/>
                    <a:ea typeface="Segoe UI" pitchFamily="34" charset="0"/>
                    <a:cs typeface="Segoe UI" pitchFamily="34" charset="0"/>
                  </a:endParaRPr>
                </a:p>
              </p:txBody>
            </p:sp>
          </p:grpSp>
          <p:pic>
            <p:nvPicPr>
              <p:cNvPr id="76" name="Picture 6" descr="http://www.computing.co.uk/IMG/588/289588/mapr-logo.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9539" t="11461" r="20828" b="14438"/>
              <a:stretch/>
            </p:blipFill>
            <p:spPr bwMode="auto">
              <a:xfrm>
                <a:off x="6783252" y="2228897"/>
                <a:ext cx="784730" cy="41790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620573" y="2228323"/>
                <a:ext cx="869363" cy="338087"/>
              </a:xfrm>
              <a:prstGeom prst="rect">
                <a:avLst/>
              </a:prstGeom>
              <a:noFill/>
              <a:ln>
                <a:noFill/>
              </a:ln>
            </p:spPr>
          </p:pic>
          <p:pic>
            <p:nvPicPr>
              <p:cNvPr id="82" name="Picture 8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5670738" y="2357529"/>
                <a:ext cx="885455" cy="128534"/>
              </a:xfrm>
              <a:prstGeom prst="rect">
                <a:avLst/>
              </a:prstGeom>
              <a:noFill/>
              <a:ln>
                <a:noFill/>
              </a:ln>
            </p:spPr>
          </p:pic>
        </p:grpSp>
        <p:pic>
          <p:nvPicPr>
            <p:cNvPr id="61" name="Picture 4" descr="https://storm.apache.org/images/logo.png"/>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3305524" y="2703547"/>
              <a:ext cx="1142049" cy="358290"/>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6" name="Slide Number Placeholder 5"/>
          <p:cNvSpPr>
            <a:spLocks noGrp="1"/>
          </p:cNvSpPr>
          <p:nvPr>
            <p:ph type="sldNum" sz="quarter" idx="4"/>
          </p:nvPr>
        </p:nvSpPr>
        <p:spPr/>
        <p:txBody>
          <a:bodyPr/>
          <a:lstStyle/>
          <a:p>
            <a:pPr>
              <a:defRPr/>
            </a:pPr>
            <a:fld id="{75FAD755-3BD0-2447-A9DF-109DAABEFD99}" type="slidenum">
              <a:rPr lang="en-US" smtClean="0"/>
              <a:pPr>
                <a:defRPr/>
              </a:pPr>
              <a:t>7</a:t>
            </a:fld>
            <a:endParaRPr lang="en-US" dirty="0"/>
          </a:p>
        </p:txBody>
      </p:sp>
    </p:spTree>
    <p:extLst>
      <p:ext uri="{BB962C8B-B14F-4D97-AF65-F5344CB8AC3E}">
        <p14:creationId xmlns:p14="http://schemas.microsoft.com/office/powerpoint/2010/main" val="250296885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wipe(left)">
                                      <p:cBhvr>
                                        <p:cTn id="11" dur="750"/>
                                        <p:tgtEl>
                                          <p:spTgt spid="63">
                                            <p:txEl>
                                              <p:pRg st="0" end="0"/>
                                            </p:txEl>
                                          </p:spTgt>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3">
                                            <p:txEl>
                                              <p:pRg st="1" end="1"/>
                                            </p:txEl>
                                          </p:spTgt>
                                        </p:tgtEl>
                                        <p:attrNameLst>
                                          <p:attrName>style.visibility</p:attrName>
                                        </p:attrNameLst>
                                      </p:cBhvr>
                                      <p:to>
                                        <p:strVal val="visible"/>
                                      </p:to>
                                    </p:set>
                                    <p:animEffect transition="in" filter="wipe(left)">
                                      <p:cBhvr>
                                        <p:cTn id="15" dur="750"/>
                                        <p:tgtEl>
                                          <p:spTgt spid="63">
                                            <p:txEl>
                                              <p:pRg st="1" end="1"/>
                                            </p:txEl>
                                          </p:spTgt>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63">
                                            <p:txEl>
                                              <p:pRg st="2" end="2"/>
                                            </p:txEl>
                                          </p:spTgt>
                                        </p:tgtEl>
                                        <p:attrNameLst>
                                          <p:attrName>style.visibility</p:attrName>
                                        </p:attrNameLst>
                                      </p:cBhvr>
                                      <p:to>
                                        <p:strVal val="visible"/>
                                      </p:to>
                                    </p:set>
                                    <p:animEffect transition="in" filter="wipe(left)">
                                      <p:cBhvr>
                                        <p:cTn id="19" dur="500"/>
                                        <p:tgtEl>
                                          <p:spTgt spid="63">
                                            <p:txEl>
                                              <p:pRg st="2" end="2"/>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63">
                                            <p:txEl>
                                              <p:pRg st="3" end="3"/>
                                            </p:txEl>
                                          </p:spTgt>
                                        </p:tgtEl>
                                        <p:attrNameLst>
                                          <p:attrName>style.visibility</p:attrName>
                                        </p:attrNameLst>
                                      </p:cBhvr>
                                      <p:to>
                                        <p:strVal val="visible"/>
                                      </p:to>
                                    </p:set>
                                    <p:animEffect transition="in" filter="wipe(left)">
                                      <p:cBhvr>
                                        <p:cTn id="23" dur="500"/>
                                        <p:tgtEl>
                                          <p:spTgt spid="63">
                                            <p:txEl>
                                              <p:pRg st="3" end="3"/>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63">
                                            <p:txEl>
                                              <p:pRg st="4" end="4"/>
                                            </p:txEl>
                                          </p:spTgt>
                                        </p:tgtEl>
                                        <p:attrNameLst>
                                          <p:attrName>style.visibility</p:attrName>
                                        </p:attrNameLst>
                                      </p:cBhvr>
                                      <p:to>
                                        <p:strVal val="visible"/>
                                      </p:to>
                                    </p:set>
                                    <p:animEffect transition="in" filter="wipe(left)">
                                      <p:cBhvr>
                                        <p:cTn id="27" dur="750"/>
                                        <p:tgtEl>
                                          <p:spTgt spid="63">
                                            <p:txEl>
                                              <p:pRg st="4" end="4"/>
                                            </p:txEl>
                                          </p:spTgt>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63">
                                            <p:txEl>
                                              <p:pRg st="5" end="5"/>
                                            </p:txEl>
                                          </p:spTgt>
                                        </p:tgtEl>
                                        <p:attrNameLst>
                                          <p:attrName>style.visibility</p:attrName>
                                        </p:attrNameLst>
                                      </p:cBhvr>
                                      <p:to>
                                        <p:strVal val="visible"/>
                                      </p:to>
                                    </p:set>
                                    <p:animEffect transition="in" filter="wipe(left)">
                                      <p:cBhvr>
                                        <p:cTn id="31" dur="500"/>
                                        <p:tgtEl>
                                          <p:spTgt spid="63">
                                            <p:txEl>
                                              <p:pRg st="5" end="5"/>
                                            </p:txEl>
                                          </p:spTgt>
                                        </p:tgtEl>
                                      </p:cBhvr>
                                    </p:animEffect>
                                  </p:childTnLst>
                                </p:cTn>
                              </p:par>
                            </p:childTnLst>
                          </p:cTn>
                        </p:par>
                        <p:par>
                          <p:cTn id="32" fill="hold">
                            <p:stCondLst>
                              <p:cond delay="4750"/>
                            </p:stCondLst>
                            <p:childTnLst>
                              <p:par>
                                <p:cTn id="33" presetID="22" presetClass="entr" presetSubtype="8" fill="hold" nodeType="afterEffect">
                                  <p:stCondLst>
                                    <p:cond delay="0"/>
                                  </p:stCondLst>
                                  <p:childTnLst>
                                    <p:set>
                                      <p:cBhvr>
                                        <p:cTn id="34" dur="1" fill="hold">
                                          <p:stCondLst>
                                            <p:cond delay="0"/>
                                          </p:stCondLst>
                                        </p:cTn>
                                        <p:tgtEl>
                                          <p:spTgt spid="63">
                                            <p:txEl>
                                              <p:pRg st="6" end="6"/>
                                            </p:txEl>
                                          </p:spTgt>
                                        </p:tgtEl>
                                        <p:attrNameLst>
                                          <p:attrName>style.visibility</p:attrName>
                                        </p:attrNameLst>
                                      </p:cBhvr>
                                      <p:to>
                                        <p:strVal val="visible"/>
                                      </p:to>
                                    </p:set>
                                    <p:animEffect transition="in" filter="wipe(left)">
                                      <p:cBhvr>
                                        <p:cTn id="35" dur="750"/>
                                        <p:tgtEl>
                                          <p:spTgt spid="63">
                                            <p:txEl>
                                              <p:pRg st="6" end="6"/>
                                            </p:txEl>
                                          </p:spTgt>
                                        </p:tgtEl>
                                      </p:cBhvr>
                                    </p:animEffect>
                                  </p:childTnLst>
                                </p:cTn>
                              </p:par>
                            </p:childTnLst>
                          </p:cTn>
                        </p:par>
                        <p:par>
                          <p:cTn id="36" fill="hold">
                            <p:stCondLst>
                              <p:cond delay="5500"/>
                            </p:stCondLst>
                            <p:childTnLst>
                              <p:par>
                                <p:cTn id="37" presetID="22" presetClass="entr" presetSubtype="8" fill="hold" nodeType="afterEffect">
                                  <p:stCondLst>
                                    <p:cond delay="0"/>
                                  </p:stCondLst>
                                  <p:childTnLst>
                                    <p:set>
                                      <p:cBhvr>
                                        <p:cTn id="38" dur="1" fill="hold">
                                          <p:stCondLst>
                                            <p:cond delay="0"/>
                                          </p:stCondLst>
                                        </p:cTn>
                                        <p:tgtEl>
                                          <p:spTgt spid="63">
                                            <p:txEl>
                                              <p:pRg st="7" end="7"/>
                                            </p:txEl>
                                          </p:spTgt>
                                        </p:tgtEl>
                                        <p:attrNameLst>
                                          <p:attrName>style.visibility</p:attrName>
                                        </p:attrNameLst>
                                      </p:cBhvr>
                                      <p:to>
                                        <p:strVal val="visible"/>
                                      </p:to>
                                    </p:set>
                                    <p:animEffect transition="in" filter="wipe(left)">
                                      <p:cBhvr>
                                        <p:cTn id="39" dur="500"/>
                                        <p:tgtEl>
                                          <p:spTgt spid="63">
                                            <p:txEl>
                                              <p:pRg st="7" end="7"/>
                                            </p:txEl>
                                          </p:spTgt>
                                        </p:tgtEl>
                                      </p:cBhvr>
                                    </p:animEffect>
                                  </p:childTnLst>
                                </p:cTn>
                              </p:par>
                            </p:childTnLst>
                          </p:cTn>
                        </p:par>
                        <p:par>
                          <p:cTn id="40" fill="hold">
                            <p:stCondLst>
                              <p:cond delay="6000"/>
                            </p:stCondLst>
                            <p:childTnLst>
                              <p:par>
                                <p:cTn id="41" presetID="22" presetClass="entr" presetSubtype="8" fill="hold" nodeType="afterEffect">
                                  <p:stCondLst>
                                    <p:cond delay="0"/>
                                  </p:stCondLst>
                                  <p:childTnLst>
                                    <p:set>
                                      <p:cBhvr>
                                        <p:cTn id="42" dur="1" fill="hold">
                                          <p:stCondLst>
                                            <p:cond delay="0"/>
                                          </p:stCondLst>
                                        </p:cTn>
                                        <p:tgtEl>
                                          <p:spTgt spid="63">
                                            <p:txEl>
                                              <p:pRg st="8" end="8"/>
                                            </p:txEl>
                                          </p:spTgt>
                                        </p:tgtEl>
                                        <p:attrNameLst>
                                          <p:attrName>style.visibility</p:attrName>
                                        </p:attrNameLst>
                                      </p:cBhvr>
                                      <p:to>
                                        <p:strVal val="visible"/>
                                      </p:to>
                                    </p:set>
                                    <p:animEffect transition="in" filter="wipe(left)">
                                      <p:cBhvr>
                                        <p:cTn id="43" dur="750"/>
                                        <p:tgtEl>
                                          <p:spTgt spid="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11354651" y="6407216"/>
            <a:ext cx="555597" cy="1338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4" name="Rectangle 3"/>
          <p:cNvSpPr/>
          <p:nvPr/>
        </p:nvSpPr>
        <p:spPr bwMode="auto">
          <a:xfrm>
            <a:off x="152400" y="1508654"/>
            <a:ext cx="11894188" cy="4901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grpSp>
        <p:nvGrpSpPr>
          <p:cNvPr id="5" name="Group 4"/>
          <p:cNvGrpSpPr/>
          <p:nvPr/>
        </p:nvGrpSpPr>
        <p:grpSpPr>
          <a:xfrm>
            <a:off x="10527052" y="2210850"/>
            <a:ext cx="606538" cy="2133427"/>
            <a:chOff x="10611830" y="3082745"/>
            <a:chExt cx="618701" cy="2176206"/>
          </a:xfrm>
        </p:grpSpPr>
        <p:cxnSp>
          <p:nvCxnSpPr>
            <p:cNvPr id="6" name="Straight Connector 5"/>
            <p:cNvCxnSpPr/>
            <p:nvPr/>
          </p:nvCxnSpPr>
          <p:spPr>
            <a:xfrm>
              <a:off x="10826434" y="3082745"/>
              <a:ext cx="6378" cy="2169658"/>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0821506" y="3689451"/>
              <a:ext cx="409025" cy="290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534658" y="5041264"/>
            <a:ext cx="520199" cy="639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8494002" y="4895308"/>
            <a:ext cx="2095724" cy="986067"/>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Business Scenarios</a:t>
            </a:r>
          </a:p>
        </p:txBody>
      </p:sp>
      <p:sp>
        <p:nvSpPr>
          <p:cNvPr id="12" name="Rectangle 11"/>
          <p:cNvSpPr/>
          <p:nvPr/>
        </p:nvSpPr>
        <p:spPr>
          <a:xfrm>
            <a:off x="9147501" y="5206633"/>
            <a:ext cx="1365887" cy="635751"/>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Recommendations,</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customer churn,</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forecasting, etc.</a:t>
            </a:r>
          </a:p>
        </p:txBody>
      </p:sp>
      <p:grpSp>
        <p:nvGrpSpPr>
          <p:cNvPr id="13" name="Group 12"/>
          <p:cNvGrpSpPr/>
          <p:nvPr/>
        </p:nvGrpSpPr>
        <p:grpSpPr>
          <a:xfrm>
            <a:off x="8706607" y="5355289"/>
            <a:ext cx="424789" cy="345857"/>
            <a:chOff x="-2530475" y="305948"/>
            <a:chExt cx="1119187" cy="911226"/>
          </a:xfrm>
          <a:solidFill>
            <a:schemeClr val="bg1"/>
          </a:solidFill>
        </p:grpSpPr>
        <p:sp>
          <p:nvSpPr>
            <p:cNvPr id="1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1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1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1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18"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19"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grpSp>
      <p:sp>
        <p:nvSpPr>
          <p:cNvPr id="20" name="Rectangle 19"/>
          <p:cNvSpPr/>
          <p:nvPr/>
        </p:nvSpPr>
        <p:spPr bwMode="auto">
          <a:xfrm>
            <a:off x="8494003" y="3803581"/>
            <a:ext cx="2095725" cy="986068"/>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Perceptual Intelligence</a:t>
            </a:r>
          </a:p>
        </p:txBody>
      </p:sp>
      <p:sp>
        <p:nvSpPr>
          <p:cNvPr id="21" name="Rectangle 20"/>
          <p:cNvSpPr/>
          <p:nvPr/>
        </p:nvSpPr>
        <p:spPr>
          <a:xfrm>
            <a:off x="9147502" y="4188861"/>
            <a:ext cx="877420" cy="273473"/>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Face, vision</a:t>
            </a:r>
          </a:p>
        </p:txBody>
      </p:sp>
      <p:sp>
        <p:nvSpPr>
          <p:cNvPr id="22" name="Rectangle 21"/>
          <p:cNvSpPr/>
          <p:nvPr/>
        </p:nvSpPr>
        <p:spPr>
          <a:xfrm>
            <a:off x="9147502" y="4503109"/>
            <a:ext cx="923907" cy="273473"/>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Speech, text</a:t>
            </a:r>
          </a:p>
        </p:txBody>
      </p:sp>
      <p:grpSp>
        <p:nvGrpSpPr>
          <p:cNvPr id="23" name="Group 22"/>
          <p:cNvGrpSpPr/>
          <p:nvPr/>
        </p:nvGrpSpPr>
        <p:grpSpPr>
          <a:xfrm>
            <a:off x="8841377" y="4194414"/>
            <a:ext cx="264328" cy="250063"/>
            <a:chOff x="3248025" y="1189989"/>
            <a:chExt cx="5153661" cy="4875531"/>
          </a:xfrm>
          <a:solidFill>
            <a:schemeClr val="bg1"/>
          </a:solidFill>
        </p:grpSpPr>
        <p:sp>
          <p:nvSpPr>
            <p:cNvPr id="24" name="Freeform 23"/>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5" name="Freeform 24"/>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6" name="Freeform 25"/>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7" name="Freeform 26"/>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28" name="Freeform 27"/>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nvGrpSpPr>
          <p:cNvPr id="29" name="Group 28"/>
          <p:cNvGrpSpPr/>
          <p:nvPr/>
        </p:nvGrpSpPr>
        <p:grpSpPr>
          <a:xfrm>
            <a:off x="8833145" y="4540589"/>
            <a:ext cx="280792" cy="237044"/>
            <a:chOff x="4746173" y="1443591"/>
            <a:chExt cx="4626426" cy="3905623"/>
          </a:xfrm>
          <a:solidFill>
            <a:schemeClr val="bg1"/>
          </a:solidFill>
        </p:grpSpPr>
        <p:grpSp>
          <p:nvGrpSpPr>
            <p:cNvPr id="30" name="Group 386"/>
            <p:cNvGrpSpPr>
              <a:grpSpLocks noChangeAspect="1"/>
            </p:cNvGrpSpPr>
            <p:nvPr/>
          </p:nvGrpSpPr>
          <p:grpSpPr bwMode="auto">
            <a:xfrm>
              <a:off x="4746173" y="2973313"/>
              <a:ext cx="1414640" cy="2318440"/>
              <a:chOff x="-1261" y="1888"/>
              <a:chExt cx="576" cy="944"/>
            </a:xfrm>
            <a:grpFill/>
          </p:grpSpPr>
          <p:sp>
            <p:nvSpPr>
              <p:cNvPr id="41"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89634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42"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89634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43"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89634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grpSp>
        <p:grpSp>
          <p:nvGrpSpPr>
            <p:cNvPr id="31" name="Group 30"/>
            <p:cNvGrpSpPr/>
            <p:nvPr/>
          </p:nvGrpSpPr>
          <p:grpSpPr>
            <a:xfrm>
              <a:off x="5345480" y="1443592"/>
              <a:ext cx="1381394" cy="1269128"/>
              <a:chOff x="5345480" y="1443592"/>
              <a:chExt cx="1381394" cy="1269128"/>
            </a:xfrm>
            <a:grpFill/>
          </p:grpSpPr>
          <p:sp>
            <p:nvSpPr>
              <p:cNvPr id="39" name="Bent Arrow 38"/>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40" name="Isosceles Triangle 39"/>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nvGrpSpPr>
            <p:cNvPr id="32" name="Group 31"/>
            <p:cNvGrpSpPr/>
            <p:nvPr/>
          </p:nvGrpSpPr>
          <p:grpSpPr>
            <a:xfrm rot="10800000">
              <a:off x="7049745" y="4080086"/>
              <a:ext cx="1381394" cy="1269128"/>
              <a:chOff x="5345480" y="1443592"/>
              <a:chExt cx="1381394" cy="1269128"/>
            </a:xfrm>
            <a:grpFill/>
          </p:grpSpPr>
          <p:sp>
            <p:nvSpPr>
              <p:cNvPr id="37" name="Bent Arrow 36"/>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38" name="Isosceles Triangle 37"/>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sp>
          <p:nvSpPr>
            <p:cNvPr id="33" name="Freeform 32"/>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34" name="Rectangle 33"/>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35" name="Rectangle 34"/>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36" name="Rectangle 35"/>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sp>
        <p:nvSpPr>
          <p:cNvPr id="44" name="Rectangle 43"/>
          <p:cNvSpPr/>
          <p:nvPr/>
        </p:nvSpPr>
        <p:spPr bwMode="auto">
          <a:xfrm>
            <a:off x="8484099" y="2722101"/>
            <a:ext cx="2105631" cy="986068"/>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Personal Digital Assistant</a:t>
            </a:r>
          </a:p>
        </p:txBody>
      </p:sp>
      <p:sp>
        <p:nvSpPr>
          <p:cNvPr id="45" name="Rectangle 44"/>
          <p:cNvSpPr/>
          <p:nvPr/>
        </p:nvSpPr>
        <p:spPr>
          <a:xfrm>
            <a:off x="9137597" y="3200760"/>
            <a:ext cx="671594" cy="273473"/>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Cortana</a:t>
            </a:r>
          </a:p>
        </p:txBody>
      </p:sp>
      <p:pic>
        <p:nvPicPr>
          <p:cNvPr id="46" name="Picture 45"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6287" y="3215743"/>
            <a:ext cx="254863" cy="25486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bwMode="auto">
          <a:xfrm>
            <a:off x="8494002" y="1645366"/>
            <a:ext cx="2095727" cy="986068"/>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Dashboards and Visualizations</a:t>
            </a:r>
          </a:p>
        </p:txBody>
      </p:sp>
      <p:grpSp>
        <p:nvGrpSpPr>
          <p:cNvPr id="48" name="Group 47"/>
          <p:cNvGrpSpPr/>
          <p:nvPr/>
        </p:nvGrpSpPr>
        <p:grpSpPr>
          <a:xfrm>
            <a:off x="8797377" y="2279348"/>
            <a:ext cx="391264" cy="250077"/>
            <a:chOff x="4481847" y="2708926"/>
            <a:chExt cx="673103" cy="430214"/>
          </a:xfrm>
          <a:solidFill>
            <a:schemeClr val="bg1"/>
          </a:solidFill>
        </p:grpSpPr>
        <p:sp>
          <p:nvSpPr>
            <p:cNvPr id="4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5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5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5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5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43" tIns="44821" rIns="89643" bIns="44821" numCol="1" anchor="t" anchorCtr="0" compatLnSpc="1">
              <a:prstTxWarp prst="textNoShape">
                <a:avLst/>
              </a:prstTxWarp>
            </a:bodyPr>
            <a:lstStyle/>
            <a:p>
              <a:pPr marL="0" marR="0" lvl="0" indent="0" defTabSz="91436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grpSp>
      <p:sp>
        <p:nvSpPr>
          <p:cNvPr id="54" name="Rectangle 53"/>
          <p:cNvSpPr/>
          <p:nvPr/>
        </p:nvSpPr>
        <p:spPr>
          <a:xfrm>
            <a:off x="9147500" y="2266536"/>
            <a:ext cx="722377" cy="273473"/>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Power BI</a:t>
            </a:r>
          </a:p>
        </p:txBody>
      </p:sp>
      <p:sp>
        <p:nvSpPr>
          <p:cNvPr id="55" name="Rectangle 54"/>
          <p:cNvSpPr/>
          <p:nvPr/>
        </p:nvSpPr>
        <p:spPr bwMode="auto">
          <a:xfrm>
            <a:off x="6278331" y="1645366"/>
            <a:ext cx="2038628" cy="4235175"/>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Machine Learning </a:t>
            </a:r>
            <a:b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b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and Analytics</a:t>
            </a:r>
          </a:p>
        </p:txBody>
      </p:sp>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6445" y="2729301"/>
            <a:ext cx="346976" cy="367690"/>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6864" y="3481562"/>
            <a:ext cx="465202" cy="360532"/>
          </a:xfrm>
          <a:prstGeom prst="rect">
            <a:avLst/>
          </a:prstGeom>
        </p:spPr>
      </p:pic>
      <p:sp>
        <p:nvSpPr>
          <p:cNvPr id="58" name="Rectangle 57"/>
          <p:cNvSpPr/>
          <p:nvPr/>
        </p:nvSpPr>
        <p:spPr>
          <a:xfrm>
            <a:off x="6758750" y="2694393"/>
            <a:ext cx="1279325" cy="454612"/>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Machine Learning</a:t>
            </a:r>
          </a:p>
        </p:txBody>
      </p:sp>
      <p:sp>
        <p:nvSpPr>
          <p:cNvPr id="59" name="Rectangle 58"/>
          <p:cNvSpPr/>
          <p:nvPr/>
        </p:nvSpPr>
        <p:spPr>
          <a:xfrm>
            <a:off x="6775167" y="3411247"/>
            <a:ext cx="1192762" cy="454612"/>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grpSp>
        <p:nvGrpSpPr>
          <p:cNvPr id="60" name="Group 59"/>
          <p:cNvGrpSpPr/>
          <p:nvPr/>
        </p:nvGrpSpPr>
        <p:grpSpPr>
          <a:xfrm>
            <a:off x="8312446" y="1991476"/>
            <a:ext cx="289439" cy="1798466"/>
            <a:chOff x="3832324" y="5254390"/>
            <a:chExt cx="295243" cy="1834529"/>
          </a:xfrm>
        </p:grpSpPr>
        <p:sp>
          <p:nvSpPr>
            <p:cNvPr id="61" name="Isosceles Triangle 60"/>
            <p:cNvSpPr/>
            <p:nvPr/>
          </p:nvSpPr>
          <p:spPr bwMode="auto">
            <a:xfrm rot="5400000">
              <a:off x="3576707"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62" name="Isosceles Triangle 61"/>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63" name="Isosceles Triangle 62"/>
            <p:cNvSpPr/>
            <p:nvPr/>
          </p:nvSpPr>
          <p:spPr bwMode="auto">
            <a:xfrm rot="5400000">
              <a:off x="3576707" y="6538059"/>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nvGrpSpPr>
          <p:cNvPr id="64" name="Group 63"/>
          <p:cNvGrpSpPr/>
          <p:nvPr/>
        </p:nvGrpSpPr>
        <p:grpSpPr>
          <a:xfrm>
            <a:off x="8312446" y="3881752"/>
            <a:ext cx="289439" cy="836893"/>
            <a:chOff x="3832324" y="5673490"/>
            <a:chExt cx="295243" cy="853675"/>
          </a:xfrm>
        </p:grpSpPr>
        <p:sp>
          <p:nvSpPr>
            <p:cNvPr id="65" name="Isosceles Triangle 64"/>
            <p:cNvSpPr/>
            <p:nvPr/>
          </p:nvSpPr>
          <p:spPr bwMode="auto">
            <a:xfrm rot="5400000">
              <a:off x="3576707" y="59763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66" name="Isosceles Triangle 65"/>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nvGrpSpPr>
          <p:cNvPr id="67" name="Group 66"/>
          <p:cNvGrpSpPr/>
          <p:nvPr/>
        </p:nvGrpSpPr>
        <p:grpSpPr>
          <a:xfrm>
            <a:off x="8312446" y="4959940"/>
            <a:ext cx="289439" cy="836893"/>
            <a:chOff x="3832324" y="5397265"/>
            <a:chExt cx="295243" cy="853675"/>
          </a:xfrm>
        </p:grpSpPr>
        <p:sp>
          <p:nvSpPr>
            <p:cNvPr id="68" name="Isosceles Triangle 67"/>
            <p:cNvSpPr/>
            <p:nvPr/>
          </p:nvSpPr>
          <p:spPr bwMode="auto">
            <a:xfrm rot="5400000">
              <a:off x="3576707" y="5700080"/>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69" name="Isosceles Triangle 68"/>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sp>
        <p:nvSpPr>
          <p:cNvPr id="70" name="Isosceles Triangle 69"/>
          <p:cNvSpPr/>
          <p:nvPr/>
        </p:nvSpPr>
        <p:spPr bwMode="auto">
          <a:xfrm rot="5400000">
            <a:off x="8015666" y="3251010"/>
            <a:ext cx="836893" cy="243169"/>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71" name="Freeform 389"/>
          <p:cNvSpPr>
            <a:spLocks noEditPoints="1"/>
          </p:cNvSpPr>
          <p:nvPr/>
        </p:nvSpPr>
        <p:spPr bwMode="auto">
          <a:xfrm>
            <a:off x="9010300" y="327321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89634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72" name="Rectangle 71"/>
          <p:cNvSpPr/>
          <p:nvPr/>
        </p:nvSpPr>
        <p:spPr>
          <a:xfrm>
            <a:off x="520815" y="5968385"/>
            <a:ext cx="635560" cy="333489"/>
          </a:xfrm>
          <a:prstGeom prst="rect">
            <a:avLst/>
          </a:prstGeom>
        </p:spPr>
        <p:txBody>
          <a:bodyPr wrap="none">
            <a:sp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a:t>
            </a:r>
          </a:p>
        </p:txBody>
      </p:sp>
      <p:grpSp>
        <p:nvGrpSpPr>
          <p:cNvPr id="73" name="Group 72"/>
          <p:cNvGrpSpPr/>
          <p:nvPr/>
        </p:nvGrpSpPr>
        <p:grpSpPr>
          <a:xfrm>
            <a:off x="394627" y="1980943"/>
            <a:ext cx="1520653" cy="3739148"/>
            <a:chOff x="276231" y="2132701"/>
            <a:chExt cx="1551146" cy="3814126"/>
          </a:xfrm>
        </p:grpSpPr>
        <p:cxnSp>
          <p:nvCxnSpPr>
            <p:cNvPr id="74" name="Straight Connector 73"/>
            <p:cNvCxnSpPr/>
            <p:nvPr/>
          </p:nvCxnSpPr>
          <p:spPr>
            <a:xfrm>
              <a:off x="1399592" y="2407298"/>
              <a:ext cx="7864" cy="2729556"/>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184988" y="2407298"/>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184988" y="3768264"/>
              <a:ext cx="570278"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84988" y="5136854"/>
              <a:ext cx="214604" cy="1"/>
            </a:xfrm>
            <a:prstGeom prst="line">
              <a:avLst/>
            </a:prstGeom>
            <a:ln w="22225" cap="sq">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79" name="TextBox 78"/>
            <p:cNvSpPr txBox="1"/>
            <p:nvPr/>
          </p:nvSpPr>
          <p:spPr>
            <a:xfrm>
              <a:off x="290952" y="2519818"/>
              <a:ext cx="1239881" cy="613951"/>
            </a:xfrm>
            <a:prstGeom prst="rect">
              <a:avLst/>
            </a:prstGeom>
            <a:noFill/>
          </p:spPr>
          <p:txBody>
            <a:bodyPr wrap="square" lIns="179259" tIns="143408" rIns="179259" bIns="143408" rtlCol="0">
              <a:spAutoFit/>
            </a:bodyPr>
            <a:lstStyle/>
            <a:p>
              <a:pPr marL="0" marR="0" lvl="0" indent="0" defTabSz="914186"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Business </a:t>
              </a:r>
              <a:b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0" name="TextBox 79"/>
            <p:cNvSpPr txBox="1"/>
            <p:nvPr/>
          </p:nvSpPr>
          <p:spPr>
            <a:xfrm>
              <a:off x="286638" y="4033285"/>
              <a:ext cx="1239881" cy="613951"/>
            </a:xfrm>
            <a:prstGeom prst="rect">
              <a:avLst/>
            </a:prstGeom>
            <a:noFill/>
          </p:spPr>
          <p:txBody>
            <a:bodyPr wrap="square" lIns="179259" tIns="143408" rIns="179259" bIns="143408" rtlCol="0">
              <a:spAutoFit/>
            </a:bodyPr>
            <a:lstStyle/>
            <a:p>
              <a:pPr marL="0" marR="0" lvl="0" indent="0" defTabSz="914186"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Custom </a:t>
              </a:r>
              <a:b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81"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82" name="TextBox 81"/>
            <p:cNvSpPr txBox="1"/>
            <p:nvPr/>
          </p:nvSpPr>
          <p:spPr>
            <a:xfrm>
              <a:off x="276231" y="5332876"/>
              <a:ext cx="1551146" cy="613951"/>
            </a:xfrm>
            <a:prstGeom prst="rect">
              <a:avLst/>
            </a:prstGeom>
            <a:noFill/>
          </p:spPr>
          <p:txBody>
            <a:bodyPr wrap="square" lIns="179259" tIns="143408" rIns="179259" bIns="143408" rtlCol="0">
              <a:spAutoFit/>
            </a:bodyPr>
            <a:lstStyle/>
            <a:p>
              <a:pPr marL="0" marR="0" lvl="0" indent="0" defTabSz="914186"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Sensors </a:t>
              </a:r>
              <a:b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83"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50"/>
            </a:solidFill>
            <a:ln>
              <a:noFill/>
            </a:ln>
            <a:extLst/>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grpSp>
      <p:sp>
        <p:nvSpPr>
          <p:cNvPr id="84" name="Rectangle 83"/>
          <p:cNvSpPr/>
          <p:nvPr/>
        </p:nvSpPr>
        <p:spPr>
          <a:xfrm>
            <a:off x="5258380" y="5968385"/>
            <a:ext cx="1385572" cy="333489"/>
          </a:xfrm>
          <a:prstGeom prst="rect">
            <a:avLst/>
          </a:prstGeom>
          <a:noFill/>
        </p:spPr>
        <p:txBody>
          <a:bodyPr wrap="none">
            <a:sp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INTELLIGENCE</a:t>
            </a:r>
          </a:p>
        </p:txBody>
      </p:sp>
      <p:sp>
        <p:nvSpPr>
          <p:cNvPr id="85" name="Right Arrow 84"/>
          <p:cNvSpPr/>
          <p:nvPr/>
        </p:nvSpPr>
        <p:spPr bwMode="auto">
          <a:xfrm>
            <a:off x="1844589" y="6007053"/>
            <a:ext cx="3416476" cy="254513"/>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endParaRPr kumimoji="0" lang="en-US" sz="1568" b="0" i="0" u="none" strike="noStrike" kern="0" cap="none" spc="-29" normalizeH="0" baseline="0" noProof="0" dirty="0" err="1">
              <a:ln>
                <a:noFill/>
              </a:ln>
              <a:solidFill>
                <a:prstClr val="white"/>
              </a:solidFill>
              <a:effectLst/>
              <a:uLnTx/>
              <a:uFillTx/>
              <a:latin typeface="Segoe UI Semilight" panose="020B0402040204020203" pitchFamily="34" charset="0"/>
              <a:cs typeface="Segoe UI Semilight" panose="020B0402040204020203" pitchFamily="34" charset="0"/>
            </a:endParaRPr>
          </a:p>
        </p:txBody>
      </p:sp>
      <p:sp>
        <p:nvSpPr>
          <p:cNvPr id="86" name="Rectangle 85"/>
          <p:cNvSpPr/>
          <p:nvPr/>
        </p:nvSpPr>
        <p:spPr>
          <a:xfrm>
            <a:off x="11045203" y="5968385"/>
            <a:ext cx="865045" cy="333489"/>
          </a:xfrm>
          <a:prstGeom prst="rect">
            <a:avLst/>
          </a:prstGeom>
        </p:spPr>
        <p:txBody>
          <a:bodyPr wrap="none">
            <a:sp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ACTION</a:t>
            </a:r>
          </a:p>
        </p:txBody>
      </p:sp>
      <p:grpSp>
        <p:nvGrpSpPr>
          <p:cNvPr id="87" name="Group 86"/>
          <p:cNvGrpSpPr/>
          <p:nvPr/>
        </p:nvGrpSpPr>
        <p:grpSpPr>
          <a:xfrm>
            <a:off x="10829543" y="2905872"/>
            <a:ext cx="1215508" cy="1033680"/>
            <a:chOff x="10920388" y="2780901"/>
            <a:chExt cx="1239881" cy="1054406"/>
          </a:xfrm>
        </p:grpSpPr>
        <p:grpSp>
          <p:nvGrpSpPr>
            <p:cNvPr id="88" name="Group 87"/>
            <p:cNvGrpSpPr/>
            <p:nvPr/>
          </p:nvGrpSpPr>
          <p:grpSpPr>
            <a:xfrm>
              <a:off x="11311238" y="2780901"/>
              <a:ext cx="458181" cy="590870"/>
              <a:chOff x="8824650" y="2294433"/>
              <a:chExt cx="368737" cy="475523"/>
            </a:xfrm>
          </p:grpSpPr>
          <p:sp>
            <p:nvSpPr>
              <p:cNvPr id="90"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latin typeface="Segoe UI"/>
                  <a:ea typeface="MS PGothic" panose="020B0600070205080204" pitchFamily="34" charset="-128"/>
                </a:endParaRPr>
              </a:p>
            </p:txBody>
          </p:sp>
          <p:sp>
            <p:nvSpPr>
              <p:cNvPr id="91"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accent1"/>
                  </a:solidFill>
                  <a:effectLst/>
                  <a:uLnTx/>
                  <a:uFillTx/>
                  <a:latin typeface="Segoe UI"/>
                  <a:ea typeface="MS PGothic" panose="020B0600070205080204" pitchFamily="34" charset="-128"/>
                </a:endParaRPr>
              </a:p>
            </p:txBody>
          </p:sp>
        </p:grpSp>
        <p:sp>
          <p:nvSpPr>
            <p:cNvPr id="89" name="TextBox 88"/>
            <p:cNvSpPr txBox="1"/>
            <p:nvPr/>
          </p:nvSpPr>
          <p:spPr>
            <a:xfrm>
              <a:off x="10920388" y="3380620"/>
              <a:ext cx="1239881" cy="454687"/>
            </a:xfrm>
            <a:prstGeom prst="rect">
              <a:avLst/>
            </a:prstGeom>
            <a:noFill/>
          </p:spPr>
          <p:txBody>
            <a:bodyPr wrap="square" lIns="179259" tIns="143408" rIns="179259" bIns="143408" rtlCol="0">
              <a:spAutoFit/>
            </a:bodyPr>
            <a:lstStyle/>
            <a:p>
              <a:pPr marL="0" marR="0" lvl="0" indent="0" algn="ctr" defTabSz="914186"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People</a:t>
              </a:r>
            </a:p>
          </p:txBody>
        </p:sp>
      </p:grpSp>
      <p:grpSp>
        <p:nvGrpSpPr>
          <p:cNvPr id="92" name="Group 91"/>
          <p:cNvGrpSpPr/>
          <p:nvPr/>
        </p:nvGrpSpPr>
        <p:grpSpPr>
          <a:xfrm>
            <a:off x="10990714" y="4557289"/>
            <a:ext cx="1055874" cy="1282912"/>
            <a:chOff x="11084791" y="4760710"/>
            <a:chExt cx="1077047" cy="1308637"/>
          </a:xfrm>
        </p:grpSpPr>
        <p:grpSp>
          <p:nvGrpSpPr>
            <p:cNvPr id="93" name="Group 92"/>
            <p:cNvGrpSpPr/>
            <p:nvPr/>
          </p:nvGrpSpPr>
          <p:grpSpPr>
            <a:xfrm>
              <a:off x="11311897" y="4760710"/>
              <a:ext cx="503712" cy="783392"/>
              <a:chOff x="8597110" y="4718972"/>
              <a:chExt cx="361215" cy="561776"/>
            </a:xfrm>
          </p:grpSpPr>
          <p:sp>
            <p:nvSpPr>
              <p:cNvPr id="95"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96"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sp>
            <p:nvSpPr>
              <p:cNvPr id="97"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accent1"/>
              </a:solidFill>
              <a:ln>
                <a:noFill/>
              </a:ln>
              <a:extLst/>
            </p:spPr>
            <p:txBody>
              <a:bodyPr vert="horz" wrap="square" lIns="89630" tIns="44814" rIns="89630" bIns="44814" numCol="1" anchor="t" anchorCtr="0" compatLnSpc="1">
                <a:prstTxWarp prst="textNoShape">
                  <a:avLst/>
                </a:prstTxWarp>
              </a:bodyPr>
              <a:lstStyle/>
              <a:p>
                <a:pPr marL="0" marR="0" lvl="0" indent="0" defTabSz="9141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S PGothic" panose="020B0600070205080204" pitchFamily="34" charset="-128"/>
                </a:endParaRPr>
              </a:p>
            </p:txBody>
          </p:sp>
        </p:grpSp>
        <p:sp>
          <p:nvSpPr>
            <p:cNvPr id="94" name="TextBox 93"/>
            <p:cNvSpPr txBox="1"/>
            <p:nvPr/>
          </p:nvSpPr>
          <p:spPr>
            <a:xfrm>
              <a:off x="11084791" y="5455396"/>
              <a:ext cx="1077047" cy="613951"/>
            </a:xfrm>
            <a:prstGeom prst="rect">
              <a:avLst/>
            </a:prstGeom>
            <a:noFill/>
          </p:spPr>
          <p:txBody>
            <a:bodyPr wrap="square" lIns="179259" tIns="143408" rIns="179259" bIns="143408" rtlCol="0">
              <a:spAutoFit/>
            </a:bodyPr>
            <a:lstStyle/>
            <a:p>
              <a:pPr marL="0" marR="0" lvl="0" indent="0" defTabSz="914186" eaLnBrk="1" fontAlgn="auto" latinLnBrk="0" hangingPunct="1">
                <a:lnSpc>
                  <a:spcPct val="90000"/>
                </a:lnSpc>
                <a:spcBef>
                  <a:spcPct val="0"/>
                </a:spcBef>
                <a:spcAft>
                  <a:spcPts val="588"/>
                </a:spcAft>
                <a:buClrTx/>
                <a:buSzTx/>
                <a:buFontTx/>
                <a:buNone/>
                <a:tabLst/>
                <a:defRPr/>
              </a:pP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Automated</a:t>
              </a:r>
              <a:r>
                <a:rPr kumimoji="0" lang="en-US" sz="112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t>
              </a:r>
              <a:br>
                <a:rPr kumimoji="0" lang="en-US" sz="112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127" b="0" i="0" u="none" strike="noStrike" kern="0" cap="none" spc="-29" normalizeH="0" baseline="0" noProof="0" dirty="0">
                  <a:ln>
                    <a:noFill/>
                  </a:ln>
                  <a:solidFill>
                    <a:schemeClr val="accent1"/>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Systems</a:t>
              </a:r>
            </a:p>
          </p:txBody>
        </p:sp>
      </p:grpSp>
      <p:sp>
        <p:nvSpPr>
          <p:cNvPr id="98" name="Right Arrow 97"/>
          <p:cNvSpPr/>
          <p:nvPr/>
        </p:nvSpPr>
        <p:spPr bwMode="auto">
          <a:xfrm>
            <a:off x="6775167" y="6007053"/>
            <a:ext cx="3750853" cy="254513"/>
          </a:xfrm>
          <a:prstGeom prst="rightArrow">
            <a:avLst/>
          </a:prstGeom>
          <a:solidFill>
            <a:schemeClr val="accent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endParaRPr kumimoji="0" lang="en-US" sz="1568" b="0" i="0" u="none" strike="noStrike" kern="0" cap="none" spc="-29" normalizeH="0" baseline="0" noProof="0" dirty="0" err="1">
              <a:ln>
                <a:noFill/>
              </a:ln>
              <a:solidFill>
                <a:prstClr val="white"/>
              </a:solidFill>
              <a:effectLst/>
              <a:uLnTx/>
              <a:uFillTx/>
              <a:latin typeface="Segoe UI Semilight" panose="020B0402040204020203" pitchFamily="34" charset="0"/>
              <a:cs typeface="Segoe UI Semilight" panose="020B0402040204020203" pitchFamily="34" charset="0"/>
            </a:endParaRPr>
          </a:p>
        </p:txBody>
      </p:sp>
      <p:sp>
        <p:nvSpPr>
          <p:cNvPr id="99" name="Rectangle 98"/>
          <p:cNvSpPr/>
          <p:nvPr/>
        </p:nvSpPr>
        <p:spPr bwMode="auto">
          <a:xfrm>
            <a:off x="4060259" y="1645366"/>
            <a:ext cx="2038628" cy="4235175"/>
          </a:xfrm>
          <a:prstGeom prst="rect">
            <a:avLst/>
          </a:prstGeom>
          <a:solidFill>
            <a:srgbClr val="0080EA"/>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Big Data Stores</a:t>
            </a:r>
          </a:p>
        </p:txBody>
      </p:sp>
      <p:pic>
        <p:nvPicPr>
          <p:cNvPr id="100" name="Picture 13"/>
          <p:cNvPicPr>
            <a:picLocks noChangeAspect="1"/>
          </p:cNvPicPr>
          <p:nvPr/>
        </p:nvPicPr>
        <p:blipFill>
          <a:blip r:embed="rId6">
            <a:lum bright="100000"/>
            <a:extLst>
              <a:ext uri="{28A0092B-C50C-407E-A947-70E740481C1C}">
                <a14:useLocalDpi xmlns:a14="http://schemas.microsoft.com/office/drawing/2010/main" val="0"/>
              </a:ext>
            </a:extLst>
          </a:blip>
          <a:srcRect/>
          <a:stretch>
            <a:fillRect/>
          </a:stretch>
        </p:blipFill>
        <p:spPr bwMode="auto">
          <a:xfrm>
            <a:off x="4188383" y="2752144"/>
            <a:ext cx="323288" cy="42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a:off x="4542898" y="2760384"/>
            <a:ext cx="1441805" cy="446917"/>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a:t>
            </a:r>
            <a:r>
              <a:rPr kumimoji="0" lang="en-US" sz="112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2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SQL Data Warehouse</a:t>
            </a:r>
            <a:endParaRPr kumimoji="0" lang="en-US" sz="1127" b="0" i="0" u="none" strike="noStrike" kern="0" cap="none" spc="0" normalizeH="0" baseline="0" noProof="0" dirty="0">
              <a:ln>
                <a:noFill/>
              </a:ln>
              <a:solidFill>
                <a:prstClr val="white"/>
              </a:solidFill>
              <a:effectLst/>
              <a:uLnTx/>
              <a:uFillTx/>
              <a:latin typeface="Segoe UI"/>
              <a:ea typeface="MS PGothic" panose="020B0600070205080204" pitchFamily="34" charset="-128"/>
            </a:endParaRPr>
          </a:p>
        </p:txBody>
      </p:sp>
      <p:grpSp>
        <p:nvGrpSpPr>
          <p:cNvPr id="102" name="Group 101"/>
          <p:cNvGrpSpPr/>
          <p:nvPr/>
        </p:nvGrpSpPr>
        <p:grpSpPr>
          <a:xfrm>
            <a:off x="6070422" y="5041266"/>
            <a:ext cx="317871" cy="836893"/>
            <a:chOff x="3803288" y="5254390"/>
            <a:chExt cx="324245" cy="853675"/>
          </a:xfrm>
        </p:grpSpPr>
        <p:sp>
          <p:nvSpPr>
            <p:cNvPr id="103" name="Isosceles Triangle 102"/>
            <p:cNvSpPr/>
            <p:nvPr/>
          </p:nvSpPr>
          <p:spPr bwMode="auto">
            <a:xfrm rot="5400000">
              <a:off x="3576673" y="5557205"/>
              <a:ext cx="853675" cy="248045"/>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104" name="Isosceles Triangle 103"/>
            <p:cNvSpPr/>
            <p:nvPr/>
          </p:nvSpPr>
          <p:spPr bwMode="auto">
            <a:xfrm rot="5400000">
              <a:off x="3500473" y="5557205"/>
              <a:ext cx="853675" cy="248045"/>
            </a:xfrm>
            <a:prstGeom prst="triangle">
              <a:avLst/>
            </a:prstGeom>
            <a:solidFill>
              <a:srgbClr val="0080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nvGrpSpPr>
          <p:cNvPr id="105" name="Group 104"/>
          <p:cNvGrpSpPr/>
          <p:nvPr/>
        </p:nvGrpSpPr>
        <p:grpSpPr>
          <a:xfrm>
            <a:off x="1844587" y="1645366"/>
            <a:ext cx="2325667" cy="4235175"/>
            <a:chOff x="1755266" y="1790395"/>
            <a:chExt cx="2372301" cy="4320099"/>
          </a:xfrm>
          <a:solidFill>
            <a:srgbClr val="00B0F0"/>
          </a:solidFill>
        </p:grpSpPr>
        <p:sp>
          <p:nvSpPr>
            <p:cNvPr id="106" name="Rectangle 105"/>
            <p:cNvSpPr/>
            <p:nvPr/>
          </p:nvSpPr>
          <p:spPr bwMode="auto">
            <a:xfrm>
              <a:off x="1755266" y="1790395"/>
              <a:ext cx="2079506" cy="4320099"/>
            </a:xfrm>
            <a:prstGeom prst="rect">
              <a:avLst/>
            </a:prstGeom>
            <a:grp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marL="0" marR="0" lvl="0" indent="0" algn="ctr" defTabSz="710725" eaLnBrk="1" fontAlgn="auto" latinLnBrk="0" hangingPunct="1">
                <a:lnSpc>
                  <a:spcPct val="100000"/>
                </a:lnSpc>
                <a:spcBef>
                  <a:spcPct val="0"/>
                </a:spcBef>
                <a:spcAft>
                  <a:spcPct val="35000"/>
                </a:spcAft>
                <a:buClrTx/>
                <a:buSzTx/>
                <a:buFontTx/>
                <a:buNone/>
                <a:tabLst/>
                <a:defRPr/>
              </a:pPr>
              <a:r>
                <a:rPr kumimoji="0" lang="en-US" sz="1568" b="0" i="0" u="none" strike="noStrike" kern="0" cap="none" spc="-29" normalizeH="0" baseline="0" noProof="0" dirty="0">
                  <a:ln>
                    <a:noFill/>
                  </a:ln>
                  <a:solidFill>
                    <a:prstClr val="white"/>
                  </a:solidFill>
                  <a:effectLst/>
                  <a:uLnTx/>
                  <a:uFillTx/>
                  <a:latin typeface="Segoe UI Semilight" panose="020B0402040204020203" pitchFamily="34" charset="0"/>
                  <a:cs typeface="Segoe UI Semilight" panose="020B0402040204020203" pitchFamily="34" charset="0"/>
                </a:rPr>
                <a:t>Information Management</a:t>
              </a:r>
            </a:p>
          </p:txBody>
        </p:sp>
        <p:pic>
          <p:nvPicPr>
            <p:cNvPr id="107" name="Picture 10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a:grpFill/>
          </p:spPr>
        </p:pic>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a:grpFill/>
          </p:spPr>
        </p:pic>
        <p:sp>
          <p:nvSpPr>
            <p:cNvPr id="109" name="Rectangle 108"/>
            <p:cNvSpPr/>
            <p:nvPr/>
          </p:nvSpPr>
          <p:spPr>
            <a:xfrm>
              <a:off x="2295424" y="2888599"/>
              <a:ext cx="1015491" cy="463728"/>
            </a:xfrm>
            <a:prstGeom prst="rect">
              <a:avLst/>
            </a:prstGeom>
            <a:grpFill/>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Factory </a:t>
              </a:r>
              <a:endParaRPr kumimoji="0" lang="en-US" sz="1177" b="0" i="0" u="none" strike="noStrike" kern="0" cap="none" spc="0" normalizeH="0" baseline="0" noProof="0" dirty="0">
                <a:ln>
                  <a:noFill/>
                </a:ln>
                <a:solidFill>
                  <a:prstClr val="white"/>
                </a:solidFill>
                <a:effectLst/>
                <a:uLnTx/>
                <a:uFillTx/>
                <a:latin typeface="Segoe UI"/>
                <a:ea typeface="MS PGothic" panose="020B0600070205080204" pitchFamily="34" charset="-128"/>
              </a:endParaRPr>
            </a:p>
          </p:txBody>
        </p:sp>
        <p:sp>
          <p:nvSpPr>
            <p:cNvPr id="110" name="Rectangle 109"/>
            <p:cNvSpPr/>
            <p:nvPr/>
          </p:nvSpPr>
          <p:spPr>
            <a:xfrm>
              <a:off x="2295424" y="3922283"/>
              <a:ext cx="1002933" cy="463728"/>
            </a:xfrm>
            <a:prstGeom prst="rect">
              <a:avLst/>
            </a:prstGeom>
            <a:grpFill/>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Catalog</a:t>
              </a:r>
              <a:endParaRPr kumimoji="0" lang="en-US" sz="1177" b="0" i="0" u="none" strike="noStrike" kern="0" cap="none" spc="0" normalizeH="0" baseline="0" noProof="0" dirty="0">
                <a:ln>
                  <a:noFill/>
                </a:ln>
                <a:solidFill>
                  <a:prstClr val="white"/>
                </a:solidFill>
                <a:effectLst/>
                <a:uLnTx/>
                <a:uFillTx/>
                <a:latin typeface="Segoe UI"/>
                <a:ea typeface="MS PGothic" panose="020B0600070205080204" pitchFamily="34" charset="-128"/>
              </a:endParaRPr>
            </a:p>
          </p:txBody>
        </p:sp>
        <p:sp>
          <p:nvSpPr>
            <p:cNvPr id="111" name="Rectangle 110"/>
            <p:cNvSpPr/>
            <p:nvPr/>
          </p:nvSpPr>
          <p:spPr>
            <a:xfrm>
              <a:off x="2295424" y="4954772"/>
              <a:ext cx="837718" cy="463728"/>
            </a:xfrm>
            <a:prstGeom prst="rect">
              <a:avLst/>
            </a:prstGeom>
            <a:grpFill/>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Event Hub</a:t>
              </a:r>
              <a:endParaRPr kumimoji="0" lang="en-US" sz="1177" b="0" i="0" u="none" strike="noStrike" kern="0" cap="none" spc="0" normalizeH="0" baseline="0" noProof="0" dirty="0">
                <a:ln>
                  <a:noFill/>
                </a:ln>
                <a:solidFill>
                  <a:prstClr val="white"/>
                </a:solidFill>
                <a:effectLst/>
                <a:uLnTx/>
                <a:uFillTx/>
                <a:latin typeface="Segoe UI"/>
                <a:ea typeface="MS PGothic" panose="020B0600070205080204" pitchFamily="34" charset="-128"/>
              </a:endParaRPr>
            </a:p>
          </p:txBody>
        </p:sp>
        <p:grpSp>
          <p:nvGrpSpPr>
            <p:cNvPr id="112" name="Group 111"/>
            <p:cNvGrpSpPr/>
            <p:nvPr/>
          </p:nvGrpSpPr>
          <p:grpSpPr>
            <a:xfrm>
              <a:off x="3832324" y="5254390"/>
              <a:ext cx="295243" cy="853675"/>
              <a:chOff x="3832324" y="5254390"/>
              <a:chExt cx="295243" cy="853675"/>
            </a:xfrm>
            <a:grpFill/>
          </p:grpSpPr>
          <p:sp>
            <p:nvSpPr>
              <p:cNvPr id="113" name="Isosceles Triangle 112"/>
              <p:cNvSpPr/>
              <p:nvPr/>
            </p:nvSpPr>
            <p:spPr bwMode="auto">
              <a:xfrm rot="5400000">
                <a:off x="3576707"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sp>
            <p:nvSpPr>
              <p:cNvPr id="114" name="Isosceles Triangle 113"/>
              <p:cNvSpPr/>
              <p:nvPr/>
            </p:nvSpPr>
            <p:spPr bwMode="auto">
              <a:xfrm rot="5400000">
                <a:off x="3529509" y="5557205"/>
                <a:ext cx="853675" cy="24804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97"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grpSp>
      </p:grpSp>
      <p:pic>
        <p:nvPicPr>
          <p:cNvPr id="115" name="Picture 1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196" y="3621493"/>
            <a:ext cx="873416" cy="679539"/>
          </a:xfrm>
          <a:prstGeom prst="rect">
            <a:avLst/>
          </a:prstGeom>
        </p:spPr>
      </p:pic>
      <p:sp>
        <p:nvSpPr>
          <p:cNvPr id="116" name="Rectangle 115"/>
          <p:cNvSpPr/>
          <p:nvPr/>
        </p:nvSpPr>
        <p:spPr bwMode="auto">
          <a:xfrm>
            <a:off x="4064932" y="3135729"/>
            <a:ext cx="2032319" cy="56395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9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prstClr val="white"/>
              </a:solidFill>
              <a:effectLst/>
              <a:uLnTx/>
              <a:uFillTx/>
              <a:latin typeface="Segoe UI"/>
            </a:endParaRPr>
          </a:p>
        </p:txBody>
      </p:sp>
      <p:sp>
        <p:nvSpPr>
          <p:cNvPr id="127" name="Rounded Rectangle 126"/>
          <p:cNvSpPr/>
          <p:nvPr/>
        </p:nvSpPr>
        <p:spPr bwMode="auto">
          <a:xfrm>
            <a:off x="4103236" y="4072212"/>
            <a:ext cx="4108454" cy="1185872"/>
          </a:xfrm>
          <a:prstGeom prst="roundRect">
            <a:avLst/>
          </a:prstGeom>
          <a:solidFill>
            <a:srgbClr val="C00000">
              <a:alpha val="63000"/>
            </a:srgbClr>
          </a:solid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117" name="Rectangle 116"/>
          <p:cNvSpPr/>
          <p:nvPr/>
        </p:nvSpPr>
        <p:spPr>
          <a:xfrm>
            <a:off x="4567601" y="4311696"/>
            <a:ext cx="1148391" cy="454612"/>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Lake Store</a:t>
            </a:r>
            <a:endParaRPr kumimoji="0" lang="en-US" sz="1177" b="0" i="0" u="none" strike="noStrike" kern="0" cap="none" spc="0" normalizeH="0" baseline="0" noProof="0" dirty="0">
              <a:ln>
                <a:noFill/>
              </a:ln>
              <a:solidFill>
                <a:prstClr val="white"/>
              </a:solidFill>
              <a:effectLst/>
              <a:uLnTx/>
              <a:uFillTx/>
              <a:latin typeface="Segoe UI"/>
              <a:ea typeface="MS PGothic" panose="020B0600070205080204" pitchFamily="34" charset="-128"/>
            </a:endParaRPr>
          </a:p>
        </p:txBody>
      </p:sp>
      <p:sp>
        <p:nvSpPr>
          <p:cNvPr id="118" name="Freeform 6"/>
          <p:cNvSpPr>
            <a:spLocks noEditPoints="1"/>
          </p:cNvSpPr>
          <p:nvPr/>
        </p:nvSpPr>
        <p:spPr bwMode="auto">
          <a:xfrm>
            <a:off x="5663062" y="3492811"/>
            <a:ext cx="818885" cy="818885"/>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19" name="Freeform 5"/>
          <p:cNvSpPr>
            <a:spLocks noEditPoints="1"/>
          </p:cNvSpPr>
          <p:nvPr/>
        </p:nvSpPr>
        <p:spPr bwMode="auto">
          <a:xfrm>
            <a:off x="4187915" y="4411103"/>
            <a:ext cx="341735" cy="26894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0" name="Rectangle 119"/>
          <p:cNvSpPr/>
          <p:nvPr/>
        </p:nvSpPr>
        <p:spPr bwMode="auto">
          <a:xfrm>
            <a:off x="6284010" y="3316632"/>
            <a:ext cx="2032319" cy="56395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9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prstClr val="white"/>
              </a:solidFill>
              <a:effectLst/>
              <a:uLnTx/>
              <a:uFillTx/>
              <a:latin typeface="Segoe UI"/>
            </a:endParaRPr>
          </a:p>
        </p:txBody>
      </p:sp>
      <p:pic>
        <p:nvPicPr>
          <p:cNvPr id="121" name="Picture 1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8888" y="4161839"/>
            <a:ext cx="419850" cy="304029"/>
          </a:xfrm>
          <a:prstGeom prst="rect">
            <a:avLst/>
          </a:prstGeom>
        </p:spPr>
      </p:pic>
      <p:sp>
        <p:nvSpPr>
          <p:cNvPr id="122" name="Rectangle 121"/>
          <p:cNvSpPr/>
          <p:nvPr/>
        </p:nvSpPr>
        <p:spPr>
          <a:xfrm>
            <a:off x="6798739" y="4072212"/>
            <a:ext cx="1412951" cy="454612"/>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HDInsight (Hadoop)</a:t>
            </a:r>
          </a:p>
        </p:txBody>
      </p:sp>
      <p:sp>
        <p:nvSpPr>
          <p:cNvPr id="123" name="Rectangle 122"/>
          <p:cNvSpPr/>
          <p:nvPr/>
        </p:nvSpPr>
        <p:spPr bwMode="auto">
          <a:xfrm>
            <a:off x="6280354" y="3964519"/>
            <a:ext cx="2032319" cy="563950"/>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9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prstClr val="white"/>
              </a:solidFill>
              <a:effectLst/>
              <a:uLnTx/>
              <a:uFillTx/>
              <a:latin typeface="Segoe UI"/>
            </a:endParaRPr>
          </a:p>
        </p:txBody>
      </p:sp>
      <p:sp>
        <p:nvSpPr>
          <p:cNvPr id="124" name="Rectangle 123"/>
          <p:cNvSpPr/>
          <p:nvPr/>
        </p:nvSpPr>
        <p:spPr>
          <a:xfrm>
            <a:off x="6796385" y="4712454"/>
            <a:ext cx="1364348" cy="454612"/>
          </a:xfrm>
          <a:prstGeom prst="rect">
            <a:avLst/>
          </a:prstGeom>
        </p:spPr>
        <p:txBody>
          <a:bodyPr wrap="none">
            <a:spAutoFit/>
          </a:bodyPr>
          <a:lstStyle/>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p>
          <a:p>
            <a:pPr marL="0" marR="0" lvl="0" indent="0" defTabSz="914362" eaLnBrk="1" fontAlgn="auto" latinLnBrk="0" hangingPunct="1">
              <a:lnSpc>
                <a:spcPct val="100000"/>
              </a:lnSpc>
              <a:spcBef>
                <a:spcPts val="0"/>
              </a:spcBef>
              <a:spcAft>
                <a:spcPts val="0"/>
              </a:spcAft>
              <a:buClrTx/>
              <a:buSzTx/>
              <a:buFontTx/>
              <a:buNone/>
              <a:tabLst/>
              <a:defRPr/>
            </a:pPr>
            <a:r>
              <a:rPr kumimoji="0" lang="en-US" sz="1177" b="0" i="0" u="none" strike="noStrike" kern="0" cap="none" spc="-29" normalizeH="0" baseline="0" noProof="0" dirty="0">
                <a:ln>
                  <a:noFill/>
                </a:ln>
                <a:solidFill>
                  <a:prstClr val="white"/>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Data Lake Analytics</a:t>
            </a:r>
          </a:p>
        </p:txBody>
      </p:sp>
      <p:sp>
        <p:nvSpPr>
          <p:cNvPr id="125" name="Freeform 5"/>
          <p:cNvSpPr>
            <a:spLocks noEditPoints="1"/>
          </p:cNvSpPr>
          <p:nvPr/>
        </p:nvSpPr>
        <p:spPr bwMode="auto">
          <a:xfrm>
            <a:off x="6387660" y="4763545"/>
            <a:ext cx="374024" cy="374024"/>
          </a:xfrm>
          <a:custGeom>
            <a:avLst/>
            <a:gdLst>
              <a:gd name="T0" fmla="*/ 1273 w 7317"/>
              <a:gd name="T1" fmla="*/ 1047 h 7295"/>
              <a:gd name="T2" fmla="*/ 6037 w 7317"/>
              <a:gd name="T3" fmla="*/ 1047 h 7295"/>
              <a:gd name="T4" fmla="*/ 6255 w 7317"/>
              <a:gd name="T5" fmla="*/ 1265 h 7295"/>
              <a:gd name="T6" fmla="*/ 6255 w 7317"/>
              <a:gd name="T7" fmla="*/ 6030 h 7295"/>
              <a:gd name="T8" fmla="*/ 6037 w 7317"/>
              <a:gd name="T9" fmla="*/ 6248 h 7295"/>
              <a:gd name="T10" fmla="*/ 1273 w 7317"/>
              <a:gd name="T11" fmla="*/ 6248 h 7295"/>
              <a:gd name="T12" fmla="*/ 1055 w 7317"/>
              <a:gd name="T13" fmla="*/ 6030 h 7295"/>
              <a:gd name="T14" fmla="*/ 1055 w 7317"/>
              <a:gd name="T15" fmla="*/ 1265 h 7295"/>
              <a:gd name="T16" fmla="*/ 1273 w 7317"/>
              <a:gd name="T17" fmla="*/ 1047 h 7295"/>
              <a:gd name="T18" fmla="*/ 4801 w 7317"/>
              <a:gd name="T19" fmla="*/ 7230 h 7295"/>
              <a:gd name="T20" fmla="*/ 5084 w 7317"/>
              <a:gd name="T21" fmla="*/ 7295 h 7295"/>
              <a:gd name="T22" fmla="*/ 5317 w 7317"/>
              <a:gd name="T23" fmla="*/ 7252 h 7295"/>
              <a:gd name="T24" fmla="*/ 5695 w 7317"/>
              <a:gd name="T25" fmla="*/ 6903 h 7295"/>
              <a:gd name="T26" fmla="*/ 5794 w 7317"/>
              <a:gd name="T27" fmla="*/ 6699 h 7295"/>
              <a:gd name="T28" fmla="*/ 6037 w 7317"/>
              <a:gd name="T29" fmla="*/ 6699 h 7295"/>
              <a:gd name="T30" fmla="*/ 6699 w 7317"/>
              <a:gd name="T31" fmla="*/ 6037 h 7295"/>
              <a:gd name="T32" fmla="*/ 6699 w 7317"/>
              <a:gd name="T33" fmla="*/ 4152 h 7295"/>
              <a:gd name="T34" fmla="*/ 7230 w 7317"/>
              <a:gd name="T35" fmla="*/ 3018 h 7295"/>
              <a:gd name="T36" fmla="*/ 7252 w 7317"/>
              <a:gd name="T37" fmla="*/ 2495 h 7295"/>
              <a:gd name="T38" fmla="*/ 6903 w 7317"/>
              <a:gd name="T39" fmla="*/ 2117 h 7295"/>
              <a:gd name="T40" fmla="*/ 6699 w 7317"/>
              <a:gd name="T41" fmla="*/ 2018 h 7295"/>
              <a:gd name="T42" fmla="*/ 6699 w 7317"/>
              <a:gd name="T43" fmla="*/ 1273 h 7295"/>
              <a:gd name="T44" fmla="*/ 6037 w 7317"/>
              <a:gd name="T45" fmla="*/ 611 h 7295"/>
              <a:gd name="T46" fmla="*/ 4129 w 7317"/>
              <a:gd name="T47" fmla="*/ 611 h 7295"/>
              <a:gd name="T48" fmla="*/ 3011 w 7317"/>
              <a:gd name="T49" fmla="*/ 87 h 7295"/>
              <a:gd name="T50" fmla="*/ 2495 w 7317"/>
              <a:gd name="T51" fmla="*/ 65 h 7295"/>
              <a:gd name="T52" fmla="*/ 2117 w 7317"/>
              <a:gd name="T53" fmla="*/ 414 h 7295"/>
              <a:gd name="T54" fmla="*/ 2022 w 7317"/>
              <a:gd name="T55" fmla="*/ 611 h 7295"/>
              <a:gd name="T56" fmla="*/ 1273 w 7317"/>
              <a:gd name="T57" fmla="*/ 611 h 7295"/>
              <a:gd name="T58" fmla="*/ 611 w 7317"/>
              <a:gd name="T59" fmla="*/ 1273 h 7295"/>
              <a:gd name="T60" fmla="*/ 611 w 7317"/>
              <a:gd name="T61" fmla="*/ 3682 h 7295"/>
              <a:gd name="T62" fmla="*/ 87 w 7317"/>
              <a:gd name="T63" fmla="*/ 4801 h 7295"/>
              <a:gd name="T64" fmla="*/ 65 w 7317"/>
              <a:gd name="T65" fmla="*/ 5317 h 7295"/>
              <a:gd name="T66" fmla="*/ 414 w 7317"/>
              <a:gd name="T67" fmla="*/ 5695 h 7295"/>
              <a:gd name="T68" fmla="*/ 611 w 7317"/>
              <a:gd name="T69" fmla="*/ 5790 h 7295"/>
              <a:gd name="T70" fmla="*/ 611 w 7317"/>
              <a:gd name="T71" fmla="*/ 6037 h 7295"/>
              <a:gd name="T72" fmla="*/ 1273 w 7317"/>
              <a:gd name="T73" fmla="*/ 6699 h 7295"/>
              <a:gd name="T74" fmla="*/ 3667 w 7317"/>
              <a:gd name="T75" fmla="*/ 6699 h 7295"/>
              <a:gd name="T76" fmla="*/ 4801 w 7317"/>
              <a:gd name="T77" fmla="*/ 7230 h 7295"/>
              <a:gd name="T78" fmla="*/ 4706 w 7317"/>
              <a:gd name="T79" fmla="*/ 3200 h 7295"/>
              <a:gd name="T80" fmla="*/ 3782 w 7317"/>
              <a:gd name="T81" fmla="*/ 3200 h 7295"/>
              <a:gd name="T82" fmla="*/ 4168 w 7317"/>
              <a:gd name="T83" fmla="*/ 1913 h 7295"/>
              <a:gd name="T84" fmla="*/ 4131 w 7317"/>
              <a:gd name="T85" fmla="*/ 1826 h 7295"/>
              <a:gd name="T86" fmla="*/ 4102 w 7317"/>
              <a:gd name="T87" fmla="*/ 1818 h 7295"/>
              <a:gd name="T88" fmla="*/ 4044 w 7317"/>
              <a:gd name="T89" fmla="*/ 1847 h 7295"/>
              <a:gd name="T90" fmla="*/ 2553 w 7317"/>
              <a:gd name="T91" fmla="*/ 4022 h 7295"/>
              <a:gd name="T92" fmla="*/ 2546 w 7317"/>
              <a:gd name="T93" fmla="*/ 4095 h 7295"/>
              <a:gd name="T94" fmla="*/ 2611 w 7317"/>
              <a:gd name="T95" fmla="*/ 4131 h 7295"/>
              <a:gd name="T96" fmla="*/ 3506 w 7317"/>
              <a:gd name="T97" fmla="*/ 4131 h 7295"/>
              <a:gd name="T98" fmla="*/ 3106 w 7317"/>
              <a:gd name="T99" fmla="*/ 5441 h 7295"/>
              <a:gd name="T100" fmla="*/ 3142 w 7317"/>
              <a:gd name="T101" fmla="*/ 5528 h 7295"/>
              <a:gd name="T102" fmla="*/ 3171 w 7317"/>
              <a:gd name="T103" fmla="*/ 5535 h 7295"/>
              <a:gd name="T104" fmla="*/ 3229 w 7317"/>
              <a:gd name="T105" fmla="*/ 5506 h 7295"/>
              <a:gd name="T106" fmla="*/ 4764 w 7317"/>
              <a:gd name="T107" fmla="*/ 3309 h 7295"/>
              <a:gd name="T108" fmla="*/ 4779 w 7317"/>
              <a:gd name="T109" fmla="*/ 3266 h 7295"/>
              <a:gd name="T110" fmla="*/ 4706 w 7317"/>
              <a:gd name="T111" fmla="*/ 3200 h 7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17" h="7295">
                <a:moveTo>
                  <a:pt x="1273" y="1047"/>
                </a:moveTo>
                <a:lnTo>
                  <a:pt x="6037" y="1047"/>
                </a:lnTo>
                <a:cubicBezTo>
                  <a:pt x="6153" y="1047"/>
                  <a:pt x="6255" y="1142"/>
                  <a:pt x="6255" y="1265"/>
                </a:cubicBezTo>
                <a:lnTo>
                  <a:pt x="6255" y="6030"/>
                </a:lnTo>
                <a:cubicBezTo>
                  <a:pt x="6255" y="6146"/>
                  <a:pt x="6161" y="6248"/>
                  <a:pt x="6037" y="6248"/>
                </a:cubicBezTo>
                <a:lnTo>
                  <a:pt x="1273" y="6248"/>
                </a:lnTo>
                <a:cubicBezTo>
                  <a:pt x="1156" y="6248"/>
                  <a:pt x="1055" y="6153"/>
                  <a:pt x="1055" y="6030"/>
                </a:cubicBezTo>
                <a:lnTo>
                  <a:pt x="1055" y="1265"/>
                </a:lnTo>
                <a:cubicBezTo>
                  <a:pt x="1055" y="1149"/>
                  <a:pt x="1149" y="1047"/>
                  <a:pt x="1273" y="1047"/>
                </a:cubicBezTo>
                <a:close/>
                <a:moveTo>
                  <a:pt x="4801" y="7230"/>
                </a:moveTo>
                <a:cubicBezTo>
                  <a:pt x="4888" y="7274"/>
                  <a:pt x="4990" y="7295"/>
                  <a:pt x="5084" y="7295"/>
                </a:cubicBezTo>
                <a:cubicBezTo>
                  <a:pt x="5164" y="7295"/>
                  <a:pt x="5237" y="7281"/>
                  <a:pt x="5317" y="7252"/>
                </a:cubicBezTo>
                <a:cubicBezTo>
                  <a:pt x="5484" y="7194"/>
                  <a:pt x="5623" y="7070"/>
                  <a:pt x="5695" y="6903"/>
                </a:cubicBezTo>
                <a:lnTo>
                  <a:pt x="5794" y="6699"/>
                </a:lnTo>
                <a:lnTo>
                  <a:pt x="6037" y="6699"/>
                </a:lnTo>
                <a:cubicBezTo>
                  <a:pt x="6401" y="6699"/>
                  <a:pt x="6699" y="6401"/>
                  <a:pt x="6699" y="6037"/>
                </a:cubicBezTo>
                <a:lnTo>
                  <a:pt x="6699" y="4152"/>
                </a:lnTo>
                <a:lnTo>
                  <a:pt x="7230" y="3018"/>
                </a:lnTo>
                <a:cubicBezTo>
                  <a:pt x="7310" y="2851"/>
                  <a:pt x="7317" y="2669"/>
                  <a:pt x="7252" y="2495"/>
                </a:cubicBezTo>
                <a:cubicBezTo>
                  <a:pt x="7194" y="2327"/>
                  <a:pt x="7070" y="2189"/>
                  <a:pt x="6903" y="2117"/>
                </a:cubicBezTo>
                <a:lnTo>
                  <a:pt x="6699" y="2018"/>
                </a:lnTo>
                <a:lnTo>
                  <a:pt x="6699" y="1273"/>
                </a:lnTo>
                <a:cubicBezTo>
                  <a:pt x="6699" y="909"/>
                  <a:pt x="6401" y="611"/>
                  <a:pt x="6037" y="611"/>
                </a:cubicBezTo>
                <a:lnTo>
                  <a:pt x="4129" y="611"/>
                </a:lnTo>
                <a:lnTo>
                  <a:pt x="3011" y="87"/>
                </a:lnTo>
                <a:cubicBezTo>
                  <a:pt x="2851" y="14"/>
                  <a:pt x="2662" y="0"/>
                  <a:pt x="2495" y="65"/>
                </a:cubicBezTo>
                <a:cubicBezTo>
                  <a:pt x="2327" y="123"/>
                  <a:pt x="2189" y="247"/>
                  <a:pt x="2117" y="414"/>
                </a:cubicBezTo>
                <a:lnTo>
                  <a:pt x="2022" y="611"/>
                </a:lnTo>
                <a:lnTo>
                  <a:pt x="1273" y="611"/>
                </a:lnTo>
                <a:cubicBezTo>
                  <a:pt x="909" y="611"/>
                  <a:pt x="611" y="909"/>
                  <a:pt x="611" y="1273"/>
                </a:cubicBezTo>
                <a:lnTo>
                  <a:pt x="611" y="3682"/>
                </a:lnTo>
                <a:lnTo>
                  <a:pt x="87" y="4801"/>
                </a:lnTo>
                <a:cubicBezTo>
                  <a:pt x="14" y="4961"/>
                  <a:pt x="0" y="5150"/>
                  <a:pt x="65" y="5317"/>
                </a:cubicBezTo>
                <a:cubicBezTo>
                  <a:pt x="123" y="5484"/>
                  <a:pt x="247" y="5623"/>
                  <a:pt x="414" y="5695"/>
                </a:cubicBezTo>
                <a:lnTo>
                  <a:pt x="611" y="5790"/>
                </a:lnTo>
                <a:lnTo>
                  <a:pt x="611" y="6037"/>
                </a:lnTo>
                <a:cubicBezTo>
                  <a:pt x="611" y="6401"/>
                  <a:pt x="909" y="6699"/>
                  <a:pt x="1273" y="6699"/>
                </a:cubicBezTo>
                <a:lnTo>
                  <a:pt x="3667" y="6699"/>
                </a:lnTo>
                <a:lnTo>
                  <a:pt x="4801" y="7230"/>
                </a:lnTo>
                <a:close/>
                <a:moveTo>
                  <a:pt x="4706" y="3200"/>
                </a:moveTo>
                <a:lnTo>
                  <a:pt x="3782" y="3200"/>
                </a:lnTo>
                <a:lnTo>
                  <a:pt x="4168" y="1913"/>
                </a:lnTo>
                <a:cubicBezTo>
                  <a:pt x="4175" y="1876"/>
                  <a:pt x="4160" y="1840"/>
                  <a:pt x="4131" y="1826"/>
                </a:cubicBezTo>
                <a:cubicBezTo>
                  <a:pt x="4124" y="1818"/>
                  <a:pt x="4110" y="1818"/>
                  <a:pt x="4102" y="1818"/>
                </a:cubicBezTo>
                <a:cubicBezTo>
                  <a:pt x="4080" y="1818"/>
                  <a:pt x="4059" y="1833"/>
                  <a:pt x="4044" y="1847"/>
                </a:cubicBezTo>
                <a:lnTo>
                  <a:pt x="2553" y="4022"/>
                </a:lnTo>
                <a:cubicBezTo>
                  <a:pt x="2538" y="4044"/>
                  <a:pt x="2538" y="4073"/>
                  <a:pt x="2546" y="4095"/>
                </a:cubicBezTo>
                <a:cubicBezTo>
                  <a:pt x="2560" y="4117"/>
                  <a:pt x="2582" y="4131"/>
                  <a:pt x="2611" y="4131"/>
                </a:cubicBezTo>
                <a:lnTo>
                  <a:pt x="3506" y="4131"/>
                </a:lnTo>
                <a:lnTo>
                  <a:pt x="3106" y="5441"/>
                </a:lnTo>
                <a:cubicBezTo>
                  <a:pt x="3098" y="5477"/>
                  <a:pt x="3113" y="5513"/>
                  <a:pt x="3142" y="5528"/>
                </a:cubicBezTo>
                <a:cubicBezTo>
                  <a:pt x="3149" y="5535"/>
                  <a:pt x="3164" y="5535"/>
                  <a:pt x="3171" y="5535"/>
                </a:cubicBezTo>
                <a:cubicBezTo>
                  <a:pt x="3193" y="5535"/>
                  <a:pt x="3215" y="5521"/>
                  <a:pt x="3229" y="5506"/>
                </a:cubicBezTo>
                <a:lnTo>
                  <a:pt x="4764" y="3309"/>
                </a:lnTo>
                <a:cubicBezTo>
                  <a:pt x="4771" y="3295"/>
                  <a:pt x="4779" y="3280"/>
                  <a:pt x="4779" y="3266"/>
                </a:cubicBezTo>
                <a:cubicBezTo>
                  <a:pt x="4779" y="3229"/>
                  <a:pt x="4742" y="3200"/>
                  <a:pt x="4706" y="3200"/>
                </a:cubicBezTo>
                <a:close/>
              </a:path>
            </a:pathLst>
          </a:custGeom>
          <a:solidFill>
            <a:srgbClr val="FFFFFF"/>
          </a:solidFill>
          <a:ln w="0">
            <a:noFill/>
            <a:prstDash val="solid"/>
            <a:round/>
            <a:headEnd/>
            <a:tailEnd/>
          </a:ln>
        </p:spPr>
        <p:txBody>
          <a:bodyPr vert="horz" wrap="square" lIns="76200" tIns="38100" rIns="76200" bIns="3810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126" name="Title 1"/>
          <p:cNvSpPr>
            <a:spLocks noGrp="1"/>
          </p:cNvSpPr>
          <p:nvPr>
            <p:ph type="title"/>
          </p:nvPr>
        </p:nvSpPr>
        <p:spPr>
          <a:xfrm>
            <a:off x="268927" y="286381"/>
            <a:ext cx="11653523" cy="927940"/>
          </a:xfrm>
        </p:spPr>
        <p:txBody>
          <a:bodyPr>
            <a:normAutofit fontScale="90000"/>
          </a:bodyPr>
          <a:lstStyle/>
          <a:p>
            <a:r>
              <a:rPr lang="en-US" dirty="0">
                <a:solidFill>
                  <a:srgbClr val="0070C0"/>
                </a:solidFill>
              </a:rPr>
              <a:t>Azure Data Lake</a:t>
            </a:r>
            <a:br>
              <a:rPr lang="en-US" dirty="0"/>
            </a:br>
            <a:r>
              <a:rPr lang="en-US" sz="3600" dirty="0">
                <a:solidFill>
                  <a:srgbClr val="00B0F0"/>
                </a:solidFill>
              </a:rPr>
              <a:t>as part of Cortana Intelligence Suite</a:t>
            </a:r>
          </a:p>
        </p:txBody>
      </p:sp>
    </p:spTree>
    <p:extLst>
      <p:ext uri="{BB962C8B-B14F-4D97-AF65-F5344CB8AC3E}">
        <p14:creationId xmlns:p14="http://schemas.microsoft.com/office/powerpoint/2010/main" val="143267135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416859" y="1739671"/>
            <a:ext cx="6666554" cy="5142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8179" tIns="92119" rIns="138179" bIns="92119" numCol="1" spcCol="0" rtlCol="0" fromWordArt="0" anchor="ctr" anchorCtr="0" forceAA="0" compatLnSpc="1">
            <a:prstTxWarp prst="textNoShape">
              <a:avLst/>
            </a:prstTxWarp>
            <a:noAutofit/>
          </a:bodyPr>
          <a:lstStyle/>
          <a:p>
            <a:r>
              <a:rPr lang="en-US" sz="2333" dirty="0">
                <a:solidFill>
                  <a:schemeClr val="tx1"/>
                </a:solidFill>
                <a:latin typeface="+mj-lt"/>
                <a:cs typeface="Segoe UI" panose="020B0502040204020203" pitchFamily="34" charset="0"/>
              </a:rPr>
              <a:t>No limits to </a:t>
            </a:r>
            <a:r>
              <a:rPr lang="en-US" sz="2333" b="1" dirty="0">
                <a:solidFill>
                  <a:schemeClr val="tx1"/>
                </a:solidFill>
                <a:latin typeface="+mj-lt"/>
                <a:cs typeface="Segoe UI" panose="020B0502040204020203" pitchFamily="34" charset="0"/>
              </a:rPr>
              <a:t>SCALE</a:t>
            </a:r>
          </a:p>
          <a:p>
            <a:endParaRPr lang="en-US" sz="2333" dirty="0">
              <a:solidFill>
                <a:schemeClr val="tx1"/>
              </a:solidFill>
              <a:cs typeface="Segoe UI" panose="020B0502040204020203" pitchFamily="34" charset="0"/>
            </a:endParaRPr>
          </a:p>
          <a:p>
            <a:r>
              <a:rPr lang="en-US" sz="2333" dirty="0">
                <a:solidFill>
                  <a:schemeClr val="tx1"/>
                </a:solidFill>
                <a:cs typeface="Segoe UI" panose="020B0502040204020203" pitchFamily="34" charset="0"/>
              </a:rPr>
              <a:t>Store </a:t>
            </a:r>
            <a:r>
              <a:rPr lang="en-US" sz="2333" b="1" dirty="0">
                <a:solidFill>
                  <a:schemeClr val="tx1"/>
                </a:solidFill>
                <a:cs typeface="Segoe UI" panose="020B0502040204020203" pitchFamily="34" charset="0"/>
              </a:rPr>
              <a:t>ANY DATA</a:t>
            </a:r>
            <a:r>
              <a:rPr lang="en-US" sz="2333" dirty="0">
                <a:solidFill>
                  <a:schemeClr val="tx1"/>
                </a:solidFill>
                <a:cs typeface="Segoe UI" panose="020B0502040204020203" pitchFamily="34" charset="0"/>
              </a:rPr>
              <a:t> in its native format</a:t>
            </a:r>
          </a:p>
          <a:p>
            <a:endParaRPr lang="en-US" sz="2333" dirty="0">
              <a:solidFill>
                <a:schemeClr val="tx1"/>
              </a:solidFill>
              <a:cs typeface="Segoe UI" panose="020B0502040204020203" pitchFamily="34" charset="0"/>
            </a:endParaRPr>
          </a:p>
          <a:p>
            <a:r>
              <a:rPr lang="en-US" sz="2333" b="1" dirty="0">
                <a:solidFill>
                  <a:schemeClr val="tx1"/>
                </a:solidFill>
                <a:cs typeface="Segoe UI" panose="020B0502040204020203" pitchFamily="34" charset="0"/>
              </a:rPr>
              <a:t>HADOOP FILE SYSTEM (HDFS)</a:t>
            </a:r>
            <a:r>
              <a:rPr lang="en-US" sz="2333" dirty="0">
                <a:solidFill>
                  <a:schemeClr val="tx1"/>
                </a:solidFill>
                <a:cs typeface="Segoe UI" panose="020B0502040204020203" pitchFamily="34" charset="0"/>
              </a:rPr>
              <a:t> for the cloud</a:t>
            </a:r>
          </a:p>
          <a:p>
            <a:endParaRPr lang="en-US" sz="2333" dirty="0">
              <a:solidFill>
                <a:schemeClr val="tx1"/>
              </a:solidFill>
              <a:cs typeface="Segoe UI" panose="020B0502040204020203" pitchFamily="34" charset="0"/>
            </a:endParaRPr>
          </a:p>
          <a:p>
            <a:r>
              <a:rPr lang="en-US" sz="2333" b="1" dirty="0">
                <a:solidFill>
                  <a:schemeClr val="tx1"/>
                </a:solidFill>
                <a:cs typeface="Segoe UI" panose="020B0502040204020203" pitchFamily="34" charset="0"/>
              </a:rPr>
              <a:t>ENTERPRISE READY </a:t>
            </a:r>
            <a:r>
              <a:rPr lang="en-US" sz="2333" dirty="0">
                <a:solidFill>
                  <a:schemeClr val="tx1"/>
                </a:solidFill>
                <a:cs typeface="Segoe UI" panose="020B0502040204020203" pitchFamily="34" charset="0"/>
              </a:rPr>
              <a:t>access control, encryption at rest</a:t>
            </a:r>
            <a:endParaRPr lang="en-US" sz="2333" b="1" dirty="0">
              <a:solidFill>
                <a:schemeClr val="tx1"/>
              </a:solidFill>
              <a:cs typeface="Segoe UI" panose="020B0502040204020203" pitchFamily="34" charset="0"/>
            </a:endParaRPr>
          </a:p>
          <a:p>
            <a:endParaRPr lang="en-US" sz="2333" b="1" dirty="0">
              <a:solidFill>
                <a:schemeClr val="tx1"/>
              </a:solidFill>
              <a:cs typeface="Segoe UI" panose="020B0502040204020203" pitchFamily="34" charset="0"/>
            </a:endParaRPr>
          </a:p>
          <a:p>
            <a:r>
              <a:rPr lang="en-US" sz="2333" dirty="0">
                <a:solidFill>
                  <a:schemeClr val="tx1"/>
                </a:solidFill>
                <a:cs typeface="Segoe UI" panose="020B0502040204020203" pitchFamily="34" charset="0"/>
              </a:rPr>
              <a:t>Optimized for analytic workload </a:t>
            </a:r>
            <a:r>
              <a:rPr lang="en-US" sz="2333" b="1" dirty="0">
                <a:solidFill>
                  <a:schemeClr val="tx1"/>
                </a:solidFill>
                <a:cs typeface="Segoe UI" panose="020B0502040204020203" pitchFamily="34" charset="0"/>
              </a:rPr>
              <a:t>PERFORMANCE</a:t>
            </a:r>
          </a:p>
        </p:txBody>
      </p:sp>
      <p:sp>
        <p:nvSpPr>
          <p:cNvPr id="15" name="Title 1"/>
          <p:cNvSpPr txBox="1">
            <a:spLocks/>
          </p:cNvSpPr>
          <p:nvPr/>
        </p:nvSpPr>
        <p:spPr>
          <a:xfrm>
            <a:off x="416859" y="320767"/>
            <a:ext cx="7965141" cy="1483931"/>
          </a:xfrm>
          <a:prstGeom prst="rect">
            <a:avLst/>
          </a:prstGeom>
        </p:spPr>
        <p:txBody>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r>
              <a:rPr lang="en-US" sz="4999" spc="-124" dirty="0">
                <a:solidFill>
                  <a:srgbClr val="0070C0"/>
                </a:solidFill>
              </a:rPr>
              <a:t>Azure Data Lake Store</a:t>
            </a:r>
          </a:p>
          <a:p>
            <a:r>
              <a:rPr lang="en-US" sz="2800" dirty="0"/>
              <a:t>A hyper scale repository for big data analytics workloads</a:t>
            </a:r>
          </a:p>
          <a:p>
            <a:endParaRPr lang="en-US" sz="4999" spc="-124" dirty="0">
              <a:solidFill>
                <a:srgbClr val="00B0F0"/>
              </a:solidFill>
            </a:endParaRPr>
          </a:p>
        </p:txBody>
      </p:sp>
      <p:grpSp>
        <p:nvGrpSpPr>
          <p:cNvPr id="9" name="Group 8"/>
          <p:cNvGrpSpPr/>
          <p:nvPr/>
        </p:nvGrpSpPr>
        <p:grpSpPr>
          <a:xfrm>
            <a:off x="10578121" y="142108"/>
            <a:ext cx="1267117" cy="993357"/>
            <a:chOff x="8588655" y="3482322"/>
            <a:chExt cx="2571750" cy="2016125"/>
          </a:xfrm>
          <a:solidFill>
            <a:srgbClr val="00B0F0"/>
          </a:solidFill>
        </p:grpSpPr>
        <p:sp>
          <p:nvSpPr>
            <p:cNvPr id="10"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a:solidFill>
                  <a:srgbClr val="FFFFFF"/>
                </a:solidFill>
              </a:endParaRPr>
            </a:p>
          </p:txBody>
        </p:sp>
        <p:sp>
          <p:nvSpPr>
            <p:cNvPr id="11"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69416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Workshop_draft_template3.pptx" id="{242871C4-735F-416F-8CE2-670D26539CB9}" vid="{2A1F2C9D-CADA-4C4A-BC3F-4BC68C5BFD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SVID_Product_Brand_template_4-3_CYAN">
  <a:themeElements>
    <a:clrScheme name="MSVID - Dark Blue">
      <a:dk1>
        <a:srgbClr val="505050"/>
      </a:dk1>
      <a:lt1>
        <a:srgbClr val="FFFFFF"/>
      </a:lt1>
      <a:dk2>
        <a:srgbClr val="002050"/>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7C45695-E980-4C72-9503-9B1DF3C55DEA}" vid="{2E11D54E-00F9-4A91-87A5-742B911EF351}"/>
    </a:ext>
  </a:extLst>
</a:theme>
</file>

<file path=ppt/theme/theme4.xml><?xml version="1.0" encoding="utf-8"?>
<a:theme xmlns:a="http://schemas.openxmlformats.org/drawingml/2006/main" name="2_Theme1">
  <a:themeElements>
    <a:clrScheme name="Custom 3">
      <a:dk1>
        <a:srgbClr val="000000"/>
      </a:dk1>
      <a:lt1>
        <a:srgbClr val="FFFFFF"/>
      </a:lt1>
      <a:dk2>
        <a:srgbClr val="505050"/>
      </a:dk2>
      <a:lt2>
        <a:srgbClr val="D2D2D2"/>
      </a:lt2>
      <a:accent1>
        <a:srgbClr val="0D163D"/>
      </a:accent1>
      <a:accent2>
        <a:srgbClr val="50B347"/>
      </a:accent2>
      <a:accent3>
        <a:srgbClr val="FEF808"/>
      </a:accent3>
      <a:accent4>
        <a:srgbClr val="A5ACAF"/>
      </a:accent4>
      <a:accent5>
        <a:srgbClr val="FB7D37"/>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CPS048-348031040-1918</_dlc_DocId>
    <_dlc_DocIdUrl xmlns="230e9df3-be65-4c73-a93b-d1236ebd677e">
      <Url>https://microsoft.sharepoint.com/teams/CampusProjectSites048/zszovvskzd/_layouts/15/DocIdRedir.aspx?ID=CPS048-348031040-1918</Url>
      <Description>CPS048-348031040-1918</Description>
    </_dlc_DocIdUrl>
    <DocumentDescription xmlns="230e9df3-be65-4c73-a93b-d1236ebd677e" xsi:nil="true"/>
    <bc28b5f076654a3b96073bbbebfeb8c9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bc28b5f076654a3b96073bbbebfeb8c9>
    <MSProductsTaxHTField0 xmlns="230e9df3-be65-4c73-a93b-d1236ebd677e">
      <Terms xmlns="http://schemas.microsoft.com/office/infopath/2007/PartnerControls"/>
    </MSProductsTaxHTField0>
    <m74a2925250f485f9486ed3f97e2a6b3 xmlns="230e9df3-be65-4c73-a93b-d1236ebd677e">
      <Terms xmlns="http://schemas.microsoft.com/office/infopath/2007/PartnerControls"/>
    </m74a2925250f485f9486ed3f97e2a6b3>
    <oad7af80ad0f4ba99bb03b3894ab533c xmlns="230e9df3-be65-4c73-a93b-d1236ebd677e">
      <Terms xmlns="http://schemas.microsoft.com/office/infopath/2007/PartnerControls"/>
    </oad7af80ad0f4ba99bb03b3894ab533c>
    <Authors xmlns="230e9df3-be65-4c73-a93b-d1236ebd677e">
      <UserInfo>
        <DisplayName>i:0#.f|membership|belkiso@microsoft.com</DisplayName>
        <AccountId>629</AccountId>
        <AccountType/>
      </UserInfo>
    </Authors>
    <DerivedFromID xmlns="230e9df3-be65-4c73-a93b-d1236ebd677e">CPS122-1809834756-19</DerivedFromID>
    <TaxCatchAll xmlns="230e9df3-be65-4c73-a93b-d1236ebd677e">
      <Value>269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Campus – Individual IP" ma:contentTypeID="0x01010079CA57CA2DAD654DAB031774EE67465801004AE693AAFCF82542BD8BE44BEDE30AF1" ma:contentTypeVersion="22" ma:contentTypeDescription="This content type is produced by an individual or team as part of a team collaboration effort, such as customer engagement. Reuse this type of content at your own risk." ma:contentTypeScope="" ma:versionID="db1986e7fb75177f98b37fb5026e434d">
  <xsd:schema xmlns:xsd="http://www.w3.org/2001/XMLSchema" xmlns:xs="http://www.w3.org/2001/XMLSchema" xmlns:p="http://schemas.microsoft.com/office/2006/metadata/properties" xmlns:ns2="230e9df3-be65-4c73-a93b-d1236ebd677e" targetNamespace="http://schemas.microsoft.com/office/2006/metadata/properties" ma:root="true" ma:fieldsID="9cb4d81d54d03c3bb5ff91d67121cd49" ns2:_="">
    <xsd:import namespace="230e9df3-be65-4c73-a93b-d1236ebd677e"/>
    <xsd:element name="properties">
      <xsd:complexType>
        <xsd:sequence>
          <xsd:element name="documentManagement">
            <xsd:complexType>
              <xsd:all>
                <xsd:element ref="ns2:DerivedFromID" minOccurs="0"/>
                <xsd:element ref="ns2:DocumentDescription" minOccurs="0"/>
                <xsd:element ref="ns2:Authors" minOccurs="0"/>
                <xsd:element ref="ns2:_dlc_DocIdUrl" minOccurs="0"/>
                <xsd:element ref="ns2:_dlc_DocIdPersistId" minOccurs="0"/>
                <xsd:element ref="ns2:MSProductsTaxHTField0" minOccurs="0"/>
                <xsd:element ref="ns2:TaxCatchAll" minOccurs="0"/>
                <xsd:element ref="ns2:TaxCatchAllLabel" minOccurs="0"/>
                <xsd:element ref="ns2:m74a2925250f485f9486ed3f97e2a6b3" minOccurs="0"/>
                <xsd:element ref="ns2:oad7af80ad0f4ba99bb03b3894ab533c" minOccurs="0"/>
                <xsd:element ref="ns2:bc28b5f076654a3b96073bbbebfeb8c9" minOccurs="0"/>
                <xsd:element ref="ns2:_dlc_Doc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erivedFromID" ma:index="2"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DocumentDescription" ma:index="3" nillable="true"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Authors" ma:index="4" nillable="true" ma:displayName="Authors" ma:description="The individuals who contributed to the creation of this content. Includes both primary and secondary authors." ma:list="UserInfo" ma:SharePointGroup="0" ma:internalName="Authors"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MSProductsTaxHTField0" ma:index="13" nillable="true" ma:taxonomy="true" ma:internalName="MSProductsTaxHTField0" ma:taxonomyFieldName="MSProducts" ma:displayName="MS Products" ma:default="289;#Microsoft Azure Machine Learning|9207948e-39de-44e3-bca4-b0005ecebc86;#288;#Microsoft SQL Server|261ba873-f3ab-420e-96d6-e3004596a551" ma:fieldId="{ee77c2ea-e1b9-4a90-85df-76a95e6ae936}"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TaxCatchAll" ma:index="14" nillable="true" ma:displayName="Taxonomy Catch All Column" ma:description="" ma:hidden="true" ma:list="{bc1bf599-7032-4abd-adbc-fae0a55155ec}" ma:internalName="TaxCatchAll" ma:showField="CatchAllData"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description="" ma:hidden="true" ma:list="{bc1bf599-7032-4abd-adbc-fae0a55155ec}" ma:internalName="TaxCatchAllLabel" ma:readOnly="true" ma:showField="CatchAllDataLabel" ma:web="0b7f5404-5dde-4fcb-9518-b95a4748512c">
      <xsd:complexType>
        <xsd:complexContent>
          <xsd:extension base="dms:MultiChoiceLookup">
            <xsd:sequence>
              <xsd:element name="Value" type="dms:Lookup" maxOccurs="unbounded" minOccurs="0" nillable="true"/>
            </xsd:sequence>
          </xsd:extension>
        </xsd:complexContent>
      </xsd:complexType>
    </xsd:element>
    <xsd:element name="m74a2925250f485f9486ed3f97e2a6b3" ma:index="17" nillable="true" ma:taxonomy="true" ma:internalName="m74a2925250f485f9486ed3f97e2a6b3" ma:taxonomyFieldName="VerticalIndustries" ma:displayName="Vertical Industries" ma:default="" ma:fieldId="{674a2925-250f-485f-9486-ed3f97e2a6b3}" ma:taxonomyMulti="true" ma:sspId="e385fb40-52d4-4fae-9c5b-3e8ff8a5878e" ma:termSetId="91b0d1e0-9f22-4aab-a1ef-fa1358a21588" ma:anchorId="00000000-0000-0000-0000-000000000000" ma:open="false" ma:isKeyword="false">
      <xsd:complexType>
        <xsd:sequence>
          <xsd:element ref="pc:Terms" minOccurs="0" maxOccurs="1"/>
        </xsd:sequence>
      </xsd:complexType>
    </xsd:element>
    <xsd:element name="oad7af80ad0f4ba99bb03b3894ab533c" ma:index="19"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bc28b5f076654a3b96073bbbebfeb8c9" ma:index="21" nillable="true" ma:taxonomy="true" ma:internalName="bc28b5f076654a3b96073bbbebfeb8c9" ma:taxonomyFieldName="MSLanguage" ma:displayName="MS Language" ma:default="269;#English|cb91f272-ce4d-4a7e-9bbf-78b58e3d188d" ma:fieldId="{bc28b5f0-7665-4a3b-9607-3bbbebfeb8c9}" ma:taxonomyMulti="true"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_dlc_DocId" ma:index="22" nillable="true" ma:displayName="Document ID Value" ma:description="The value of the document ID assigned to this item." ma:internalName="_dlc_DocId"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79CA57CA2DAD654DAB031774EE67465801"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5E5CFB-8A56-4729-A59B-F82575A7A882}">
  <ds:schemaRefs>
    <ds:schemaRef ds:uri="http://schemas.microsoft.com/sharepoint/events"/>
  </ds:schemaRefs>
</ds:datastoreItem>
</file>

<file path=customXml/itemProps2.xml><?xml version="1.0" encoding="utf-8"?>
<ds:datastoreItem xmlns:ds="http://schemas.openxmlformats.org/officeDocument/2006/customXml" ds:itemID="{6FBA93AF-147B-4D9F-9E94-ACAFDD79883D}">
  <ds:schemaRefs>
    <ds:schemaRef ds:uri="http://purl.org/dc/elements/1.1/"/>
    <ds:schemaRef ds:uri="http://schemas.microsoft.com/office/2006/metadata/properties"/>
    <ds:schemaRef ds:uri="230e9df3-be65-4c73-a93b-d1236ebd677e"/>
    <ds:schemaRef ds:uri="http://schemas.microsoft.com/office/2006/documentManagement/types"/>
    <ds:schemaRef ds:uri="http://purl.org/dc/terms/"/>
    <ds:schemaRef ds:uri="http://schemas.microsoft.com/office/infopath/2007/PartnerControls"/>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E1428F7-2004-49EF-92D9-AFD448CBE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A82BBFF-53BF-4BFD-8ACE-EC6C95FCD3E9}">
  <ds:schemaRefs>
    <ds:schemaRef ds:uri="Microsoft.SharePoint.Taxonomy.ContentTypeSync"/>
  </ds:schemaRefs>
</ds:datastoreItem>
</file>

<file path=customXml/itemProps5.xml><?xml version="1.0" encoding="utf-8"?>
<ds:datastoreItem xmlns:ds="http://schemas.openxmlformats.org/officeDocument/2006/customXml" ds:itemID="{8554A138-F21C-4B5B-92F9-B26392CB0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7177</TotalTime>
  <Words>2972</Words>
  <Application>Microsoft Office PowerPoint</Application>
  <PresentationFormat>Widescreen</PresentationFormat>
  <Paragraphs>611</Paragraphs>
  <Slides>32</Slides>
  <Notes>32</Notes>
  <HiddenSlides>0</HiddenSlides>
  <MMClips>0</MMClips>
  <ScaleCrop>false</ScaleCrop>
  <HeadingPairs>
    <vt:vector size="8" baseType="variant">
      <vt:variant>
        <vt:lpstr>Fonts Used</vt:lpstr>
      </vt:variant>
      <vt:variant>
        <vt:i4>22</vt:i4>
      </vt:variant>
      <vt:variant>
        <vt:lpstr>Theme</vt:lpstr>
      </vt:variant>
      <vt:variant>
        <vt:i4>4</vt:i4>
      </vt:variant>
      <vt:variant>
        <vt:lpstr>Embedded OLE Servers</vt:lpstr>
      </vt:variant>
      <vt:variant>
        <vt:i4>2</vt:i4>
      </vt:variant>
      <vt:variant>
        <vt:lpstr>Slide Titles</vt:lpstr>
      </vt:variant>
      <vt:variant>
        <vt:i4>32</vt:i4>
      </vt:variant>
    </vt:vector>
  </HeadingPairs>
  <TitlesOfParts>
    <vt:vector size="60" baseType="lpstr">
      <vt:lpstr>MS PGothic</vt:lpstr>
      <vt:lpstr>MS PGothic</vt:lpstr>
      <vt:lpstr>SimSun</vt:lpstr>
      <vt:lpstr>Arial</vt:lpstr>
      <vt:lpstr>Arial Unicode MS</vt:lpstr>
      <vt:lpstr>Calibri</vt:lpstr>
      <vt:lpstr>Calibri Light</vt:lpstr>
      <vt:lpstr>Cambria</vt:lpstr>
      <vt:lpstr>Consolas</vt:lpstr>
      <vt:lpstr>Segoe</vt:lpstr>
      <vt:lpstr>Segoe Light</vt:lpstr>
      <vt:lpstr>Segoe Pro Light</vt:lpstr>
      <vt:lpstr>Segoe Pro Semibold</vt:lpstr>
      <vt:lpstr>Segoe Semibold</vt:lpstr>
      <vt:lpstr>Segoe UI</vt:lpstr>
      <vt:lpstr>Segoe UI Black</vt:lpstr>
      <vt:lpstr>Segoe UI Light</vt:lpstr>
      <vt:lpstr>Segoe UI Semibold</vt:lpstr>
      <vt:lpstr>Segoe UI Semilight</vt:lpstr>
      <vt:lpstr>Segoe WP Light</vt:lpstr>
      <vt:lpstr>Times New Roman</vt:lpstr>
      <vt:lpstr>Wingdings</vt:lpstr>
      <vt:lpstr>Services4x3</vt:lpstr>
      <vt:lpstr>Office Theme</vt:lpstr>
      <vt:lpstr>MSVID_Product_Brand_template_4-3_CYAN</vt:lpstr>
      <vt:lpstr>2_Theme1</vt:lpstr>
      <vt:lpstr>think-cell Slide</vt:lpstr>
      <vt:lpstr>Visio</vt:lpstr>
      <vt:lpstr>PowerPoint Presentation</vt:lpstr>
      <vt:lpstr>PowerPoint Presentation</vt:lpstr>
      <vt:lpstr>Module : Azure Data Lake Store</vt:lpstr>
      <vt:lpstr>What’s a Data Lake? It’s a pattern of being analytics! Store any kind of data regardless of type!</vt:lpstr>
      <vt:lpstr>Azure Data Lake</vt:lpstr>
      <vt:lpstr>Microsoft Azure Data Lake Azure Services for big data analytics</vt:lpstr>
      <vt:lpstr>Azure Data Lake: Store</vt:lpstr>
      <vt:lpstr>Azure Data Lake as part of Cortana Intelligence Suite</vt:lpstr>
      <vt:lpstr>PowerPoint Presentation</vt:lpstr>
      <vt:lpstr>PowerPoint Presentation</vt:lpstr>
      <vt:lpstr>PowerPoint Presentation</vt:lpstr>
      <vt:lpstr>An ADL Store  No limits to SCALE </vt:lpstr>
      <vt:lpstr>ADL Store offers massive throughput</vt:lpstr>
      <vt:lpstr>ADL Store is HDFS-compatible</vt:lpstr>
      <vt:lpstr>ADL Store: Ingress</vt:lpstr>
      <vt:lpstr>ADL Store: Egress</vt:lpstr>
      <vt:lpstr>App Development – Languages and Tools Azure Data Lake Store supports multiple languages for application development </vt:lpstr>
      <vt:lpstr>PowerPoint Presentation</vt:lpstr>
      <vt:lpstr>ADLS Ingestion – Getting started</vt:lpstr>
      <vt:lpstr>ADLS Ingestion – Operationalizing</vt:lpstr>
      <vt:lpstr>ADLS - Event Ingestion</vt:lpstr>
      <vt:lpstr>Big Data Analytics – Pipelines</vt:lpstr>
      <vt:lpstr>ADL Store Architecture</vt:lpstr>
      <vt:lpstr>ADLS Authorization: POSIX-based</vt:lpstr>
      <vt:lpstr>ADLS Encryption at Rest</vt:lpstr>
      <vt:lpstr>ADLS Language Support</vt:lpstr>
      <vt:lpstr>ADLS Code Sample</vt:lpstr>
      <vt:lpstr>ADLS - .NET(C#) Code Snippet</vt:lpstr>
      <vt:lpstr>ADLS Java Code Snippet</vt:lpstr>
      <vt:lpstr>ADLS– Key Takeaways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Cloud Business Analytics - Module 5 - Azure Data Lake and Cortana Analytics</dc:title>
  <dc:creator>Cecily Novak (The Evergreen Group LLC)</dc:creator>
  <cp:lastModifiedBy>Rahul Deshmukh</cp:lastModifiedBy>
  <cp:revision>342</cp:revision>
  <dcterms:created xsi:type="dcterms:W3CDTF">2013-08-01T15:32:36Z</dcterms:created>
  <dcterms:modified xsi:type="dcterms:W3CDTF">2017-11-06T08:20:05Z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0x01010079CA57CA2DAD654DAB031774EE67465801004AE693AAFCF82542BD8BE44BEDE30AF1</vt:lpwstr>
  </property>
  <property fmtid="{D5CDD505-2E9C-101B-9397-08002B2CF9AE}" pid="6" name="_dlc_DocIdItemGuid">
    <vt:lpwstr>2a4829e9-48ac-4a9b-9454-caffbb46fc5c</vt:lpwstr>
  </property>
  <property fmtid="{D5CDD505-2E9C-101B-9397-08002B2CF9AE}" pid="7" name="Order">
    <vt:r8>233400</vt:r8>
  </property>
  <property fmtid="{D5CDD505-2E9C-101B-9397-08002B2CF9AE}" pid="8" name="VerticalIndustries">
    <vt:lpwstr/>
  </property>
  <property fmtid="{D5CDD505-2E9C-101B-9397-08002B2CF9AE}" pid="9" name="MSLanguage">
    <vt:lpwstr>269;#English|cb91f272-ce4d-4a7e-9bbf-78b58e3d188d</vt:lpwstr>
  </property>
  <property fmtid="{D5CDD505-2E9C-101B-9397-08002B2CF9AE}" pid="10" name="MSProducts">
    <vt:lpwstr/>
  </property>
  <property fmtid="{D5CDD505-2E9C-101B-9397-08002B2CF9AE}" pid="11" name="ServicesIPTypes">
    <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Owner">
    <vt:lpwstr>megas@microsoft.com</vt:lpwstr>
  </property>
  <property fmtid="{D5CDD505-2E9C-101B-9397-08002B2CF9AE}" pid="16" name="MSIP_Label_f42aa342-8706-4288-bd11-ebb85995028c_SetDate">
    <vt:lpwstr>2017-09-26T16:26:43.6665126-07:00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